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69" r:id="rId4"/>
    <p:sldId id="260" r:id="rId5"/>
    <p:sldId id="261" r:id="rId6"/>
    <p:sldId id="263" r:id="rId7"/>
    <p:sldId id="272" r:id="rId8"/>
    <p:sldId id="264" r:id="rId9"/>
    <p:sldId id="270" r:id="rId10"/>
    <p:sldId id="271" r:id="rId11"/>
    <p:sldId id="267" r:id="rId12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-72" y="-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73F7AA83-DE31-4E93-AB07-EF7FB05F6670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935E2820-AFE1-45FA-949E-17BDB534E1DC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935E2820-AFE1-45FA-949E-17BDB534E1DC}" type="slidenum">
              <a:rPr lang="en-US" smtClean="0"/>
              <a:pPr rtl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образ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77542409-6A04-4DC6-AC3A-D3758287A8F2}" type="slidenum">
              <a:rPr lang="en-US" smtClean="0"/>
              <a:pPr rtl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935E2820-AFE1-45FA-949E-17BDB534E1DC}" type="slidenum">
              <a:rPr lang="en-US" smtClean="0"/>
              <a:pPr rtl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49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66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rtlCol="0" anchor="b">
            <a:normAutofit/>
          </a:bodyPr>
          <a:lstStyle>
            <a:lvl1pPr algn="l" rtl="0">
              <a:defRPr sz="52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000">
                <a:solidFill>
                  <a:schemeClr val="accent2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rtlCol="0" anchor="b">
            <a:normAutofit/>
          </a:bodyPr>
          <a:lstStyle>
            <a:lvl1pPr algn="l" rtl="0">
              <a:defRPr sz="2600">
                <a:solidFill>
                  <a:schemeClr val="accent2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000"/>
              </a:spcBef>
              <a:buNone/>
              <a:defRPr sz="14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rtlCol="0" anchor="b">
            <a:normAutofit/>
          </a:bodyPr>
          <a:lstStyle>
            <a:lvl1pPr algn="l" rtl="0">
              <a:defRPr sz="2600">
                <a:solidFill>
                  <a:schemeClr val="accent2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000"/>
              </a:spcBef>
              <a:buNone/>
              <a:defRPr sz="14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01.09.2016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01.09.2016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2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100" b="1">
                <a:solidFill>
                  <a:srgbClr val="AB3C19"/>
                </a:solidFill>
              </a:defRPr>
            </a:lvl1pPr>
          </a:lstStyle>
          <a:p>
            <a:pPr rtl="0"/>
            <a:fld id="{8FDBFFB2-86D9-4B8F-A59A-553A60B94BBE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13" y="4119563"/>
            <a:ext cx="7091361" cy="2286000"/>
          </a:xfrm>
        </p:spPr>
        <p:txBody>
          <a:bodyPr rtlCol="0">
            <a:normAutofit/>
          </a:bodyPr>
          <a:lstStyle/>
          <a:p>
            <a:pPr rtl="0"/>
            <a: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b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Рычкова Наталья Васильевна,</a:t>
            </a:r>
            <a:b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высшей квалификационной категории</a:t>
            </a:r>
            <a:b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МКДОУ д/с «Огонёк»</a:t>
            </a:r>
            <a:endParaRPr lang="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5319" y="2578435"/>
            <a:ext cx="7091361" cy="2270656"/>
          </a:xfrm>
        </p:spPr>
        <p:txBody>
          <a:bodyPr rtlCol="0">
            <a:normAutofit/>
          </a:bodyPr>
          <a:lstStyle/>
          <a:p>
            <a:pPr rtl="0"/>
            <a:r>
              <a:rPr lang="ru" sz="3200" dirty="0" smtClean="0"/>
              <a:t>«</a:t>
            </a:r>
            <a:r>
              <a:rPr lang="ru" sz="3200" b="1" dirty="0" smtClean="0"/>
              <a:t>Развитие самостоятельности у детей младшего дошкольного возраста в условиях семьи и детского сада».                            </a:t>
            </a:r>
            <a:r>
              <a:rPr lang="ru" sz="3200" dirty="0" smtClean="0"/>
              <a:t>                                                                               </a:t>
            </a:r>
            <a:endParaRPr lang="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26106" y="279796"/>
            <a:ext cx="864280" cy="856343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788556" y="1179126"/>
            <a:ext cx="7091361" cy="863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Wingdings" panose="05000000000000000000" pitchFamily="2" charset="2"/>
              <a:buNone/>
              <a:tabLst/>
              <a:defRPr/>
            </a:pPr>
            <a:r>
              <a:rPr kumimoji="0" lang="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МКДОУ д/с «Огонёк»                            </a:t>
            </a:r>
            <a:r>
              <a:rPr kumimoji="0" lang="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</a:t>
            </a:r>
            <a:endParaRPr kumimoji="0" lang="ru" sz="20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685800" lvl="2" indent="0" fontAlgn="base">
              <a:buNone/>
            </a:pPr>
            <a:endParaRPr lang="ru-RU" altLang="ru-RU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/>
              <a:t>Самостоятельность – это ценное качество, необходимое человеку в жизни, воспитывать его целесообразно с детства. Очень часто дети стремятся выполнять разные действия самостоятельно. И нам, взрослым, важно поддерживать их в этом. Уже в возрасте трех лет у ребёнка возрастает стремление к самостоятельности.</a:t>
            </a:r>
            <a:r>
              <a:rPr lang="ru-RU" b="1" dirty="0"/>
              <a:t> </a:t>
            </a:r>
            <a:r>
              <a:rPr lang="ru-RU" dirty="0"/>
              <a:t>​</a:t>
            </a:r>
          </a:p>
          <a:p>
            <a:pPr fontAlgn="base"/>
            <a:r>
              <a:rPr lang="ru-RU" dirty="0"/>
              <a:t>Если говорить о маленьких детях, то к ним более приемлемо использовать следующее определение самостоятельности: «… это способность себя занять, умение чем-то заниматься самому какое-то время, без помощи взрослых».</a:t>
            </a:r>
            <a:r>
              <a:rPr lang="en-US" dirty="0"/>
              <a:t>​</a:t>
            </a:r>
          </a:p>
          <a:p>
            <a:pPr fontAlgn="base"/>
            <a:r>
              <a:rPr lang="ru-RU" dirty="0"/>
              <a:t> </a:t>
            </a:r>
            <a:r>
              <a:rPr lang="en-US" dirty="0"/>
              <a:t>​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же такое самостоятельность?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67746" y="446810"/>
            <a:ext cx="6830290" cy="4686300"/>
          </a:xfrm>
        </p:spPr>
        <p:txBody>
          <a:bodyPr rtlCol="0">
            <a:noAutofit/>
          </a:bodyPr>
          <a:lstStyle/>
          <a:p>
            <a:pPr marL="45720" indent="0" fontAlgn="base">
              <a:lnSpc>
                <a:spcPct val="100000"/>
              </a:lnSpc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ребенок 3- 4 лет: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Мыть руки, засучив рукава.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Мыть лицо, не разбрызгивая воду.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Правильно пользоваться мылом.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Во время умывания не мочить одежду.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Одеваться и раздеваться в определенном порядке, одежду складывать, вешать, расстегивать 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(позднее застегивать) пуговицы.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Замечать непорядок в одежде и самостоятельно устранять его или обращаться за помощью к взрослому.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Своевременно пользоваться носовым платком, туалетом.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Пить из чашки, есть, хорошо пережёвывая пищу закрытым ртом.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Правильно держать ложку, пользоваться салфеткой 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marL="45720" indent="0" fontAlgn="base">
              <a:lnSpc>
                <a:spcPts val="192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Убирать игрушки, строительный материал на место.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35528" y="457198"/>
            <a:ext cx="4267199" cy="4765965"/>
          </a:xfrm>
        </p:spPr>
        <p:txBody>
          <a:bodyPr>
            <a:noAutofit/>
          </a:bodyPr>
          <a:lstStyle/>
          <a:p>
            <a:pPr marL="0" indent="539750" algn="just">
              <a:buNone/>
            </a:pPr>
            <a:r>
              <a:rPr lang="ru-RU" altLang="ru-RU" sz="23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 одевания и раздевания ребенок учится в течение нескольких лет</a:t>
            </a:r>
            <a:r>
              <a:rPr lang="ru-RU" altLang="ru-RU" sz="23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Навыки </a:t>
            </a:r>
            <a:r>
              <a:rPr lang="ru-RU" altLang="ru-RU" sz="23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 непростые, требуют определенных усилий и терпения, причем как от детей, так и от родителей, которые, устав ждать, пока их чадо справится с очередной пуговицей или застежкой, начинают делать все за ребенка, тем самым убивая в нем стремление к самостоятельности</a:t>
            </a:r>
            <a:endParaRPr lang="ru-RU" sz="23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169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2036" y="325583"/>
            <a:ext cx="9434945" cy="10160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вы можете помочь ребенку в развитии самостоятельности?</a:t>
            </a:r>
            <a:endParaRPr lang="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42509" y="1524000"/>
            <a:ext cx="7438303" cy="4793673"/>
          </a:xfrm>
        </p:spPr>
        <p:txBody>
          <a:bodyPr rtlCol="0">
            <a:noAutofit/>
          </a:bodyPr>
          <a:lstStyle/>
          <a:p>
            <a:pPr fontAlgn="base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формирования навыков самообслуживания и воспитания детской самостоятельности, необходимо создавать условия, на пример:​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приспособить вешалку для одежды ребенка с учетом его роста;​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определить постоянное и удобное место для хранения предметов туалета, место для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обуви и др.;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Ожидая от ребенка самостоятельности, его нужно научить действиям, необходимым в процессе одевания, умывания, приема пищи...и т.п. ​</a:t>
            </a:r>
          </a:p>
          <a:p>
            <a:pPr fontAlgn="base"/>
            <a:r>
              <a:rPr lang="ru-RU" sz="2400" dirty="0"/>
              <a:t>​</a:t>
            </a:r>
          </a:p>
          <a:p>
            <a:pPr indent="263525" algn="just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тихотворение</a:t>
            </a:r>
            <a:br>
              <a:rPr lang="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«Что взяла клади на место»</a:t>
            </a:r>
            <a:endParaRPr lang="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Зинаида Александрова</a:t>
            </a:r>
            <a:endParaRPr lang="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Рисунок 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 txBox="1">
            <a:spLocks/>
          </p:cNvSpPr>
          <p:nvPr/>
        </p:nvSpPr>
        <p:spPr>
          <a:xfrm>
            <a:off x="1560512" y="800100"/>
            <a:ext cx="6629400" cy="4572000"/>
          </a:xfrm>
          <a:prstGeom prst="roundRect">
            <a:avLst>
              <a:gd name="adj" fmla="val 3725"/>
            </a:avLst>
          </a:prstGeom>
        </p:spPr>
      </p:sp>
      <p:sp>
        <p:nvSpPr>
          <p:cNvPr id="10" name="Рисунок 8"/>
          <p:cNvSpPr txBox="1">
            <a:spLocks/>
          </p:cNvSpPr>
          <p:nvPr/>
        </p:nvSpPr>
        <p:spPr>
          <a:xfrm>
            <a:off x="1560512" y="800100"/>
            <a:ext cx="6629400" cy="4572000"/>
          </a:xfrm>
          <a:prstGeom prst="roundRect">
            <a:avLst>
              <a:gd name="adj" fmla="val 3725"/>
            </a:avLst>
          </a:prstGeom>
        </p:spPr>
      </p:sp>
      <p:pic>
        <p:nvPicPr>
          <p:cNvPr id="14" name="Рисунок 1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3" b="4023"/>
          <a:stretch>
            <a:fillRect/>
          </a:stretch>
        </p:blipFill>
        <p:spPr>
          <a:xfrm>
            <a:off x="1408112" y="647700"/>
            <a:ext cx="7297363" cy="5032664"/>
          </a:xfrm>
        </p:spPr>
      </p:pic>
    </p:spTree>
    <p:extLst>
      <p:ext uri="{BB962C8B-B14F-4D97-AF65-F5344CB8AC3E}">
        <p14:creationId xmlns:p14="http://schemas.microsoft.com/office/powerpoint/2010/main" val="1609149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1213" cy="1200416"/>
          </a:xfrm>
        </p:spPr>
        <p:txBody>
          <a:bodyPr rtlCol="0"/>
          <a:lstStyle/>
          <a:p>
            <a:pPr algn="ctr"/>
            <a:r>
              <a:rPr lang="ru-RU" b="1" dirty="0" smtClean="0"/>
              <a:t> </a:t>
            </a:r>
            <a:r>
              <a:rPr lang="ru-RU" b="1" dirty="0"/>
              <a:t>О</a:t>
            </a:r>
            <a:r>
              <a:rPr lang="ru-RU" b="1" dirty="0" smtClean="0"/>
              <a:t>сновные </a:t>
            </a:r>
            <a:r>
              <a:rPr lang="ru-RU" b="1" dirty="0"/>
              <a:t>условия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развития </a:t>
            </a:r>
            <a:r>
              <a:rPr lang="ru-RU" b="1" dirty="0"/>
              <a:t>самостоятельности </a:t>
            </a:r>
            <a:r>
              <a:rPr lang="ru-RU" b="1" dirty="0" smtClean="0"/>
              <a:t>ребенка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52945" y="1600200"/>
            <a:ext cx="4959928" cy="4114800"/>
          </a:xfrm>
        </p:spPr>
        <p:txBody>
          <a:bodyPr rtlCol="0"/>
          <a:lstStyle/>
          <a:p>
            <a:pPr>
              <a:buNone/>
            </a:pP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1.Идти на встречу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любому желанию ребенка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сделать что-то самостоятельно. 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Главное </a:t>
            </a: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здесь – справиться с собой, удержаться от вмешательства.</a:t>
            </a:r>
          </a:p>
          <a:p>
            <a:pPr rtl="0"/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20690" y="1683328"/>
            <a:ext cx="5373977" cy="4114800"/>
          </a:xfrm>
        </p:spPr>
        <p:txBody>
          <a:bodyPr rtlCol="0"/>
          <a:lstStyle/>
          <a:p>
            <a:pPr>
              <a:buNone/>
            </a:pP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Не делать за него то, что он сможет сделать сам. Выясните, что обычно умеют дети в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возрасте вашего ребенка,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ориентируйтесь на более высокие результаты. 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Важно </a:t>
            </a:r>
            <a:r>
              <a:rPr lang="ru-RU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занижать планку искусственно: а вдруг ваш ребенок развивается более интенсивно?</a:t>
            </a:r>
          </a:p>
          <a:p>
            <a:pPr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86250" y="997527"/>
            <a:ext cx="5093132" cy="4308764"/>
          </a:xfrm>
        </p:spPr>
        <p:txBody>
          <a:bodyPr rtlCol="0"/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Учить завершать начатое дело. Если ребенок с детства не привык класть вещи на место, убирать за собой, то став старше,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он, с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большей долей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вероятности,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небрежно относиться к своим обязанностям по дому и к чужому труду. </a:t>
            </a:r>
            <a:endParaRPr lang="ru-RU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Помогая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осознать и преодолеть трудности, мы повышаем вероятность того, что повзрослев, ребенок будет вести себя ответственно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en-US" sz="2000" dirty="0"/>
          </a:p>
        </p:txBody>
      </p:sp>
      <p:sp>
        <p:nvSpPr>
          <p:cNvPr id="7" name="Заголовок 1"/>
          <p:cNvSpPr>
            <a:spLocks noGrp="1"/>
          </p:cNvSpPr>
          <p:nvPr>
            <p:ph type="body" idx="1"/>
          </p:nvPr>
        </p:nvSpPr>
        <p:spPr>
          <a:xfrm>
            <a:off x="656503" y="938645"/>
            <a:ext cx="4572000" cy="4256809"/>
          </a:xfrm>
        </p:spPr>
        <p:txBody>
          <a:bodyPr rtlCol="0">
            <a:normAutofit fontScale="97500"/>
          </a:bodyPr>
          <a:lstStyle/>
          <a:p>
            <a:r>
              <a:rPr lang="ru-RU" sz="25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3.Просить совета у ребенка. Даже маленький ребенок сможет подсказать вам, в какую вазу поставить цветы или какое полотенце предложить гостям. </a:t>
            </a:r>
            <a:endParaRPr lang="ru-RU" sz="25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500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5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этой ситуации важно его участие и готовность отвечать за совместно сделанный выбор. Чем чаще вы будете просить совета у ребенка, тем лучше.</a:t>
            </a:r>
          </a:p>
          <a:p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224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42904" y="306186"/>
            <a:ext cx="4572000" cy="3337560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Хвалить за проявление самостоятельности. </a:t>
            </a:r>
            <a:endParaRPr lang="ru-RU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Поддержите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ребенка, когда он старается действовать самостоятельно, старайтесь замечать даже незначительные 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успехи.</a:t>
            </a:r>
            <a:endParaRPr lang="en-US" sz="24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30923" y="369455"/>
            <a:ext cx="4572000" cy="3828472"/>
          </a:xfrm>
        </p:spPr>
        <p:txBody>
          <a:bodyPr rtlCol="0">
            <a:normAutofit lnSpcReduction="10000"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помогать ребенку только в том случае, если он сам просит взрослого о помощи. </a:t>
            </a:r>
            <a:endParaRPr lang="ru-RU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вмешиваться в деятельность ребенка тогда, когда он чем-то занят, если он не просит вас об этом. 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он учится постигать какие-то вещи сам и делает маленькие 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себя открытия.</a:t>
            </a:r>
            <a:endParaRPr lang="en-US" sz="24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6186777" y="3200399"/>
            <a:ext cx="5284787" cy="2743201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Не следует ограждать ребенка от проблем.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Позволяйте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ему встречаться с 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неудачными последствиями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своих действий (или своего бездействия).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224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2618" y="304800"/>
            <a:ext cx="11068195" cy="886691"/>
          </a:xfrm>
        </p:spPr>
        <p:txBody>
          <a:bodyPr/>
          <a:lstStyle/>
          <a:p>
            <a:pPr algn="ctr"/>
            <a:r>
              <a:rPr lang="ru-RU" altLang="ru-RU" dirty="0"/>
              <a:t> </a:t>
            </a:r>
            <a:r>
              <a:rPr lang="ru-RU" altLang="ru-RU" dirty="0" smtClean="0">
                <a:solidFill>
                  <a:srgbClr val="C00000"/>
                </a:solidFill>
              </a:rPr>
              <a:t>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Где проявляется детская самостоятельность?</a:t>
            </a:r>
          </a:p>
          <a:p>
            <a:pPr algn="just"/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игре! Во </a:t>
            </a:r>
            <a:r>
              <a:rPr lang="ru-RU" alt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время игры дети проделывают самые разнообразные движения: ползают на четвереньках, изображая какое-либо животное, играют в догонялки, преодолевают препятствия. </a:t>
            </a:r>
          </a:p>
          <a:p>
            <a:pPr algn="just"/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образовательной деятельности! На </a:t>
            </a:r>
            <a:r>
              <a:rPr lang="ru-RU" alt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занятиях дети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самостоятельно сто–то строят</a:t>
            </a:r>
            <a:r>
              <a:rPr lang="ru-RU" alt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конструируют;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собирают и переносят игрушки, </a:t>
            </a:r>
          </a:p>
          <a:p>
            <a:pPr algn="just"/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режимных моментах!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Сервируют стол перед обедом </a:t>
            </a:r>
            <a:r>
              <a:rPr lang="ru-RU" alt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т. д.</a:t>
            </a:r>
          </a:p>
          <a:p>
            <a:pPr algn="just"/>
            <a:r>
              <a:rPr lang="ru-RU" alt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 взаимоотношениях со сверстниками!  Дети способны помогать друг другу.</a:t>
            </a:r>
            <a:endParaRPr lang="ru-RU" alt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83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3381" y="872835"/>
            <a:ext cx="10086109" cy="5056910"/>
          </a:xfrm>
        </p:spPr>
        <p:txBody>
          <a:bodyPr>
            <a:noAutofit/>
          </a:bodyPr>
          <a:lstStyle/>
          <a:p>
            <a:pPr indent="900113"/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Воспитывая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самостоятельность, </a:t>
            </a:r>
            <a:r>
              <a:rPr lang="ru-RU" alt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помните: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начинать воспитание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раннего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чаще хвалите своих детей;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будьте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примером для подражания 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опекайте детей чрезмерно;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нельзя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силой заставлять ребенка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что-то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делать;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используйте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доверяйте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своему малышу, но постоянно контролируйте, так как безопасность ребенка должна  быть на первом месте;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ребенок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умеет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лениться (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он чего- то не хочет делать в данную 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минуту, значит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него есть на это важные причины</a:t>
            </a: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помогите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ему;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наберитесь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терпения;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действуйте  </a:t>
            </a:r>
            <a: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последовательно.</a:t>
            </a:r>
            <a:br>
              <a:rPr lang="ru-RU" alt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6316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1075" y="519112"/>
            <a:ext cx="8432078" cy="5338763"/>
          </a:xfrm>
        </p:spPr>
        <p:txBody>
          <a:bodyPr rtlCol="0"/>
          <a:lstStyle/>
          <a:p>
            <a:pPr marL="2871788" indent="439738" algn="r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становится взрослым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самостоятельным, когда начинает сам принимать решения и чувствовать за них ответственность.»                                                   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А. Лебедев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/>
          </a:p>
          <a:p>
            <a:endParaRPr lang="ru-RU" b="1" i="1" dirty="0" smtClean="0"/>
          </a:p>
          <a:p>
            <a:pPr algn="ctr">
              <a:buNone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8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Играющие дети 16 х 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2261_TF03461883" id="{671D4EC8-F0D2-4082-A1EE-2E45D761EB1A}" vid="{F8D861EF-0C3B-4A7E-8226-1AE546DA2581}"/>
    </a:ext>
  </a:extLst>
</a:theme>
</file>

<file path=ppt/theme/theme2.xml><?xml version="1.0" encoding="utf-8"?>
<a:theme xmlns:a="http://schemas.openxmlformats.org/drawingml/2006/main" name="Тема Offic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Макет учебной презентации с играющимися детьми (рисованные картинки, широкоэкранный формат)</Template>
  <TotalTime>142</TotalTime>
  <Words>540</Words>
  <Application>Microsoft Office PowerPoint</Application>
  <PresentationFormat>Произвольный</PresentationFormat>
  <Paragraphs>59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Играющие дети 16 х 9</vt:lpstr>
      <vt:lpstr>Подготовила Рычкова Наталья Васильевна, воспитатель высшей квалификационной категории МКДОУ д/с «Огонёк»</vt:lpstr>
      <vt:lpstr>Что же такое самостоятельность?</vt:lpstr>
      <vt:lpstr>Презентация PowerPoint</vt:lpstr>
      <vt:lpstr>Чем вы можете помочь ребенку в развитии самостоятельности?</vt:lpstr>
      <vt:lpstr>Стихотворение «Что взяла клади на место»</vt:lpstr>
      <vt:lpstr> Основные условия  развития самостоятельности ребенка </vt:lpstr>
      <vt:lpstr>Презентация PowerPoint</vt:lpstr>
      <vt:lpstr>7. Не следует ограждать ребенка от проблем.   Позволяйте ему встречаться с неудачными последствиями своих действий (или своего бездействия). </vt:lpstr>
      <vt:lpstr>  </vt:lpstr>
      <vt:lpstr>Воспитывая у детей самостоятельность, помните: -  нужно начинать воспитание с раннего возраста; - чаще хвалите своих детей; - будьте примером для подражания ; - не опекайте детей чрезмерно; - нельзя силой заставлять ребенка что-то делать; - используйте игру; - доверяйте своему малышу, но постоянно контролируйте, так как безопасность ребенка должна  быть на первом месте; - ребенок не умеет лениться (если он чего- то не хочет делать в данную минуту, значит у него есть на это важные причины), помогите ему; - наберитесь терпения; - действуйте  последовательно.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Собрание</dc:title>
  <dc:creator>User</dc:creator>
  <cp:lastModifiedBy>OGONEK</cp:lastModifiedBy>
  <cp:revision>16</cp:revision>
  <dcterms:created xsi:type="dcterms:W3CDTF">2020-10-01T16:33:05Z</dcterms:created>
  <dcterms:modified xsi:type="dcterms:W3CDTF">2020-10-21T14:40:38Z</dcterms:modified>
</cp:coreProperties>
</file>