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91" r:id="rId4"/>
    <p:sldId id="282" r:id="rId5"/>
    <p:sldId id="284" r:id="rId6"/>
    <p:sldId id="281" r:id="rId7"/>
    <p:sldId id="259" r:id="rId8"/>
    <p:sldId id="290" r:id="rId9"/>
    <p:sldId id="274" r:id="rId10"/>
    <p:sldId id="260" r:id="rId11"/>
    <p:sldId id="268" r:id="rId12"/>
    <p:sldId id="261" r:id="rId13"/>
    <p:sldId id="285" r:id="rId14"/>
    <p:sldId id="258" r:id="rId15"/>
    <p:sldId id="286" r:id="rId16"/>
    <p:sldId id="271" r:id="rId17"/>
    <p:sldId id="257" r:id="rId18"/>
    <p:sldId id="287" r:id="rId19"/>
    <p:sldId id="280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-96" y="-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028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9455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611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4192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7467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904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829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212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964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4411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54912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1967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449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9713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13287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966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0FA66-84E2-484E-B10A-2C16A76280B6}" type="datetimeFigureOut">
              <a:rPr lang="ru-RU" smtClean="0"/>
              <a:pPr/>
              <a:t>21.10.2020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981637-13C2-4A0A-B6E6-B65B9401C67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5450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" t="6287" r="6470" b="5137"/>
          <a:stretch>
            <a:fillRect/>
          </a:stretch>
        </p:blipFill>
        <p:spPr>
          <a:xfrm>
            <a:off x="8624451" y="3344779"/>
            <a:ext cx="3567549" cy="3513221"/>
          </a:xfrm>
          <a:prstGeom prst="rect">
            <a:avLst/>
          </a:prstGeom>
        </p:spPr>
      </p:pic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1250393" y="1203158"/>
            <a:ext cx="7766936" cy="2526836"/>
          </a:xfrm>
        </p:spPr>
        <p:txBody>
          <a:bodyPr/>
          <a:lstStyle/>
          <a:p>
            <a:pPr algn="ctr"/>
            <a:r>
              <a:rPr lang="ru-RU" dirty="0" smtClean="0"/>
              <a:t>Физическое развитие детей старшего дошкольного возраста в детском саду и дома</a:t>
            </a:r>
            <a:endParaRPr lang="ru-RU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850233" y="4179169"/>
            <a:ext cx="4844716" cy="2066648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Устюжанинова Ольга Петровна,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высшей категории</a:t>
            </a:r>
          </a:p>
          <a:p>
            <a:pPr algn="l">
              <a:spcBef>
                <a:spcPts val="0"/>
              </a:spcBef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МКДОУ д/с «Огонёк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862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36" y="-1"/>
            <a:ext cx="11453972" cy="6768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92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Федеральный закон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«Об образовании в Российской Федерации» (ст.44, п.1)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521" y="2760196"/>
            <a:ext cx="9124392" cy="3880773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«Родители (законные представители) несовершеннолетних обучающихся имеют право на обучение и воспитание перед всеми другими лицами. Они обязаны заложить основы физического, нравственного и интеллектуального развития личности ребенка».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4754" y="434715"/>
            <a:ext cx="549910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228600" algn="just">
              <a:spcAft>
                <a:spcPts val="0"/>
              </a:spcAft>
            </a:pPr>
            <a:r>
              <a:rPr lang="ru-RU" sz="2800" spc="1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Двигательная </a:t>
            </a:r>
            <a:r>
              <a:rPr lang="ru-RU" sz="2800" spc="100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активность является важнейшим компонентом образа жизни и поведения </a:t>
            </a:r>
            <a:r>
              <a:rPr lang="ru-RU" sz="2800" spc="1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детей дошкольного возраста. </a:t>
            </a:r>
            <a:r>
              <a:rPr lang="ru-RU" sz="2800" spc="100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Она зависит от организации физического развития и воспитания детей, от уровня их подготовленности, от условий жизни, индивидуальных особенностей и функциональных возможностей растущего организма</a:t>
            </a:r>
            <a:r>
              <a:rPr lang="ru-RU" sz="2800" spc="1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spc="100" dirty="0">
              <a:solidFill>
                <a:schemeClr val="accent2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325" y="336302"/>
            <a:ext cx="5815128" cy="601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050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590" y="249836"/>
            <a:ext cx="9012098" cy="13208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Особенности физического развития детей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возрасте 5-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 лет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7609" y="1815815"/>
            <a:ext cx="10265486" cy="4465064"/>
          </a:xfrm>
        </p:spPr>
        <p:txBody>
          <a:bodyPr>
            <a:normAutofit fontScale="92500"/>
          </a:bodyPr>
          <a:lstStyle/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совершенствуются двигательные умения и навыки.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развивается культура движений и телесная рефлексия.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развиваются психофизические качества: быстрота, сила, выносливость, гибкость.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формируется умение осознанно и творчески выполнять движения.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закрепляется умение легко ходить и бегать, энергично отталкиваться от опоры,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совершенствуется  техника прыжков в длину, в высоту с разбега (разбег, приземление, равновесие), метания.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33137"/>
            <a:ext cx="10013430" cy="5608225"/>
          </a:xfrm>
        </p:spPr>
        <p:txBody>
          <a:bodyPr>
            <a:normAutofit lnSpcReduction="10000"/>
          </a:bodyPr>
          <a:lstStyle/>
          <a:p>
            <a:pPr marL="50800" marR="2540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физического воспитания ребенка  в семье и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ДОО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marL="50800" marR="2540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это сохранение и укрепление здоровья ребенка.</a:t>
            </a:r>
          </a:p>
          <a:p>
            <a:pPr marL="50800" marR="25400" algn="ctr">
              <a:spcBef>
                <a:spcPts val="0"/>
              </a:spcBef>
              <a:buNone/>
            </a:pPr>
            <a:endParaRPr lang="ru-RU" sz="28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0800" marR="2540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Физическое воспитание в МКДОУ д/с «Огонёк» осуществляется в соответствии  с</a:t>
            </a:r>
            <a:r>
              <a:rPr 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0800" marR="25400" algn="ctr">
              <a:spcBef>
                <a:spcPts val="0"/>
              </a:spcBef>
              <a:buNone/>
            </a:pPr>
            <a:r>
              <a:rPr lang="ru-RU" sz="32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основной общеобразовательной программой дошкольного образования МКДОУ </a:t>
            </a:r>
            <a:r>
              <a:rPr lang="ru-RU" sz="3200" b="1" i="1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</a:t>
            </a:r>
            <a:r>
              <a:rPr lang="ru-RU" sz="32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/с «Огонёк» </a:t>
            </a:r>
          </a:p>
          <a:p>
            <a:pPr marL="50800" marR="25400" algn="ctr">
              <a:spcBef>
                <a:spcPts val="0"/>
              </a:spcBef>
              <a:buNone/>
            </a:pPr>
            <a:r>
              <a:rPr 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разработанной 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на основе программы </a:t>
            </a:r>
            <a:r>
              <a:rPr lang="ru-RU" sz="2400" i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Вераксы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Н.Е., Васильевой М.А, Комаровой Т.С. «От рождения до школы»)</a:t>
            </a:r>
            <a:endParaRPr lang="ru-RU" sz="2800" i="1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0800" marR="25400" algn="ctr">
              <a:spcBef>
                <a:spcPts val="0"/>
              </a:spcBef>
              <a:buNone/>
            </a:pP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50800" marR="25400" algn="ctr">
              <a:spcBef>
                <a:spcPts val="0"/>
              </a:spcBef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Выполнение программных требований предусматривает учет возрастных и индивидуальных особенностей детей, состояния их здоровья, физического развития и физической подготовленности.</a:t>
            </a:r>
          </a:p>
          <a:p>
            <a:pPr algn="ctr">
              <a:spcBef>
                <a:spcPts val="0"/>
              </a:spcBef>
            </a:pPr>
            <a:endParaRPr lang="ru-RU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483" y="486198"/>
            <a:ext cx="91440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139700" algn="ctr">
              <a:spcAft>
                <a:spcPts val="1750"/>
              </a:spcAft>
            </a:pPr>
            <a:r>
              <a:rPr lang="ru-RU" sz="2800" spc="5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Задачи детского сада по физическому </a:t>
            </a:r>
            <a:r>
              <a:rPr lang="ru-RU" sz="2800" spc="50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развитию детей дошкольного возраста:</a:t>
            </a:r>
            <a:endParaRPr lang="ru-RU" sz="28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ts val="2200"/>
              </a:lnSpc>
              <a:spcAft>
                <a:spcPts val="2015"/>
              </a:spcAft>
              <a:buClr>
                <a:srgbClr val="000000"/>
              </a:buClr>
              <a:buSzPts val="2200"/>
              <a:buFont typeface="Arial" panose="020B0604020202020204" pitchFamily="34" charset="0"/>
              <a:buChar char="*"/>
              <a:tabLst>
                <a:tab pos="23495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охрана и укрепление здоровья детей;</a:t>
            </a:r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139700" lvl="0" indent="-342900" algn="just">
              <a:lnSpc>
                <a:spcPts val="2140"/>
              </a:lnSpc>
              <a:spcAft>
                <a:spcPts val="1770"/>
              </a:spcAft>
              <a:buClr>
                <a:srgbClr val="000000"/>
              </a:buClr>
              <a:buSzPts val="2200"/>
              <a:buFont typeface="Arial" panose="020B0604020202020204" pitchFamily="34" charset="0"/>
              <a:buChar char="*"/>
              <a:tabLst>
                <a:tab pos="25400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формирование жизненно необходимых двигательных умений и навыков ребенка в соответствии с его возрастными и индивидуальными особенностями, развитие физических качеств;</a:t>
            </a:r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139700" lvl="0" indent="-342900" algn="just">
              <a:lnSpc>
                <a:spcPts val="2175"/>
              </a:lnSpc>
              <a:spcAft>
                <a:spcPts val="1780"/>
              </a:spcAft>
              <a:buClr>
                <a:srgbClr val="000000"/>
              </a:buClr>
              <a:buSzPts val="2200"/>
              <a:buFont typeface="Arial" panose="020B0604020202020204" pitchFamily="34" charset="0"/>
              <a:buChar char="*"/>
              <a:tabLst>
                <a:tab pos="263525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создание условий для реализации потребности детей в двигательной активности;</a:t>
            </a:r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ts val="2200"/>
              </a:lnSpc>
              <a:spcAft>
                <a:spcPts val="1965"/>
              </a:spcAft>
              <a:buClr>
                <a:srgbClr val="000000"/>
              </a:buClr>
              <a:buSzPts val="2200"/>
              <a:buFont typeface="Arial" panose="020B0604020202020204" pitchFamily="34" charset="0"/>
              <a:buChar char="*"/>
              <a:tabLst>
                <a:tab pos="24003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формирование потребности здорового образа жизни;</a:t>
            </a:r>
            <a:endParaRPr lang="ru-RU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ts val="2200"/>
              </a:lnSpc>
              <a:spcAft>
                <a:spcPts val="0"/>
              </a:spcAft>
              <a:buClr>
                <a:srgbClr val="000000"/>
              </a:buClr>
              <a:buSzPts val="2200"/>
              <a:buFont typeface="Arial" panose="020B0604020202020204" pitchFamily="34" charset="0"/>
              <a:buChar char="*"/>
              <a:tabLst>
                <a:tab pos="240030" algn="l"/>
              </a:tabLs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обеспечение физического и психического благополучия.</a:t>
            </a:r>
            <a:endParaRPr lang="ru-RU" sz="2400" u="none" strike="noStrike" spc="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1684" y="3979458"/>
            <a:ext cx="3930316" cy="287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38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84853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Условия, созданные  для решения задач физического развития детей в </a:t>
            </a:r>
            <a:br>
              <a:rPr lang="ru-RU" dirty="0" smtClean="0"/>
            </a:br>
            <a:r>
              <a:rPr lang="ru-RU" dirty="0" smtClean="0"/>
              <a:t>МКДОУ </a:t>
            </a:r>
            <a:r>
              <a:rPr lang="ru-RU" dirty="0" err="1" smtClean="0"/>
              <a:t>д</a:t>
            </a:r>
            <a:r>
              <a:rPr lang="ru-RU" dirty="0" smtClean="0"/>
              <a:t>/с «Огонёк»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4873" y="1524000"/>
            <a:ext cx="11531906" cy="53340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благоприятные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санитарно- гигиенические условия;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гибкий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режим дня, который предусматривает для детей их разнообразную деятельность в течения всего дня в соответствии с интересами и потребностями, с учетом времени года, возраста детей ); 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полноценное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питание;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места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активного движения, есть уголки для физкультурных пособий 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физкультурные занятия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(НОД) проводятся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раза в неделю; утренняя гимнастика проводится ежедневно;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физкультминутки во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время НОД и в промежутках между ними </a:t>
            </a:r>
            <a:r>
              <a:rPr lang="ru-RU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организуется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прогулка с подвижными играми (прогулка является первым и наиболее доступным средством закаливания детского организма);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формируются правила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личной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гигиены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соответствии с комплексно- тематическим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планированием.</a:t>
            </a:r>
            <a:endParaRPr lang="ru-RU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36" y="214859"/>
            <a:ext cx="9338200" cy="626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2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05196" y="802105"/>
            <a:ext cx="8738992" cy="5098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algn="just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Формы организации </a:t>
            </a:r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6350" algn="just"/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двигательной </a:t>
            </a:r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деятельности </a:t>
            </a:r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6350" algn="just"/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 МКДОУ д/с «Огонёк»</a:t>
            </a:r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ru-RU" sz="2400" b="1" dirty="0">
              <a:solidFill>
                <a:schemeClr val="accent2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12700" algn="just">
              <a:lnSpc>
                <a:spcPts val="2550"/>
              </a:lnSpc>
              <a:spcBef>
                <a:spcPts val="1500"/>
              </a:spcBef>
              <a:spcAft>
                <a:spcPts val="0"/>
              </a:spcAft>
              <a:tabLst>
                <a:tab pos="7604125" algn="l"/>
              </a:tabLs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- НОД по физическому развитию детей;	|</a:t>
            </a:r>
            <a:endParaRPr lang="ru-RU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2700">
              <a:lnSpc>
                <a:spcPts val="2890"/>
              </a:lnSpc>
              <a:spcBef>
                <a:spcPts val="1500"/>
              </a:spcBef>
              <a:spcAft>
                <a:spcPts val="870"/>
              </a:spcAft>
              <a:tabLst>
                <a:tab pos="7680325" algn="l"/>
              </a:tabLs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- Физкультурно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- оздоровительная работа в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режимные моменты (утренняя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гимнастика, подвижные игры и физические упражнения на прогулке, физкультминутки, физкультурные паузы, бодрящая гимнастика после дневного сна, закаливающие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мероприятия, корригирующая гимнастика);</a:t>
            </a:r>
          </a:p>
          <a:p>
            <a:pPr marL="12700">
              <a:lnSpc>
                <a:spcPts val="2890"/>
              </a:lnSpc>
              <a:spcBef>
                <a:spcPts val="1500"/>
              </a:spcBef>
              <a:spcAft>
                <a:spcPts val="870"/>
              </a:spcAft>
              <a:tabLst>
                <a:tab pos="7680325" algn="l"/>
              </a:tabLs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- Физкультурный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уголок в группе;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50"/>
              </a:lnSpc>
              <a:spcBef>
                <a:spcPts val="1500"/>
              </a:spcBef>
              <a:spcAft>
                <a:spcPts val="49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- Самостоятельная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двигательная деятельность детей.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A3"/>
              </a:clrFrom>
              <a:clrTo>
                <a:srgbClr val="FFFFA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599" y="3219326"/>
            <a:ext cx="2729765" cy="21209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37548" y="4678214"/>
            <a:ext cx="1949859" cy="21013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A2"/>
              </a:clrFrom>
              <a:clrTo>
                <a:srgbClr val="FFFFA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0461" y="162389"/>
            <a:ext cx="2736363" cy="270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18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383" y="336883"/>
            <a:ext cx="8437824" cy="5952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" indent="533400" algn="ctr">
              <a:lnSpc>
                <a:spcPts val="3150"/>
              </a:lnSpc>
              <a:spcAft>
                <a:spcPts val="685"/>
              </a:spcAft>
            </a:pPr>
            <a:r>
              <a:rPr lang="ru-RU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Гимнастика пробуждения после </a:t>
            </a: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дневного сна </a:t>
            </a:r>
            <a:endParaRPr lang="ru-RU" sz="2800" dirty="0">
              <a:solidFill>
                <a:schemeClr val="accent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8100" indent="533400" algn="just">
              <a:lnSpc>
                <a:spcPts val="2625"/>
              </a:lnSpc>
              <a:spcBef>
                <a:spcPts val="1500"/>
              </a:spcBef>
              <a:spcAft>
                <a:spcPts val="30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Всем нам хорошо известно выражение «Встал не с той ноги». Знакомо и настроение, которое данные слова характеризуют - приятным такое состояние не назовешь, и к активной деятельности оно не располагает.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8100" indent="533400" algn="just">
              <a:lnSpc>
                <a:spcPts val="2625"/>
              </a:lnSpc>
              <a:spcBef>
                <a:spcPts val="1500"/>
              </a:spcBef>
              <a:spcAft>
                <a:spcPts val="24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Мы же стремимся к тому, чтобы наши дети крепко поспали, в хорошем настроении проснулись, зарядились бодростью и энергией для насыщенной и содержательной деятельности во второй половине дня.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8100" indent="533400" algn="just">
              <a:lnSpc>
                <a:spcPts val="2700"/>
              </a:lnSpc>
              <a:spcBef>
                <a:spcPts val="1500"/>
              </a:spcBef>
              <a:spcAft>
                <a:spcPts val="0"/>
              </a:spcAft>
              <a:tabLst>
                <a:tab pos="5062855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Поэтому традиционное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проведение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        гимнастики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пробуждения или бодрящей гимнастики после дневного сна мы постарались наполнить некоторыми своими находками.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178" y="4946753"/>
            <a:ext cx="3000644" cy="171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2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810" y="2117557"/>
            <a:ext cx="1069790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6100" algn="just">
              <a:tabLst>
                <a:tab pos="1098550" algn="l"/>
              </a:tabLst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1.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Регулярной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,	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систематической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Оздоровительный эффект достигается с помощью систематического выполнения.</a:t>
            </a:r>
            <a:endParaRPr lang="ru-RU" sz="28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R="317500" indent="546100" algn="just">
              <a:tabLst>
                <a:tab pos="20256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2.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Умеренной.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Все упражнения желательно выполнять в умеренном темпе во избежание переутомления ребенка.</a:t>
            </a:r>
            <a:endParaRPr lang="ru-RU" sz="28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546100" algn="just">
              <a:tabLst>
                <a:tab pos="254635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3.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Доступной.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Упражнения должны быть простыми и знакомыми, чтобы детям не пришлось затрачивать много усилий для их освоения.</a:t>
            </a:r>
            <a:endParaRPr lang="ru-RU" sz="28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546100" algn="just">
              <a:tabLst>
                <a:tab pos="4464050" algn="l"/>
              </a:tabLs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4.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Постепенной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Соблюдать принцип от простого к сложному.</a:t>
            </a:r>
            <a:endParaRPr lang="ru-RU" sz="28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546100" algn="just"/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5.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Разнообразной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для поддержки интереса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детей.</a:t>
            </a:r>
            <a:endParaRPr lang="ru-RU" sz="28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894" y="166207"/>
            <a:ext cx="11596264" cy="1964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28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926" y="4398250"/>
            <a:ext cx="2695074" cy="245975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Виды гимнастики, которые вы легко можете проводить дома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32955" y="2016210"/>
            <a:ext cx="8596668" cy="3880773"/>
          </a:xfrm>
        </p:spPr>
        <p:txBody>
          <a:bodyPr>
            <a:normAutofit/>
          </a:bodyPr>
          <a:lstStyle/>
          <a:p>
            <a:pPr lvl="0" algn="just">
              <a:buClr>
                <a:srgbClr val="00B0F0"/>
              </a:buClr>
              <a:buSzPts val="2450"/>
              <a:tabLst>
                <a:tab pos="320675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Гимнастика в постели.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00B0F0"/>
              </a:buClr>
              <a:buSzPts val="2450"/>
              <a:tabLst>
                <a:tab pos="344805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Ходьба по «тропе здоровья» (можно изготовить из подручного материала).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203200" lvl="0" algn="just">
              <a:buClr>
                <a:srgbClr val="00B0F0"/>
              </a:buClr>
              <a:buSzPts val="2450"/>
              <a:tabLst>
                <a:tab pos="339725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Корригирующие упражнения на профилактику плоскостопия и нарушения осанки.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00B0F0"/>
              </a:buClr>
              <a:buSzPts val="2450"/>
              <a:tabLst>
                <a:tab pos="320675" algn="l"/>
              </a:tabLst>
            </a:pPr>
            <a:r>
              <a:rPr lang="ru-RU" sz="2800" dirty="0" smtClean="0"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Водные процедуры.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81011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4074" y="304799"/>
            <a:ext cx="8260260" cy="5899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marR="558800">
              <a:lnSpc>
                <a:spcPts val="3375"/>
              </a:lnSpc>
              <a:spcAft>
                <a:spcPts val="0"/>
              </a:spcAft>
            </a:pPr>
            <a:r>
              <a:rPr lang="ru-RU" sz="3600" b="1" spc="50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Подвижные игры и физические упражнения во время </a:t>
            </a:r>
            <a:r>
              <a:rPr lang="ru-RU" sz="3600" b="1" spc="5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прогулки в ДОО</a:t>
            </a:r>
          </a:p>
          <a:p>
            <a:pPr marL="571500" marR="558800">
              <a:lnSpc>
                <a:spcPts val="3375"/>
              </a:lnSpc>
              <a:spcAft>
                <a:spcPts val="0"/>
              </a:spcAft>
            </a:pPr>
            <a:endParaRPr lang="ru-RU" sz="3600" b="1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5400" algn="just">
              <a:spcAft>
                <a:spcPts val="0"/>
              </a:spcAft>
              <a:tabLst>
                <a:tab pos="1827530" algn="l"/>
                <a:tab pos="3351530" algn="l"/>
                <a:tab pos="5027930" algn="l"/>
              </a:tabLs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Прогулка </a:t>
            </a:r>
            <a:r>
              <a:rPr lang="ru-RU" sz="2400" spc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это один из важнейших режимных моментов, во время которого дети могут достаточно полно реализовать свои двигательные потребности. В ходе прогулки решаются оздоровительные задачи, совершенствуются двигательные навыки, повышается двигательная активность. </a:t>
            </a:r>
            <a:r>
              <a:rPr lang="ru-RU" sz="2400" spc="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sz="2400" spc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развитию движений на прогулке </a:t>
            </a:r>
            <a:r>
              <a:rPr lang="ru-RU" sz="2400" spc="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планируется с учетом принципов системности, последовательности </a:t>
            </a:r>
            <a:r>
              <a:rPr lang="ru-RU" sz="2400" spc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подачи всего программного </a:t>
            </a:r>
            <a:r>
              <a:rPr lang="ru-RU" sz="2400" spc="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материала. Обеспечиваются закрепление, совершенствование игр </a:t>
            </a:r>
            <a:r>
              <a:rPr lang="ru-RU" sz="2400" spc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физических упражнений, </a:t>
            </a:r>
            <a:r>
              <a:rPr lang="ru-RU" sz="2400" spc="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 двигательной активности </a:t>
            </a:r>
            <a:r>
              <a:rPr lang="ru-RU" sz="2400" spc="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sz="2400" spc="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spc="1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366" y="41564"/>
            <a:ext cx="2771775" cy="663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9308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2580" y="0"/>
            <a:ext cx="8596668" cy="13208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Совместные прогулки с детьми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09862" y="689547"/>
            <a:ext cx="8961325" cy="5951095"/>
          </a:xfrm>
        </p:spPr>
        <p:txBody>
          <a:bodyPr>
            <a:normAutofit/>
          </a:bodyPr>
          <a:lstStyle/>
          <a:p>
            <a:pPr marL="0" lvl="0" indent="360363" algn="just">
              <a:buClr>
                <a:srgbClr val="00B0F0"/>
              </a:buClr>
              <a:buSzPts val="245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Организуя совместную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прогулку,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надо учитывать индивидуальные потребности детей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уровень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основных движений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360363" algn="just">
              <a:buClr>
                <a:srgbClr val="00B0F0"/>
              </a:buClr>
              <a:buSzPts val="245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детской площадке, во дворе, в парке позволяет широко использовать разнообразные средства для всестороннего развития ребенка. 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360363" algn="just">
              <a:buClr>
                <a:srgbClr val="00B0F0"/>
              </a:buClr>
              <a:buSzPts val="2450"/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развитии движений ходьбы и бега рекомендуется использовать разнообразные упражнения (ходьба, высоко поднимая ноги при перешагивании через траву, ходьба и бег между деревьями со сменой направления, по рыхлому песку, ходьба по бревну прямо или боком). Во время этих упражнений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 за правильной осанкой детей</a:t>
            </a:r>
            <a:r>
              <a:rPr lang="ru-RU" sz="2000" dirty="0" smtClean="0"/>
              <a:t>.</a:t>
            </a:r>
          </a:p>
          <a:p>
            <a:pPr marL="0" lvl="0" indent="360363" algn="just">
              <a:buClr>
                <a:srgbClr val="00B0F0"/>
              </a:buClr>
              <a:buSzPts val="2450"/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естественных условиях можно использовать упражнения в лазаньи, например: подлезть под низко наклоненными ветками дерева, не касаясь земли руками, вползти на горку, опираясь на колени и помогая руками; перелезть через бревно, заборчик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360363" algn="just">
              <a:buClr>
                <a:srgbClr val="00B0F0"/>
              </a:buClr>
              <a:buSzPts val="2450"/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совершенствования навыков метания можно предложить детям бросать предметы на дальность и в цель, используя для этого шишки, камешки, палочки. Их можно бросать правой и левой рукой, стараясь попасть в указанное дерево. Дети любят бросать камешки в воду как можно дальше</a:t>
            </a:r>
            <a:r>
              <a:rPr lang="ru-RU" sz="2000" dirty="0"/>
              <a:t>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Clr>
                <a:srgbClr val="00B0F0"/>
              </a:buClr>
              <a:buSzPts val="2450"/>
              <a:buNone/>
              <a:tabLst>
                <a:tab pos="320675" algn="l"/>
              </a:tabLst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0"/>
            <a:ext cx="3048000" cy="2033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187" y="4043349"/>
            <a:ext cx="3020813" cy="264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11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70" y="380257"/>
            <a:ext cx="2618682" cy="19458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90" y="3268025"/>
            <a:ext cx="2466699" cy="18494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761" y="4401322"/>
            <a:ext cx="3258239" cy="245667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623279" y="0"/>
            <a:ext cx="8919147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4000" b="1" spc="-5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Закаливание</a:t>
            </a:r>
            <a:endParaRPr lang="ru-RU" sz="3600" b="1" spc="-50" dirty="0" smtClean="0">
              <a:solidFill>
                <a:schemeClr val="accent2"/>
              </a:solidFill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800" b="1" i="1" spc="-5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Используйте естественные факторы </a:t>
            </a:r>
            <a:endParaRPr lang="ru-RU" sz="2800" b="1" i="1" dirty="0" smtClean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/>
            <a:r>
              <a:rPr lang="ru-RU" sz="2800" b="1" i="1" spc="-5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закаливания - солнце, воздух и воду</a:t>
            </a:r>
          </a:p>
          <a:p>
            <a:pPr algn="ctr"/>
            <a:r>
              <a:rPr lang="ru-RU" sz="2800" b="1" i="1" dirty="0" smtClean="0">
                <a:latin typeface="Courier New" panose="02070309020205020404" pitchFamily="49" charset="0"/>
                <a:ea typeface="Courier New" panose="02070309020205020404" pitchFamily="49" charset="0"/>
              </a:rPr>
              <a:t>Помните:</a:t>
            </a:r>
          </a:p>
          <a:p>
            <a:pPr marR="165100" lvl="0" indent="-342900">
              <a:buClr>
                <a:srgbClr val="000000"/>
              </a:buClr>
              <a:buSzPts val="2200"/>
              <a:buFont typeface="Wingdings" panose="05000000000000000000" pitchFamily="2" charset="2"/>
              <a:buChar char="v"/>
              <a:tabLst>
                <a:tab pos="360680" algn="l"/>
              </a:tabLst>
            </a:pP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Частые инфекционные и острые респираторные заболевания, ослабляют организм и ухудшают физическое развитие.</a:t>
            </a:r>
            <a:endParaRPr lang="ru-RU" sz="32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165100" lvl="0" indent="-342900">
              <a:buClr>
                <a:srgbClr val="000000"/>
              </a:buClr>
              <a:buSzPts val="2200"/>
              <a:buFont typeface="Wingdings" panose="05000000000000000000" pitchFamily="2" charset="2"/>
              <a:buChar char="v"/>
              <a:tabLst>
                <a:tab pos="360680" algn="l"/>
              </a:tabLst>
            </a:pP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Основы здорового образа жизни малыша во многом зависят от закаливания - стимулирует иммунную систему, осуществляет выброс адреналина.</a:t>
            </a:r>
            <a:endParaRPr lang="ru-RU" sz="32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-285750">
              <a:buFont typeface="Wingdings" panose="05000000000000000000" pitchFamily="2" charset="2"/>
              <a:buChar char="v"/>
            </a:pP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Одевайте ребенка на слой меньше, чем порой вам хотелось бы в холодную погоду.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60761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3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40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166" y="224589"/>
            <a:ext cx="8596668" cy="1320800"/>
          </a:xfrm>
        </p:spPr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Прочтите</a:t>
            </a:r>
            <a:endParaRPr lang="ru-RU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813" y="914401"/>
            <a:ext cx="11437495" cy="5943600"/>
          </a:xfrm>
        </p:spPr>
        <p:txBody>
          <a:bodyPr>
            <a:normAutofit fontScale="77500" lnSpcReduction="20000"/>
          </a:bodyPr>
          <a:lstStyle/>
          <a:p>
            <a:r>
              <a:rPr lang="ru-RU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детей дошкольного возраста важен пример родителя, его позиция в отношении физического развития – это ключ физического воспитания ребёнка.</a:t>
            </a:r>
          </a:p>
          <a:p>
            <a:r>
              <a:rPr lang="ru-RU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процессе формирования ценностного отношения к здоровью советуем и рекомендуем вам помогать своему ребенку:  делать по утрам вместе зарядку, заниматься физическими упражнениями, активно использовать элементы спортивных игр: теннис, футбол, баскетбол, бадминтон, хоккей, ходьбу на лыжах, катание на велосипеде, роликах, коньках и т.д.</a:t>
            </a:r>
          </a:p>
          <a:p>
            <a:r>
              <a:rPr lang="ru-RU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Можно использовать любую веселую музыку -  включить и делать с ребенком разные танцевальные движения и упражнения. </a:t>
            </a:r>
            <a:r>
              <a:rPr lang="ru-RU" sz="33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Оборудовать для </a:t>
            </a:r>
            <a:r>
              <a:rPr lang="ru-RU" sz="3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ребенка свой спортивный уголок, тренажеры, где ребенок будет повышать физические качества, двигательные умения и навыки, укреплять здоровье, где ребенок будет испытывать радость, бодрость, силу и самостоятельность. </a:t>
            </a:r>
          </a:p>
          <a:p>
            <a:pPr algn="ctr">
              <a:buNone/>
            </a:pPr>
            <a:r>
              <a:rPr lang="ru-RU" sz="3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Важен пример родителей , </a:t>
            </a:r>
            <a:r>
              <a:rPr lang="ru-RU" sz="3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привычки здорового образа жизни,   </a:t>
            </a:r>
          </a:p>
          <a:p>
            <a:pPr algn="ctr">
              <a:buNone/>
            </a:pPr>
            <a:r>
              <a:rPr lang="ru-RU" sz="36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не просто поучения!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26" y="0"/>
            <a:ext cx="7740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1002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672</TotalTime>
  <Words>821</Words>
  <Application>Microsoft Office PowerPoint</Application>
  <PresentationFormat>Произвольный</PresentationFormat>
  <Paragraphs>82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Физическое развитие детей старшего дошкольного возраста в детском саду и дома</vt:lpstr>
      <vt:lpstr>Презентация PowerPoint</vt:lpstr>
      <vt:lpstr>Федеральный закон  «Об образовании в Российской Федерации» (ст.44, п.1)</vt:lpstr>
      <vt:lpstr>Презентация PowerPoint</vt:lpstr>
      <vt:lpstr>Особенности физического развития детей в возрасте 5- 6 лет</vt:lpstr>
      <vt:lpstr>Презентация PowerPoint</vt:lpstr>
      <vt:lpstr>Презентация PowerPoint</vt:lpstr>
      <vt:lpstr>Условия, созданные  для решения задач физического развития детей в  МКДОУ д/с «Огонёк»</vt:lpstr>
      <vt:lpstr>Презентация PowerPoint</vt:lpstr>
      <vt:lpstr>Презентация PowerPoint</vt:lpstr>
      <vt:lpstr>Презентация PowerPoint</vt:lpstr>
      <vt:lpstr>Презентация PowerPoint</vt:lpstr>
      <vt:lpstr>Виды гимнастики, которые вы легко можете проводить дома</vt:lpstr>
      <vt:lpstr>Презентация PowerPoint</vt:lpstr>
      <vt:lpstr>Совместные прогулки с детьми</vt:lpstr>
      <vt:lpstr>Презентация PowerPoint</vt:lpstr>
      <vt:lpstr>Презентация PowerPoint</vt:lpstr>
      <vt:lpstr>Прочтите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OGONEK</cp:lastModifiedBy>
  <cp:revision>29</cp:revision>
  <dcterms:created xsi:type="dcterms:W3CDTF">2020-10-19T11:42:26Z</dcterms:created>
  <dcterms:modified xsi:type="dcterms:W3CDTF">2020-10-21T15:13:40Z</dcterms:modified>
</cp:coreProperties>
</file>