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67" r:id="rId3"/>
    <p:sldId id="268" r:id="rId4"/>
    <p:sldId id="282" r:id="rId5"/>
    <p:sldId id="283" r:id="rId6"/>
    <p:sldId id="284" r:id="rId7"/>
    <p:sldId id="285" r:id="rId8"/>
    <p:sldId id="271" r:id="rId9"/>
    <p:sldId id="273" r:id="rId10"/>
    <p:sldId id="274" r:id="rId11"/>
    <p:sldId id="277" r:id="rId12"/>
    <p:sldId id="275" r:id="rId13"/>
    <p:sldId id="263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0C0"/>
    <a:srgbClr val="0E470D"/>
    <a:srgbClr val="85A551"/>
    <a:srgbClr val="C0DAA6"/>
    <a:srgbClr val="4A206A"/>
    <a:srgbClr val="532476"/>
    <a:srgbClr val="720C0C"/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939" autoAdjust="0"/>
  </p:normalViewPr>
  <p:slideViewPr>
    <p:cSldViewPr>
      <p:cViewPr varScale="1">
        <p:scale>
          <a:sx n="69" d="100"/>
          <a:sy n="69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3D62CA-C1DA-46FD-BBA9-9327CA124181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3583C2-AF78-4576-BB35-0A62EAD468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832E03D-B35F-44E6-AEF8-6666F14B1DE8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A7F61F-4FCD-4B7E-AC2E-57DAE9AA72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6A6F8A-779D-4152-8CAB-3EC6704A7BA1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CF4D9E-9F61-4849-877D-5D440241E1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C95F0C-1181-4D5C-AAFC-12F6FE2CC3CC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4553D7-DCE5-4319-962C-D65922C5AD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086592-0027-42C4-A7BF-5FA58DACB012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B5E996-725E-472B-9358-E5404F1051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956E7C-FD37-4C48-AF5E-84E1D5341954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220946-CEB9-413B-A854-79747193560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A894E6-8052-40DD-B4B1-DC037AF15125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5B92C5-997A-47EF-9236-ECDD36CD60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1096D51-A426-4735-BFBA-9074C4E4A374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C793BF1-E11C-414B-8896-952CEDA72D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999423-12A7-4EFE-8EC2-943694717B46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98F1D4F-96BF-491F-AD15-7D39C82D83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F47756-3522-445B-878C-EB9BCC6EC29D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1E97FF-E7D0-4DFE-9CD7-7AAC811D26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35A983C-B079-4CE1-9FB3-8F656B425DBD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0F67436-47CC-455A-9B34-3CA3A4CB0D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C5693E97-EB98-4681-A240-62C2D609B9D9}" type="datetimeFigureOut">
              <a:rPr lang="ru-RU" smtClean="0"/>
              <a:pPr>
                <a:defRPr/>
              </a:pPr>
              <a:t>21.10.2020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9AB8677-D29F-4B23-BC10-755982637C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smayli.ru/smile/detia-289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yli.ru/smile/detia-774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smayli.ru/smile/detia-247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hyperlink" Target="http://www.smayli.ru/smile/detia-220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smayli.ru/smile/detia-289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96752"/>
            <a:ext cx="7632848" cy="1470025"/>
          </a:xfrm>
        </p:spPr>
        <p:txBody>
          <a:bodyPr/>
          <a:lstStyle/>
          <a:p>
            <a:r>
              <a:rPr lang="ru-RU" dirty="0" smtClean="0"/>
              <a:t>«Как преодолеть кризис 3 лет.»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2376264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Подготовила</a:t>
            </a:r>
            <a:endParaRPr lang="ru-RU" dirty="0" smtClean="0"/>
          </a:p>
          <a:p>
            <a:r>
              <a:rPr lang="ru-RU" dirty="0" err="1" smtClean="0"/>
              <a:t>Усцова</a:t>
            </a:r>
            <a:r>
              <a:rPr lang="ru-RU" dirty="0" smtClean="0"/>
              <a:t> Елена Юрьевна,</a:t>
            </a:r>
          </a:p>
          <a:p>
            <a:r>
              <a:rPr lang="ru-RU" dirty="0" smtClean="0"/>
              <a:t>воспитатель </a:t>
            </a:r>
            <a:r>
              <a:rPr lang="ru-RU" dirty="0" smtClean="0"/>
              <a:t>высшей квалификационной категории МКДОУ д/с «Огонёк»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 rot="20181545">
            <a:off x="-677" y="848248"/>
            <a:ext cx="3530685" cy="1151043"/>
          </a:xfrm>
          <a:prstGeom prst="roundRect">
            <a:avLst>
              <a:gd name="adj" fmla="val 50000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>
                  <a:solidFill>
                    <a:srgbClr val="00206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itchFamily="34" charset="0"/>
              </a:rPr>
              <a:t>Капризность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19475" y="333375"/>
            <a:ext cx="54006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Это действия, которые лишены разумного основания, т.е. «Я так хочу и все!!!»</a:t>
            </a:r>
          </a:p>
        </p:txBody>
      </p:sp>
      <p:pic>
        <p:nvPicPr>
          <p:cNvPr id="10244" name="Picture 4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25" y="4868863"/>
            <a:ext cx="1387475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2627313" y="1916113"/>
            <a:ext cx="4191000" cy="1209675"/>
          </a:xfrm>
          <a:prstGeom prst="bevel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ПРОЯВЛЕНИЯ КАПРИЗОВ</a:t>
            </a:r>
            <a:endParaRPr lang="ru-RU" sz="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619250" y="5084763"/>
            <a:ext cx="2684463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Продолжить</a:t>
            </a:r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начатое дело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95288" y="3933825"/>
            <a:ext cx="3467100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Двигательное перевозбуждение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4716463" y="3789363"/>
            <a:ext cx="4021137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Недовольство, раздражительность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4427538" y="5229225"/>
            <a:ext cx="1492250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Плач</a:t>
            </a:r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4067175" y="3141663"/>
            <a:ext cx="0" cy="1943100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4572000" y="3141663"/>
            <a:ext cx="0" cy="2087562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3419475" y="3141663"/>
            <a:ext cx="0" cy="863600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5" name="Line 1"/>
          <p:cNvSpPr>
            <a:spLocks noChangeShapeType="1"/>
          </p:cNvSpPr>
          <p:nvPr/>
        </p:nvSpPr>
        <p:spPr bwMode="auto">
          <a:xfrm flipH="1">
            <a:off x="5435600" y="3141663"/>
            <a:ext cx="6350" cy="719137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lg" len="lg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31761" name="Picture 17" descr="C:\Users\Дима\Desktop\Кризис 3-х лет (картинки)\0001_1881.jpg"/>
          <p:cNvPicPr>
            <a:picLocks noChangeAspect="1" noChangeArrowheads="1"/>
          </p:cNvPicPr>
          <p:nvPr/>
        </p:nvPicPr>
        <p:blipFill>
          <a:blip r:embed="rId4" cstate="print">
            <a:lum contrast="20000"/>
          </a:blip>
          <a:srcRect l="11165" t="20424" r="22336"/>
          <a:stretch>
            <a:fillRect/>
          </a:stretch>
        </p:blipFill>
        <p:spPr bwMode="auto">
          <a:xfrm>
            <a:off x="7164288" y="1268760"/>
            <a:ext cx="1368152" cy="2273897"/>
          </a:xfrm>
          <a:prstGeom prst="roundRect">
            <a:avLst>
              <a:gd name="adj" fmla="val 23686"/>
            </a:avLst>
          </a:prstGeom>
          <a:solidFill>
            <a:srgbClr val="FFFFFF">
              <a:shade val="85000"/>
            </a:srgbClr>
          </a:solidFill>
          <a:ln w="19050">
            <a:solidFill>
              <a:schemeClr val="tx2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>
                <a:alpha val="56000"/>
              </a:srgbClr>
            </a:gs>
            <a:gs pos="100000">
              <a:srgbClr val="4D0808">
                <a:alpha val="75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1042988" y="333375"/>
            <a:ext cx="7489825" cy="1079500"/>
          </a:xfrm>
          <a:prstGeom prst="bevel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atin typeface="Bookman Old Style" pitchFamily="18" charset="0"/>
              </a:rPr>
              <a:t>Причины возникновения </a:t>
            </a:r>
            <a:r>
              <a:rPr lang="ru-RU" sz="2800" b="1" dirty="0">
                <a:latin typeface="Bookman Old Style" pitchFamily="18" charset="0"/>
              </a:rPr>
              <a:t>капризов: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43438" y="4724400"/>
            <a:ext cx="3097212" cy="720725"/>
          </a:xfrm>
          <a:prstGeom prst="roundRect">
            <a:avLst>
              <a:gd name="adj" fmla="val 28371"/>
            </a:avLst>
          </a:prstGeom>
          <a:ln w="19050">
            <a:solidFill>
              <a:srgbClr val="00763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Переутомление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43438" y="2852738"/>
            <a:ext cx="3097212" cy="792162"/>
          </a:xfrm>
          <a:prstGeom prst="roundRect">
            <a:avLst>
              <a:gd name="adj" fmla="val 28371"/>
            </a:avLst>
          </a:prstGeom>
          <a:ln w="19050">
            <a:solidFill>
              <a:srgbClr val="00763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Некомфортная обстановка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3438" y="3789363"/>
            <a:ext cx="3097212" cy="792162"/>
          </a:xfrm>
          <a:prstGeom prst="roundRect">
            <a:avLst>
              <a:gd name="adj" fmla="val 28371"/>
            </a:avLst>
          </a:prstGeom>
          <a:ln w="19050">
            <a:solidFill>
              <a:srgbClr val="00763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Плохое  самочувствие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1773238"/>
            <a:ext cx="3529013" cy="1008062"/>
          </a:xfrm>
          <a:prstGeom prst="roundRect">
            <a:avLst>
              <a:gd name="adj" fmla="val 28371"/>
            </a:avLst>
          </a:prstGeom>
          <a:ln w="19050">
            <a:solidFill>
              <a:srgbClr val="00763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Повышенная эмоциональная возбудимость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43438" y="5589588"/>
            <a:ext cx="3097212" cy="647700"/>
          </a:xfrm>
          <a:prstGeom prst="roundRect">
            <a:avLst>
              <a:gd name="adj" fmla="val 28371"/>
            </a:avLst>
          </a:prstGeom>
          <a:ln w="19050">
            <a:solidFill>
              <a:srgbClr val="007635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Чувствительность</a:t>
            </a:r>
            <a:r>
              <a:rPr lang="ru-RU" sz="2400" b="1" dirty="0">
                <a:solidFill>
                  <a:srgbClr val="720C0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1331913" y="1412875"/>
            <a:ext cx="431800" cy="46085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331913" y="5732463"/>
            <a:ext cx="3311525" cy="360362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331913" y="4941888"/>
            <a:ext cx="3311525" cy="358775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331913" y="4076700"/>
            <a:ext cx="3311525" cy="360363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331913" y="3141663"/>
            <a:ext cx="3311525" cy="358775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331913" y="2133600"/>
            <a:ext cx="3240087" cy="358775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7A00"/>
            </a:gs>
            <a:gs pos="45000">
              <a:srgbClr val="FF7A00"/>
            </a:gs>
            <a:gs pos="70000">
              <a:srgbClr val="FF0300"/>
            </a:gs>
            <a:gs pos="100000">
              <a:srgbClr val="FFF200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5" name="AutoShape 17"/>
          <p:cNvSpPr>
            <a:spLocks noChangeArrowheads="1"/>
          </p:cNvSpPr>
          <p:nvPr/>
        </p:nvSpPr>
        <p:spPr bwMode="auto">
          <a:xfrm>
            <a:off x="1259632" y="476672"/>
            <a:ext cx="6537796" cy="720080"/>
          </a:xfrm>
          <a:prstGeom prst="roundRect">
            <a:avLst>
              <a:gd name="adj" fmla="val 42870"/>
            </a:avLst>
          </a:prstGeom>
          <a:ln w="19050">
            <a:solidFill>
              <a:srgbClr val="007635"/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3800" b="1">
                <a:ln w="18000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entury Schoolbook" pitchFamily="18" charset="0"/>
                <a:ea typeface="Times New Roman" pitchFamily="18" charset="0"/>
                <a:cs typeface="Arial" pitchFamily="34" charset="0"/>
              </a:rPr>
              <a:t>ОТЛИЧИЯ</a:t>
            </a:r>
            <a:endParaRPr lang="ru-RU" b="1">
              <a:ln w="18000">
                <a:solidFill>
                  <a:srgbClr val="00206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971550" y="1700213"/>
            <a:ext cx="3200400" cy="5762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3200" b="1" i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КАПРИЗЫ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1187450" y="2781300"/>
            <a:ext cx="2720975" cy="7921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Плач, нытье по любому поводу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258888" y="4076700"/>
            <a:ext cx="2538412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Привлечение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внимания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547813" y="5516563"/>
            <a:ext cx="1944687" cy="9810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 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 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хочу!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5867400" y="5732463"/>
            <a:ext cx="2136775" cy="9368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Я </a:t>
            </a:r>
            <a:endParaRPr lang="ru-RU" sz="2800" b="1" dirty="0" smtClean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хочу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5148263" y="4221163"/>
            <a:ext cx="3360737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 уступить,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настоять на своем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4572000" y="2796453"/>
            <a:ext cx="4248471" cy="9683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Ответ на поведение или </a:t>
            </a: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чрезмерную требовательность  </a:t>
            </a:r>
            <a:r>
              <a:rPr lang="ru-RU" sz="20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родителей</a:t>
            </a:r>
            <a:endParaRPr lang="ru-RU" sz="7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5148263" y="1700213"/>
            <a:ext cx="3200400" cy="58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3200" b="1" i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УПРЯМСТВО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769" name="AutoShape 1"/>
          <p:cNvSpPr>
            <a:spLocks noChangeArrowheads="1"/>
          </p:cNvSpPr>
          <p:nvPr/>
        </p:nvSpPr>
        <p:spPr bwMode="auto">
          <a:xfrm rot="5400000">
            <a:off x="2364581" y="951707"/>
            <a:ext cx="479425" cy="941388"/>
          </a:xfrm>
          <a:prstGeom prst="notchedRightArrow">
            <a:avLst>
              <a:gd name="adj1" fmla="val 50000"/>
              <a:gd name="adj2" fmla="val 25000"/>
            </a:avLst>
          </a:prstGeom>
          <a:ln>
            <a:solidFill>
              <a:srgbClr val="007635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84" name="AutoShape 16"/>
          <p:cNvSpPr>
            <a:spLocks noChangeArrowheads="1"/>
          </p:cNvSpPr>
          <p:nvPr/>
        </p:nvSpPr>
        <p:spPr bwMode="auto">
          <a:xfrm rot="5400000">
            <a:off x="6387157" y="965771"/>
            <a:ext cx="479425" cy="941388"/>
          </a:xfrm>
          <a:prstGeom prst="notchedRightArrow">
            <a:avLst>
              <a:gd name="adj1" fmla="val 50000"/>
              <a:gd name="adj2" fmla="val 25000"/>
            </a:avLst>
          </a:prstGeom>
          <a:ln>
            <a:solidFill>
              <a:srgbClr val="007635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2627313" y="2276475"/>
            <a:ext cx="0" cy="482600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2627313" y="5013325"/>
            <a:ext cx="0" cy="484188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2627313" y="3573463"/>
            <a:ext cx="0" cy="484187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6875463" y="5229225"/>
            <a:ext cx="0" cy="484188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6804025" y="3716338"/>
            <a:ext cx="0" cy="484187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6732588" y="2276475"/>
            <a:ext cx="0" cy="482600"/>
          </a:xfrm>
          <a:prstGeom prst="line">
            <a:avLst/>
          </a:prstGeom>
          <a:ln>
            <a:solidFill>
              <a:schemeClr val="tx2"/>
            </a:solidFill>
            <a:headEnd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87" name="Rectangle 2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4075" y="214313"/>
            <a:ext cx="4608513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u="sng" dirty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  <a:cs typeface="+mn-cs"/>
              </a:rPr>
              <a:t>В заключении: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836613"/>
            <a:ext cx="784887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indent="-265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Bookman Old Style" pitchFamily="18" charset="0"/>
                <a:cs typeface="+mn-cs"/>
              </a:rPr>
              <a:t>		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Кризис может начаться уже с 2,5 лет, а закончиться в 3,5-4 года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2. 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Постарайтесь выработать правильную линию своего поведения, станьте более гибкими, расширьте права и обязанности ребенка.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3.  Позвольте малышу быть самостоятельным. Не вмешивайтесь (по возможности) в дела ребенка, если он не просит. Дочь, пыхтя, натягивает кофточку, так хочется ей помочь, но малышка не оценит Вашего стремления, скорее всего, она будет громко сопротивляться.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4.  Помните, что ребенок как бы испытывает Ваш характер, проверяя по несколько раз в день, действительно ли то, что было запрещено утром, запретят и вечером. Проявите твердость. Установите четкие запреты (нельзя убегать на улице от мамы, трогать горячую плиту и т.д.) Запретов не должно быть слишком много. Этой линии поведения должны придерживаться все члены семьи (или хотя бы папа с мамой).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5.  Помните, что ребенок многие слова и поступки повторяет за Вами, поэтому следите за собой 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6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671513"/>
            <a:ext cx="777686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  <a:cs typeface="+mn-cs"/>
              </a:rPr>
              <a:t>	</a:t>
            </a: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При вспышках упрямства, гнева попробуйте отвлечь малыша на что-нибудь нейтральное.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7. Когда ребенок злится, у него истерика, то бесполезно объяснять, что так делать нехорошо, отложите это до тех пор, когда малыш успокоится. Пока же можно взять его за руку и увести в спокойное безлюдное место.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8. Используйте игру для сглаживания кризисных вспышек. Например, если ребенок отказывается есть, не настаивайте, посадите мишку за стол и пусть малыш его кормит, но мишка хочет есть по очереди – ложка ему, ложка Коле. Обыграть можно многое: поездку в машине, умывание, одевание,…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9. Для благополучного развития ребенка желательно подчеркивать, какой он уже большой, не «сюсюкаться», не стараться все сделать за малыша. Разговаривайте с ним, как с равным, как  с человеком, мнение которого Вам интересно.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10. Любите ребенка и показывайте ему, что он Вам дорог даже заплаканный, упрямый, капризный.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                                                </a:t>
            </a:r>
            <a:r>
              <a:rPr lang="ru-RU" sz="3200" b="1" smtClean="0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 Желаем </a:t>
            </a:r>
            <a:r>
              <a:rPr lang="ru-RU" sz="3200" b="1" dirty="0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Вам удачи 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7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>
                <a:alpha val="31000"/>
              </a:srgbClr>
            </a:gs>
            <a:gs pos="45000">
              <a:srgbClr val="FF7A00"/>
            </a:gs>
            <a:gs pos="70000">
              <a:srgbClr val="FF4F4F"/>
            </a:gs>
            <a:gs pos="100000">
              <a:srgbClr val="720C0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7" y="188913"/>
            <a:ext cx="7654305" cy="936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Особенности </a:t>
            </a:r>
            <a:br>
              <a:rPr lang="ru-RU" sz="3600" b="1" dirty="0" smtClean="0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3600" b="1" u="sng" dirty="0" smtClean="0"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развития ребенка 3 – 4,5 лет</a:t>
            </a:r>
            <a:endParaRPr lang="ru-RU" sz="3600" b="1" u="sng" dirty="0">
              <a:solidFill>
                <a:srgbClr val="004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3075" name="Picture 2" descr="C:\Users\Дима\Desktop\Кризис 3-х лет (картинки)\Кризис-3-х-лет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4724400"/>
            <a:ext cx="18573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043608" y="1341438"/>
            <a:ext cx="7797180" cy="3023666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b="1" dirty="0">
                <a:latin typeface="Bookman Old Style" pitchFamily="18" charset="0"/>
                <a:ea typeface="+mj-ea"/>
                <a:cs typeface="+mj-cs"/>
              </a:rPr>
              <a:t> Физическое развитие – бурный физический </a:t>
            </a:r>
            <a:r>
              <a:rPr lang="ru-RU" sz="2400" b="1" dirty="0" smtClean="0">
                <a:latin typeface="Bookman Old Style" pitchFamily="18" charset="0"/>
                <a:ea typeface="+mj-ea"/>
                <a:cs typeface="+mj-cs"/>
              </a:rPr>
              <a:t>рост, потребность </a:t>
            </a:r>
            <a:r>
              <a:rPr lang="ru-RU" sz="2400" b="1" dirty="0">
                <a:latin typeface="Bookman Old Style" pitchFamily="18" charset="0"/>
                <a:ea typeface="+mj-ea"/>
                <a:cs typeface="+mj-cs"/>
              </a:rPr>
              <a:t>в движении</a:t>
            </a:r>
            <a:r>
              <a:rPr lang="ru-RU" sz="2400" b="1" dirty="0" smtClean="0">
                <a:latin typeface="Bookman Old Style" pitchFamily="18" charset="0"/>
                <a:ea typeface="+mj-ea"/>
                <a:cs typeface="+mj-cs"/>
              </a:rPr>
              <a:t>.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b="1" dirty="0" smtClean="0">
                <a:latin typeface="Bookman Old Style" pitchFamily="18" charset="0"/>
                <a:ea typeface="+mj-ea"/>
                <a:cs typeface="+mj-cs"/>
              </a:rPr>
              <a:t> Речевое развитие- ребенок начинает говорить о себе не в третьем, а в первом лице.</a:t>
            </a:r>
            <a:endParaRPr lang="ru-RU" sz="2400" b="1" dirty="0">
              <a:latin typeface="Bookman Old Style" pitchFamily="18" charset="0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b="1" dirty="0"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ru-RU" sz="2400" b="1" dirty="0" smtClean="0">
                <a:latin typeface="Bookman Old Style" pitchFamily="18" charset="0"/>
                <a:ea typeface="+mj-ea"/>
                <a:cs typeface="+mj-cs"/>
              </a:rPr>
              <a:t>Социально- коммуникативное развитие- стремление </a:t>
            </a:r>
            <a:r>
              <a:rPr lang="ru-RU" sz="2400" b="1" dirty="0">
                <a:latin typeface="Bookman Old Style" pitchFamily="18" charset="0"/>
                <a:ea typeface="+mj-ea"/>
                <a:cs typeface="+mj-cs"/>
              </a:rPr>
              <a:t>к </a:t>
            </a:r>
            <a:r>
              <a:rPr lang="ru-RU" sz="2400" b="1" dirty="0" smtClean="0">
                <a:latin typeface="Bookman Old Style" pitchFamily="18" charset="0"/>
                <a:ea typeface="+mj-ea"/>
                <a:cs typeface="+mj-cs"/>
              </a:rPr>
              <a:t>самостоятельности, осознание себя </a:t>
            </a:r>
            <a:r>
              <a:rPr lang="ru-RU" sz="2400" b="1" dirty="0">
                <a:latin typeface="Bookman Old Style" pitchFamily="18" charset="0"/>
                <a:ea typeface="+mj-ea"/>
                <a:cs typeface="+mj-cs"/>
              </a:rPr>
              <a:t>как отдельного человека со своими желаниями и особенностями.</a:t>
            </a:r>
          </a:p>
        </p:txBody>
      </p:sp>
      <p:sp>
        <p:nvSpPr>
          <p:cNvPr id="7" name="Стрелка вправо с вырезом 6"/>
          <p:cNvSpPr/>
          <p:nvPr/>
        </p:nvSpPr>
        <p:spPr>
          <a:xfrm rot="5400000">
            <a:off x="3815916" y="4545124"/>
            <a:ext cx="864096" cy="1080120"/>
          </a:xfrm>
          <a:prstGeom prst="notchedRightArrow">
            <a:avLst>
              <a:gd name="adj1" fmla="val 38898"/>
              <a:gd name="adj2" fmla="val 45837"/>
            </a:avLst>
          </a:prstGeom>
          <a:ln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5517232"/>
            <a:ext cx="5293437" cy="144655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cap="all" dirty="0">
                <a:ln w="6350"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Bookman Old Style" pitchFamily="18" charset="0"/>
                <a:cs typeface="+mn-cs"/>
              </a:rPr>
              <a:t>КРИЗИС</a:t>
            </a:r>
          </a:p>
        </p:txBody>
      </p:sp>
      <p:pic>
        <p:nvPicPr>
          <p:cNvPr id="3081" name="Picture 4" descr="Анимашки Дети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 cstate="print">
            <a:lum contrast="10000"/>
          </a:blip>
          <a:srcRect/>
          <a:stretch>
            <a:fillRect/>
          </a:stretch>
        </p:blipFill>
        <p:spPr bwMode="auto">
          <a:xfrm flipH="1">
            <a:off x="251520" y="4725144"/>
            <a:ext cx="1366837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u="sng" dirty="0" smtClean="0">
                <a:ln w="3175">
                  <a:solidFill>
                    <a:schemeClr val="tx1"/>
                  </a:solidFill>
                </a:ln>
                <a:solidFill>
                  <a:srgbClr val="7030A0"/>
                </a:solidFill>
                <a:latin typeface="Bookman Old Style" pitchFamily="18" charset="0"/>
              </a:rPr>
              <a:t>Кризис – </a:t>
            </a:r>
            <a:br>
              <a:rPr lang="ru-RU" sz="3600" b="1" i="1" u="sng" dirty="0" smtClean="0">
                <a:ln w="3175">
                  <a:solidFill>
                    <a:schemeClr val="tx1"/>
                  </a:solidFill>
                </a:ln>
                <a:solidFill>
                  <a:srgbClr val="7030A0"/>
                </a:solidFill>
                <a:latin typeface="Bookman Old Style" pitchFamily="18" charset="0"/>
              </a:rPr>
            </a:br>
            <a:r>
              <a:rPr lang="ru-RU" sz="3600" b="1" i="1" u="sng" dirty="0" smtClean="0">
                <a:ln w="3175">
                  <a:solidFill>
                    <a:schemeClr val="tx1"/>
                  </a:solidFill>
                </a:ln>
                <a:solidFill>
                  <a:srgbClr val="7030A0"/>
                </a:solidFill>
                <a:latin typeface="Bookman Old Style" pitchFamily="18" charset="0"/>
              </a:rPr>
              <a:t>движущая сила развития</a:t>
            </a:r>
            <a:endParaRPr lang="ru-RU" sz="3600" b="1" i="1" u="sng" dirty="0">
              <a:ln w="3175">
                <a:solidFill>
                  <a:schemeClr val="tx1"/>
                </a:solidFill>
              </a:ln>
              <a:solidFill>
                <a:srgbClr val="7030A0"/>
              </a:solidFill>
              <a:latin typeface="Bookman Old Style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35410" y="3789040"/>
            <a:ext cx="7885062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600" b="1" dirty="0">
              <a:latin typeface="Monotype Corsiva" pitchFamily="66" charset="0"/>
            </a:endParaRPr>
          </a:p>
          <a:p>
            <a:pPr algn="ctr"/>
            <a:r>
              <a:rPr lang="ru-RU" b="1" u="sng" dirty="0">
                <a:solidFill>
                  <a:srgbClr val="C00000"/>
                </a:solidFill>
                <a:latin typeface="Bookman Old Style" pitchFamily="18" charset="0"/>
              </a:rPr>
              <a:t>Любой кризис  - это внутреннее противоречие</a:t>
            </a:r>
          </a:p>
          <a:p>
            <a:pPr algn="ctr"/>
            <a:r>
              <a:rPr lang="ru-RU" b="1" u="sng" dirty="0">
                <a:solidFill>
                  <a:srgbClr val="C00000"/>
                </a:solidFill>
                <a:latin typeface="Bookman Old Style" pitchFamily="18" charset="0"/>
              </a:rPr>
              <a:t> между  «хочу» и «могу».</a:t>
            </a:r>
            <a:endParaRPr lang="ru-RU" b="1" u="sng" dirty="0">
              <a:solidFill>
                <a:srgbClr val="7030A0"/>
              </a:solidFill>
              <a:latin typeface="Bookman Old Style" pitchFamily="18" charset="0"/>
            </a:endParaRPr>
          </a:p>
          <a:p>
            <a:r>
              <a:rPr lang="ru-RU" b="1" dirty="0">
                <a:solidFill>
                  <a:srgbClr val="7030A0"/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Bookman Old Style" pitchFamily="18" charset="0"/>
              </a:rPr>
              <a:t>     </a:t>
            </a:r>
            <a:r>
              <a:rPr lang="ru-RU" b="1" dirty="0" smtClean="0">
                <a:solidFill>
                  <a:srgbClr val="532476"/>
                </a:solidFill>
                <a:latin typeface="Bookman Old Style" pitchFamily="18" charset="0"/>
              </a:rPr>
              <a:t>То </a:t>
            </a:r>
            <a:r>
              <a:rPr lang="ru-RU" b="1" dirty="0">
                <a:solidFill>
                  <a:srgbClr val="532476"/>
                </a:solidFill>
                <a:latin typeface="Bookman Old Style" pitchFamily="18" charset="0"/>
              </a:rPr>
              <a:t>есть, с одной стороны, многие желания ребенка не соответствуют  его реальным возможностям (внутренний конфликт), а с другой стороны, он сталкивается с постоянной опекой взрослых (внешний конфликт).</a:t>
            </a:r>
          </a:p>
          <a:p>
            <a:pPr algn="just"/>
            <a:r>
              <a:rPr lang="ru-RU" b="1" dirty="0">
                <a:solidFill>
                  <a:srgbClr val="532476"/>
                </a:solidFill>
                <a:latin typeface="Bookman Old Style" pitchFamily="18" charset="0"/>
              </a:rPr>
              <a:t> </a:t>
            </a:r>
            <a:r>
              <a:rPr lang="ru-RU" b="1" dirty="0" smtClean="0">
                <a:solidFill>
                  <a:srgbClr val="532476"/>
                </a:solidFill>
                <a:latin typeface="Bookman Old Style" pitchFamily="18" charset="0"/>
              </a:rPr>
              <a:t>      </a:t>
            </a:r>
            <a:r>
              <a:rPr lang="ru-RU" b="1" dirty="0" smtClean="0">
                <a:solidFill>
                  <a:srgbClr val="532476"/>
                </a:solidFill>
                <a:latin typeface="Bookman Old Style" pitchFamily="18" charset="0"/>
              </a:rPr>
              <a:t>И </a:t>
            </a:r>
            <a:r>
              <a:rPr lang="ru-RU" b="1" dirty="0">
                <a:solidFill>
                  <a:srgbClr val="532476"/>
                </a:solidFill>
                <a:latin typeface="Bookman Old Style" pitchFamily="18" charset="0"/>
              </a:rPr>
              <a:t>что делать в такой ситуации? Сопротивляться или смириться. Другого выхода нет. Вот малыш и </a:t>
            </a:r>
            <a:r>
              <a:rPr lang="ru-RU" b="1" dirty="0" smtClean="0">
                <a:solidFill>
                  <a:srgbClr val="532476"/>
                </a:solidFill>
                <a:latin typeface="Bookman Old Style" pitchFamily="18" charset="0"/>
              </a:rPr>
              <a:t>сопротивляется,  </a:t>
            </a:r>
            <a:r>
              <a:rPr lang="ru-RU" b="1" dirty="0">
                <a:solidFill>
                  <a:srgbClr val="532476"/>
                </a:solidFill>
                <a:latin typeface="Bookman Old Style" pitchFamily="18" charset="0"/>
              </a:rPr>
              <a:t>как может!</a:t>
            </a:r>
          </a:p>
          <a:p>
            <a:endParaRPr lang="ru-RU" sz="1600" b="1" dirty="0">
              <a:latin typeface="Monotype Corsiva" pitchFamily="66" charset="0"/>
            </a:endParaRPr>
          </a:p>
        </p:txBody>
      </p:sp>
      <p:pic>
        <p:nvPicPr>
          <p:cNvPr id="5" name="Picture 4" descr="http://im5-tub.yandex.net/i?id=100397953-15-24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/>
          <a:stretch>
            <a:fillRect/>
          </a:stretch>
        </p:blipFill>
        <p:spPr bwMode="auto">
          <a:xfrm rot="20948554" flipH="1">
            <a:off x="740776" y="1145326"/>
            <a:ext cx="1081468" cy="14747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0" y="2492896"/>
            <a:ext cx="2736304" cy="1384995"/>
          </a:xfrm>
          <a:prstGeom prst="rect">
            <a:avLst/>
          </a:prstGeom>
          <a:ln>
            <a:solidFill>
              <a:srgbClr val="0040C0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3175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Кризис проявляется в </a:t>
            </a:r>
            <a:endParaRPr lang="ru-RU" sz="2800" b="1" dirty="0">
              <a:ln w="3175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131840" y="1196752"/>
            <a:ext cx="5400600" cy="792088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smtClean="0">
                <a:solidFill>
                  <a:srgbClr val="002060"/>
                </a:solidFill>
                <a:latin typeface="Bookman Old Style" pitchFamily="18" charset="0"/>
              </a:rPr>
              <a:t>Симптом обесценивания</a:t>
            </a:r>
            <a:endParaRPr lang="ru-RU" sz="20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635896" y="1844824"/>
            <a:ext cx="4392488" cy="864096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smtClean="0">
                <a:solidFill>
                  <a:srgbClr val="002060"/>
                </a:solidFill>
                <a:latin typeface="Bookman Old Style" pitchFamily="18" charset="0"/>
              </a:rPr>
              <a:t>истерики</a:t>
            </a:r>
            <a:endParaRPr lang="ru-RU" sz="20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104897" y="2564904"/>
            <a:ext cx="2952328" cy="792088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упрямство</a:t>
            </a:r>
            <a:endParaRPr lang="ru-RU" sz="24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228184" y="3140968"/>
            <a:ext cx="2592288" cy="864096"/>
          </a:xfrm>
          <a:prstGeom prst="ellipse">
            <a:avLst/>
          </a:prstGeom>
          <a:ln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 smtClean="0">
                <a:solidFill>
                  <a:srgbClr val="002060"/>
                </a:solidFill>
                <a:latin typeface="Bookman Old Style" pitchFamily="18" charset="0"/>
              </a:rPr>
              <a:t>капризы</a:t>
            </a:r>
            <a:endParaRPr lang="ru-RU" sz="2400" b="1" i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V="1">
            <a:off x="2916238" y="1773238"/>
            <a:ext cx="576262" cy="1295400"/>
          </a:xfrm>
          <a:prstGeom prst="straightConnector1">
            <a:avLst/>
          </a:prstGeom>
          <a:ln>
            <a:solidFill>
              <a:srgbClr val="0040C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0" idx="3"/>
          </p:cNvCxnSpPr>
          <p:nvPr/>
        </p:nvCxnSpPr>
        <p:spPr>
          <a:xfrm flipV="1">
            <a:off x="2916238" y="2582863"/>
            <a:ext cx="1325562" cy="541337"/>
          </a:xfrm>
          <a:prstGeom prst="straightConnector1">
            <a:avLst/>
          </a:prstGeom>
          <a:ln>
            <a:solidFill>
              <a:srgbClr val="0040C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0" idx="2"/>
          </p:cNvCxnSpPr>
          <p:nvPr/>
        </p:nvCxnSpPr>
        <p:spPr>
          <a:xfrm flipV="1">
            <a:off x="2916238" y="2960688"/>
            <a:ext cx="2376487" cy="252412"/>
          </a:xfrm>
          <a:prstGeom prst="straightConnector1">
            <a:avLst/>
          </a:prstGeom>
          <a:ln>
            <a:solidFill>
              <a:srgbClr val="0040C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0" idx="2"/>
          </p:cNvCxnSpPr>
          <p:nvPr/>
        </p:nvCxnSpPr>
        <p:spPr>
          <a:xfrm>
            <a:off x="2916238" y="3284538"/>
            <a:ext cx="3311525" cy="288925"/>
          </a:xfrm>
          <a:prstGeom prst="straightConnector1">
            <a:avLst/>
          </a:prstGeom>
          <a:ln>
            <a:solidFill>
              <a:srgbClr val="0040C0"/>
            </a:solidFill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/>
          <p:cNvSpPr/>
          <p:nvPr/>
        </p:nvSpPr>
        <p:spPr>
          <a:xfrm rot="20868040">
            <a:off x="764063" y="333771"/>
            <a:ext cx="3351529" cy="1801546"/>
          </a:xfrm>
          <a:prstGeom prst="frame">
            <a:avLst>
              <a:gd name="adj1" fmla="val 11797"/>
            </a:avLst>
          </a:prstGeom>
          <a:ln>
            <a:solidFill>
              <a:schemeClr val="accent4">
                <a:lumMod val="5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Симптом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обесценивания</a:t>
            </a:r>
          </a:p>
        </p:txBody>
      </p:sp>
      <p:pic>
        <p:nvPicPr>
          <p:cNvPr id="16387" name="Picture 4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3900488"/>
            <a:ext cx="2195513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6" descr="Анимашки Дети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 cstate="print">
            <a:lum contrast="10000"/>
          </a:blip>
          <a:srcRect/>
          <a:stretch>
            <a:fillRect/>
          </a:stretch>
        </p:blipFill>
        <p:spPr bwMode="auto">
          <a:xfrm>
            <a:off x="7489825" y="3789363"/>
            <a:ext cx="1654175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4284663" y="476250"/>
            <a:ext cx="4318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omic Sans MS" pitchFamily="66" charset="0"/>
              </a:rPr>
              <a:t>Изменяется отношение ребенка</a:t>
            </a:r>
          </a:p>
          <a:p>
            <a:r>
              <a:rPr lang="ru-RU" b="1">
                <a:latin typeface="Comic Sans MS" pitchFamily="66" charset="0"/>
              </a:rPr>
              <a:t>к любимым вещам и игрушкам</a:t>
            </a:r>
          </a:p>
          <a:p>
            <a:r>
              <a:rPr lang="ru-RU" b="1">
                <a:latin typeface="Comic Sans MS" pitchFamily="66" charset="0"/>
              </a:rPr>
              <a:t>(он может бросать их, ломать) </a:t>
            </a:r>
          </a:p>
          <a:p>
            <a:r>
              <a:rPr lang="ru-RU" b="1">
                <a:latin typeface="Comic Sans MS" pitchFamily="66" charset="0"/>
              </a:rPr>
              <a:t>и к людям (малыш может стукнуть</a:t>
            </a:r>
          </a:p>
          <a:p>
            <a:r>
              <a:rPr lang="ru-RU" b="1">
                <a:latin typeface="Comic Sans MS" pitchFamily="66" charset="0"/>
              </a:rPr>
              <a:t>или обозвать маму грубыми словами).</a:t>
            </a:r>
          </a:p>
        </p:txBody>
      </p:sp>
      <p:sp>
        <p:nvSpPr>
          <p:cNvPr id="16390" name="TextBox 9"/>
          <p:cNvSpPr txBox="1">
            <a:spLocks noChangeArrowheads="1"/>
          </p:cNvSpPr>
          <p:nvPr/>
        </p:nvSpPr>
        <p:spPr bwMode="auto">
          <a:xfrm>
            <a:off x="1476375" y="2420938"/>
            <a:ext cx="69119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dirty="0">
                <a:latin typeface="Comic Sans MS" pitchFamily="66" charset="0"/>
              </a:rPr>
              <a:t>Это следующий этап исследовательской деятельности ребенка (не путайте с агрессией).</a:t>
            </a:r>
          </a:p>
          <a:p>
            <a:r>
              <a:rPr lang="ru-RU" sz="1600" b="1" dirty="0">
                <a:latin typeface="Comic Sans MS" pitchFamily="66" charset="0"/>
              </a:rPr>
              <a:t>Потом он поймет, что такое его поведение может быть неприятно другим людям.</a:t>
            </a:r>
          </a:p>
          <a:p>
            <a:r>
              <a:rPr lang="ru-RU" sz="1600" b="1" dirty="0">
                <a:latin typeface="Comic Sans MS" pitchFamily="66" charset="0"/>
              </a:rPr>
              <a:t>А пока… Пока он подражает взрослым, ему интересно смотреть на их реакцию (а что  будет, если…)</a:t>
            </a:r>
          </a:p>
          <a:p>
            <a:r>
              <a:rPr lang="ru-RU" sz="1600" b="1" dirty="0">
                <a:latin typeface="Comic Sans MS" pitchFamily="66" charset="0"/>
              </a:rPr>
              <a:t> </a:t>
            </a:r>
          </a:p>
          <a:p>
            <a:r>
              <a:rPr lang="ru-RU" sz="1600" b="1" u="sng" dirty="0">
                <a:latin typeface="Comic Sans MS" pitchFamily="66" charset="0"/>
              </a:rPr>
              <a:t>Что делать?</a:t>
            </a:r>
          </a:p>
          <a:p>
            <a:r>
              <a:rPr lang="ru-RU" sz="1600" b="1" dirty="0">
                <a:latin typeface="Comic Sans MS" pitchFamily="66" charset="0"/>
              </a:rPr>
              <a:t> Направляйте энергию ребенка в мирное русло.  Например, если малыш рвет книжку, </a:t>
            </a:r>
            <a:r>
              <a:rPr lang="ru-RU" sz="1600" b="1" dirty="0" smtClean="0">
                <a:latin typeface="Comic Sans MS" pitchFamily="66" charset="0"/>
              </a:rPr>
              <a:t>предложите ему </a:t>
            </a:r>
            <a:r>
              <a:rPr lang="ru-RU" sz="1600" b="1" dirty="0">
                <a:latin typeface="Comic Sans MS" pitchFamily="66" charset="0"/>
              </a:rPr>
              <a:t>рвать старые журналы. </a:t>
            </a:r>
          </a:p>
          <a:p>
            <a:r>
              <a:rPr lang="ru-RU" sz="1600" b="1" dirty="0">
                <a:latin typeface="Comic Sans MS" pitchFamily="66" charset="0"/>
              </a:rPr>
              <a:t>Подключите свою фантазию, обыграйте неприятный момент с  использованием игрушек. Например, если малыш  отказывается одеваться на прогулку, то предложите ему одеть куклу </a:t>
            </a:r>
          </a:p>
          <a:p>
            <a:r>
              <a:rPr lang="ru-RU" sz="1600" b="1" dirty="0">
                <a:latin typeface="Comic Sans MS" pitchFamily="66" charset="0"/>
              </a:rPr>
              <a:t>или медведя, пусть он поиграет роль взрослого. В конце концов ребенок согласится одеться и сам тоже.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-конечная звезда 1"/>
          <p:cNvSpPr/>
          <p:nvPr/>
        </p:nvSpPr>
        <p:spPr>
          <a:xfrm rot="20524042">
            <a:off x="204696" y="586643"/>
            <a:ext cx="4052922" cy="1535634"/>
          </a:xfrm>
          <a:prstGeom prst="star12">
            <a:avLst>
              <a:gd name="adj" fmla="val 38291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75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ИСТЕРИКА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4663" y="476250"/>
            <a:ext cx="4443412" cy="1570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Яркость, гротескность.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«Игра на публику».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 Наличие зрителей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276475"/>
            <a:ext cx="561662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Громогласный </a:t>
            </a:r>
            <a:r>
              <a:rPr lang="ru-RU" sz="3200" b="1" dirty="0" smtClean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плач </a:t>
            </a:r>
            <a:endParaRPr lang="ru-RU" sz="3200" b="1" dirty="0">
              <a:ln w="1905"/>
              <a:solidFill>
                <a:srgbClr val="4A20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3200" b="1" dirty="0" smtClean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Крики </a:t>
            </a:r>
            <a:endParaRPr lang="ru-RU" sz="3200" b="1" dirty="0">
              <a:ln w="1905"/>
              <a:solidFill>
                <a:srgbClr val="4A20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Битье головой о стену или </a:t>
            </a:r>
            <a:r>
              <a:rPr lang="ru-RU" sz="3200" b="1" dirty="0" smtClean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пол </a:t>
            </a:r>
            <a:endParaRPr lang="ru-RU" sz="3200" b="1" dirty="0">
              <a:ln w="1905"/>
              <a:solidFill>
                <a:srgbClr val="4A20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b="1" dirty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3200" b="1" dirty="0" err="1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Расцарапывание</a:t>
            </a:r>
            <a:r>
              <a:rPr lang="ru-RU" sz="3200" b="1" dirty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3200" b="1" dirty="0" smtClean="0">
                <a:ln w="1905"/>
                <a:solidFill>
                  <a:srgbClr val="4A206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лица </a:t>
            </a:r>
            <a:endParaRPr lang="ru-RU" sz="3200" b="1" dirty="0">
              <a:ln w="1905"/>
              <a:solidFill>
                <a:srgbClr val="4A206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2988" y="4868863"/>
            <a:ext cx="7137400" cy="1670050"/>
          </a:xfrm>
          <a:prstGeom prst="roundRect">
            <a:avLst>
              <a:gd name="adj" fmla="val 36200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905"/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Возникают в ответ на обиду или неприятное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905"/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известие, усиливаются при повышенном внимании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905"/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окружающих и могут прекратиться после того,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 w="1905"/>
                <a:solidFill>
                  <a:srgbClr val="004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как это внимание иссякнет.</a:t>
            </a:r>
          </a:p>
        </p:txBody>
      </p:sp>
      <p:pic>
        <p:nvPicPr>
          <p:cNvPr id="33794" name="Picture 2" descr="H:\ДОШКОЛЬНИКИ\КАРТИНКИ К ЗАДАНИЯМ, УПРАЖНЕНИЯМ, ТЕСТАМ\картинки про детей\wwwdet-sadcom_foto_28-150x150.jpg"/>
          <p:cNvPicPr>
            <a:picLocks noChangeAspect="1" noChangeArrowheads="1"/>
          </p:cNvPicPr>
          <p:nvPr/>
        </p:nvPicPr>
        <p:blipFill>
          <a:blip r:embed="rId2" cstate="print">
            <a:lum bright="10000" contrast="20000"/>
          </a:blip>
          <a:srcRect/>
          <a:stretch>
            <a:fillRect/>
          </a:stretch>
        </p:blipFill>
        <p:spPr bwMode="auto">
          <a:xfrm>
            <a:off x="6516216" y="2348880"/>
            <a:ext cx="2202929" cy="2202929"/>
          </a:xfrm>
          <a:prstGeom prst="ellipse">
            <a:avLst/>
          </a:prstGeom>
          <a:solidFill>
            <a:srgbClr val="FFFFFF">
              <a:shade val="85000"/>
            </a:srgbClr>
          </a:solidFill>
          <a:ln w="28575">
            <a:solidFill>
              <a:schemeClr val="accent2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43607" y="364674"/>
            <a:ext cx="7704857" cy="4576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266700" algn="ctr"/>
            <a:r>
              <a:rPr lang="ru-RU" sz="3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ea typeface="Calibri" pitchFamily="34" charset="0"/>
                <a:cs typeface="Times New Roman" pitchFamily="18" charset="0"/>
              </a:rPr>
              <a:t>Как предотвратить приступы истерики у детей</a:t>
            </a:r>
          </a:p>
          <a:p>
            <a:pPr indent="266700" algn="ctr"/>
            <a:endParaRPr lang="ru-RU" sz="1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Calibri" pitchFamily="34" charset="0"/>
            </a:endParaRPr>
          </a:p>
          <a:p>
            <a:pPr indent="266700" algn="just" eaLnBrk="0" hangingPunct="0">
              <a:buFontTx/>
              <a:buChar char="•"/>
            </a:pPr>
            <a:r>
              <a:rPr lang="ru-RU" sz="2800" b="1" i="1" dirty="0">
                <a:solidFill>
                  <a:srgbClr val="720C0C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Научитесь предупреждать вспышки.</a:t>
            </a:r>
            <a:r>
              <a:rPr lang="ru-RU" sz="2800" b="1" dirty="0">
                <a:solidFill>
                  <a:srgbClr val="720C0C"/>
                </a:solidFill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720C0C"/>
              </a:solidFill>
              <a:latin typeface="Bookman Old Style" pitchFamily="18" charset="0"/>
            </a:endParaRPr>
          </a:p>
          <a:p>
            <a:pPr indent="266700" algn="just" eaLnBrk="0" hangingPunct="0">
              <a:buFontTx/>
              <a:buChar char="•"/>
            </a:pPr>
            <a:r>
              <a:rPr lang="ru-RU" sz="2800" b="1" i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Переключайте детей на действия.</a:t>
            </a:r>
            <a:r>
              <a:rPr lang="ru-RU" sz="2800" b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 </a:t>
            </a:r>
            <a:endParaRPr lang="ru-RU" sz="2800" b="1" dirty="0">
              <a:solidFill>
                <a:srgbClr val="720C0C"/>
              </a:solidFill>
              <a:latin typeface="Bookman Old Style" pitchFamily="18" charset="0"/>
            </a:endParaRPr>
          </a:p>
          <a:p>
            <a:pPr indent="266700" algn="just" eaLnBrk="0" hangingPunct="0">
              <a:buFontTx/>
              <a:buChar char="•"/>
            </a:pPr>
            <a:r>
              <a:rPr lang="ru-RU" sz="2800" b="1" i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Назовите ребенку его эмоциональное состояние.</a:t>
            </a:r>
            <a:r>
              <a:rPr lang="ru-RU" sz="2800" b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 </a:t>
            </a:r>
            <a:endParaRPr lang="ru-RU" sz="2800" b="1" dirty="0">
              <a:solidFill>
                <a:srgbClr val="720C0C"/>
              </a:solidFill>
              <a:latin typeface="Bookman Old Style" pitchFamily="18" charset="0"/>
            </a:endParaRPr>
          </a:p>
          <a:p>
            <a:pPr indent="266700" algn="just" eaLnBrk="0" hangingPunct="0">
              <a:buFontTx/>
              <a:buChar char="•"/>
            </a:pPr>
            <a:r>
              <a:rPr lang="ru-RU" sz="2800" b="1" i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Скажите ребенку правду относительно последствий.</a:t>
            </a:r>
            <a:r>
              <a:rPr lang="ru-RU" sz="2800" b="1" dirty="0">
                <a:solidFill>
                  <a:srgbClr val="720C0C"/>
                </a:solidFill>
                <a:latin typeface="Bookman Old Style" pitchFamily="18" charset="0"/>
                <a:cs typeface="Calibri" pitchFamily="34" charset="0"/>
              </a:rPr>
              <a:t> </a:t>
            </a:r>
            <a:endParaRPr lang="ru-RU" sz="2800" b="1" dirty="0">
              <a:solidFill>
                <a:srgbClr val="720C0C"/>
              </a:solidFill>
              <a:latin typeface="Bookman Old Style" pitchFamily="18" charset="0"/>
            </a:endParaRPr>
          </a:p>
        </p:txBody>
      </p:sp>
      <p:pic>
        <p:nvPicPr>
          <p:cNvPr id="14339" name="Picture 2" descr="C:\Users\Дима\Desktop\Кризис 3-х лет (картинки)\psiho3-6_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10000"/>
          </a:blip>
          <a:srcRect/>
          <a:stretch>
            <a:fillRect/>
          </a:stretch>
        </p:blipFill>
        <p:spPr bwMode="auto">
          <a:xfrm>
            <a:off x="6276975" y="4509120"/>
            <a:ext cx="28670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259632" y="230237"/>
            <a:ext cx="748883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ru-RU" sz="32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ea typeface="Calibri" pitchFamily="34" charset="0"/>
                <a:cs typeface="Times New Roman" pitchFamily="18" charset="0"/>
              </a:rPr>
              <a:t>Если истерика все же началась:</a:t>
            </a:r>
          </a:p>
          <a:p>
            <a:pPr algn="ctr"/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Calibri" pitchFamily="34" charset="0"/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раздражаться, взять себя в руки;</a:t>
            </a:r>
            <a:endParaRPr lang="ru-RU" sz="2000" b="1" dirty="0">
              <a:solidFill>
                <a:srgbClr val="4A206A"/>
              </a:solidFill>
              <a:ea typeface="Calibri" pitchFamily="34" charset="0"/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не пускаться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в длинные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объяснения в момент истерики,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пытаться достучаться до сознания и совести малыша;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постарайтесь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отвлечь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малыша;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объясните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ребенку твердо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и простыми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словами,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почему вы не будете выполнять его требование;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постарайтесь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не реагировать на советы посторонних;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не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поддавайтесь на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провокации;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научите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ребенка извиняться за свои поступки, и в следующий раз ему будет легче управлять </a:t>
            </a: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собой;</a:t>
            </a:r>
            <a:endParaRPr lang="ru-RU" sz="2000" b="1" dirty="0">
              <a:solidFill>
                <a:srgbClr val="4A206A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ru-RU" sz="2000" b="1" dirty="0" smtClean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 выработайте </a:t>
            </a:r>
            <a:r>
              <a:rPr lang="ru-RU" sz="2000" b="1" dirty="0">
                <a:solidFill>
                  <a:srgbClr val="4A206A"/>
                </a:solidFill>
                <a:latin typeface="Times New Roman" pitchFamily="18" charset="0"/>
                <a:cs typeface="Calibri" pitchFamily="34" charset="0"/>
              </a:rPr>
              <a:t>всем семейством единую линию запретов и поощрений. </a:t>
            </a:r>
            <a:endParaRPr lang="ru-RU" sz="2000" b="1" dirty="0">
              <a:solidFill>
                <a:srgbClr val="4A206A"/>
              </a:solidFill>
            </a:endParaRPr>
          </a:p>
        </p:txBody>
      </p:sp>
      <p:pic>
        <p:nvPicPr>
          <p:cNvPr id="15363" name="Picture 2" descr="C:\Users\Дима\Desktop\Кризис 3-х лет (картинки)\3year_kid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4859338" y="5084763"/>
            <a:ext cx="2268537" cy="1512887"/>
          </a:xfrm>
          <a:prstGeom prst="rect">
            <a:avLst/>
          </a:prstGeom>
          <a:noFill/>
          <a:ln w="28575">
            <a:solidFill>
              <a:srgbClr val="532476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альтернативный процесс 3"/>
          <p:cNvSpPr/>
          <p:nvPr/>
        </p:nvSpPr>
        <p:spPr>
          <a:xfrm rot="20181545">
            <a:off x="344163" y="522781"/>
            <a:ext cx="2827928" cy="10539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" pitchFamily="34" charset="0"/>
              </a:rPr>
              <a:t>Упрямство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92500" y="260350"/>
            <a:ext cx="5214938" cy="1631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+mn-cs"/>
              </a:rPr>
              <a:t>Когда ребенок упрямится, он настаивает на чем-то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+mn-cs"/>
              </a:rPr>
              <a:t>не потому, что ему этого сильно хочется, а потому, что он это потребовал: «Я так решил!».</a:t>
            </a:r>
          </a:p>
        </p:txBody>
      </p:sp>
      <p:pic>
        <p:nvPicPr>
          <p:cNvPr id="7172" name="Picture 4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2420938"/>
            <a:ext cx="1792288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71600" y="2205038"/>
            <a:ext cx="637058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cs typeface="+mn-cs"/>
              </a:rPr>
              <a:t>Например, малыш просит дать ему мяч. Но мяча нет, и мама предлагает ему  замену, например, его любимую книжку. Малыш понимает, что книжка намного интереснее, чем мяч. Но все равно настаивает на своем: «Дай мяч!» Почему? Потому что это мама предложила книжку, а не он сам так решил.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78745" y="4653136"/>
            <a:ext cx="47879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Что делать?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Просто подождите несколько минут.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Малыш сам созреет, и сам примет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Решение – попросит книжку.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          Удивительно, но факт!</a:t>
            </a:r>
          </a:p>
        </p:txBody>
      </p:sp>
      <p:pic>
        <p:nvPicPr>
          <p:cNvPr id="4104" name="Picture 8" descr="http://im8-tub.yandex.net/i?id=439991132-16-24"/>
          <p:cNvPicPr>
            <a:picLocks noChangeAspect="1" noChangeArrowheads="1"/>
          </p:cNvPicPr>
          <p:nvPr/>
        </p:nvPicPr>
        <p:blipFill>
          <a:blip r:embed="rId4" cstate="print">
            <a:lum contrast="10000"/>
          </a:blip>
          <a:srcRect/>
          <a:stretch>
            <a:fillRect/>
          </a:stretch>
        </p:blipFill>
        <p:spPr bwMode="auto">
          <a:xfrm>
            <a:off x="2267744" y="4941168"/>
            <a:ext cx="2088232" cy="1392155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0" name="Picture 6" descr="http://im2-tub.yandex.net/i?id=33298495-22-24"/>
          <p:cNvPicPr>
            <a:picLocks noChangeAspect="1" noChangeArrowheads="1"/>
          </p:cNvPicPr>
          <p:nvPr/>
        </p:nvPicPr>
        <p:blipFill>
          <a:blip r:embed="rId5" cstate="print">
            <a:lum contrast="10000"/>
          </a:blip>
          <a:srcRect/>
          <a:stretch>
            <a:fillRect/>
          </a:stretch>
        </p:blipFill>
        <p:spPr bwMode="auto">
          <a:xfrm>
            <a:off x="539552" y="5056700"/>
            <a:ext cx="2088231" cy="1801300"/>
          </a:xfrm>
          <a:prstGeom prst="rect">
            <a:avLst/>
          </a:prstGeom>
          <a:ln>
            <a:solidFill>
              <a:schemeClr val="tx1"/>
            </a:solidFill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39552" y="1700808"/>
            <a:ext cx="2843808" cy="1080120"/>
          </a:xfrm>
          <a:prstGeom prst="rect">
            <a:avLst/>
          </a:prstGeom>
          <a:ln>
            <a:solidFill>
              <a:srgbClr val="002060"/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ln>
                  <a:solidFill>
                    <a:srgbClr val="002060"/>
                  </a:solidFill>
                </a:ln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УПРЯМСТВО</a:t>
            </a:r>
            <a:br>
              <a:rPr lang="ru-RU" sz="2800" b="1" dirty="0">
                <a:ln>
                  <a:solidFill>
                    <a:srgbClr val="002060"/>
                  </a:solidFill>
                </a:ln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800" b="1" dirty="0">
                <a:ln>
                  <a:solidFill>
                    <a:srgbClr val="002060"/>
                  </a:solidFill>
                </a:ln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ПОРОЖДАЕТ</a:t>
            </a:r>
            <a:endParaRPr lang="ru-RU" dirty="0">
              <a:ln>
                <a:solidFill>
                  <a:srgbClr val="002060"/>
                </a:solidFill>
              </a:ln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635375" y="4221163"/>
            <a:ext cx="4799013" cy="792162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РАЗДРАЖИТЕЛЬНОСТЬ</a:t>
            </a:r>
            <a:endParaRPr lang="ru-RU" sz="1600" dirty="0"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724525" y="908050"/>
            <a:ext cx="2667000" cy="725488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НЕВРОЗЫ</a:t>
            </a:r>
            <a:endParaRPr lang="ru-RU" sz="1600" dirty="0"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4427538" y="2636838"/>
            <a:ext cx="3957637" cy="1390650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РАССТРОЙСТВО</a:t>
            </a:r>
            <a:endParaRPr lang="ru-RU" sz="700" dirty="0"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НЕРВНОЙ </a:t>
            </a:r>
          </a:p>
          <a:p>
            <a:pPr algn="ctr" eaLnBrk="0" hangingPunct="0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СИСТЕМЫ</a:t>
            </a:r>
            <a:endParaRPr lang="ru-RU" sz="1600" dirty="0"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003800" y="1773238"/>
            <a:ext cx="3378200" cy="681037"/>
          </a:xfrm>
          <a:prstGeom prst="rect">
            <a:avLst/>
          </a:prstGeom>
          <a:ln>
            <a:solidFill>
              <a:srgbClr val="00B0F0"/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2800" b="1" dirty="0">
                <a:solidFill>
                  <a:srgbClr val="532476"/>
                </a:solidFill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ЛЖИВОСТЬ</a:t>
            </a:r>
            <a:endParaRPr lang="ru-RU" sz="1600" dirty="0">
              <a:solidFill>
                <a:srgbClr val="532476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rot="20655506">
            <a:off x="3259138" y="1317625"/>
            <a:ext cx="2520950" cy="2301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3348038" y="1989138"/>
            <a:ext cx="1655762" cy="2873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2" name="AutoShape 2"/>
          <p:cNvSpPr>
            <a:spLocks noChangeArrowheads="1"/>
          </p:cNvSpPr>
          <p:nvPr/>
        </p:nvSpPr>
        <p:spPr bwMode="auto">
          <a:xfrm rot="2398111">
            <a:off x="3233738" y="2733675"/>
            <a:ext cx="1327150" cy="3524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1" name="AutoShape 1"/>
          <p:cNvSpPr>
            <a:spLocks noChangeArrowheads="1"/>
          </p:cNvSpPr>
          <p:nvPr/>
        </p:nvSpPr>
        <p:spPr bwMode="auto">
          <a:xfrm rot="3549344">
            <a:off x="2824163" y="3302000"/>
            <a:ext cx="1735138" cy="3254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ln>
            <a:solidFill>
              <a:srgbClr val="FF0000"/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27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2228850" algn="l"/>
              </a:tabLst>
            </a:pPr>
            <a:r>
              <a:rPr lang="ru-RU" sz="800"/>
              <a:t/>
            </a:r>
            <a:br>
              <a:rPr lang="ru-RU" sz="800"/>
            </a:br>
            <a:endParaRPr lang="ru-RU"/>
          </a:p>
          <a:p>
            <a:pPr eaLnBrk="0" hangingPunct="0">
              <a:tabLst>
                <a:tab pos="2228850" algn="l"/>
              </a:tabLst>
            </a:pPr>
            <a:r>
              <a:rPr lang="ru-RU" sz="2000">
                <a:ea typeface="Times New Roman" pitchFamily="18" charset="0"/>
              </a:rPr>
              <a:t>	</a:t>
            </a:r>
            <a:endParaRPr lang="ru-RU" sz="800"/>
          </a:p>
          <a:p>
            <a:pPr eaLnBrk="0" hangingPunct="0">
              <a:tabLst>
                <a:tab pos="2228850" algn="l"/>
              </a:tabLst>
            </a:pPr>
            <a:endParaRPr lang="ru-RU"/>
          </a:p>
        </p:txBody>
      </p:sp>
      <p:pic>
        <p:nvPicPr>
          <p:cNvPr id="30738" name="Picture 18" descr="C:\Users\Дима\Desktop\Кризис 3-х лет (картинки)\krizis_3_letnego_vozrasta_u_detei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/>
          <a:stretch>
            <a:fillRect/>
          </a:stretch>
        </p:blipFill>
        <p:spPr bwMode="auto">
          <a:xfrm>
            <a:off x="899592" y="3573016"/>
            <a:ext cx="2088232" cy="2505878"/>
          </a:xfrm>
          <a:prstGeom prst="roundRect">
            <a:avLst>
              <a:gd name="adj" fmla="val 36131"/>
            </a:avLst>
          </a:prstGeom>
          <a:solidFill>
            <a:srgbClr val="FFFFFF">
              <a:shade val="85000"/>
            </a:srgbClr>
          </a:solidFill>
          <a:ln>
            <a:solidFill>
              <a:schemeClr val="tx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9229" name="Picture 8" descr="C:\Users\Дима\Desktop\клипарт\014a6427bb3ct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27248"/>
          <a:stretch>
            <a:fillRect/>
          </a:stretch>
        </p:blipFill>
        <p:spPr bwMode="auto">
          <a:xfrm rot="-6147692">
            <a:off x="6689725" y="4708525"/>
            <a:ext cx="1243013" cy="253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7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7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8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8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300"/>
                            </p:stCondLst>
                            <p:childTnLst>
                              <p:par>
                                <p:cTn id="1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3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  <p:bldP spid="30727" grpId="0" animBg="1"/>
      <p:bldP spid="30726" grpId="0" animBg="1"/>
      <p:bldP spid="3072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995</TotalTime>
  <Words>685</Words>
  <Application>Microsoft Office PowerPoint</Application>
  <PresentationFormat>Экран (4:3)</PresentationFormat>
  <Paragraphs>123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«Как преодолеть кризис 3 лет.»</vt:lpstr>
      <vt:lpstr>Особенности  развития ребенка 3 – 4,5 лет</vt:lpstr>
      <vt:lpstr>Кризис –  движущая сила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ужас! В доме появился «маленький тиран» - что делать?</dc:title>
  <dc:creator>Psy.5igorsk.RU - Первый психологический портал Пятигорcка</dc:creator>
  <cp:lastModifiedBy>OGONEK</cp:lastModifiedBy>
  <cp:revision>108</cp:revision>
  <dcterms:modified xsi:type="dcterms:W3CDTF">2020-10-21T14:54:48Z</dcterms:modified>
</cp:coreProperties>
</file>