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7" r:id="rId3"/>
    <p:sldId id="268" r:id="rId4"/>
    <p:sldId id="282" r:id="rId5"/>
    <p:sldId id="283" r:id="rId6"/>
    <p:sldId id="284" r:id="rId7"/>
    <p:sldId id="285" r:id="rId8"/>
    <p:sldId id="271" r:id="rId9"/>
    <p:sldId id="273" r:id="rId10"/>
    <p:sldId id="274" r:id="rId11"/>
    <p:sldId id="277" r:id="rId12"/>
    <p:sldId id="275" r:id="rId13"/>
    <p:sldId id="263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939" autoAdjust="0"/>
  </p:normalViewPr>
  <p:slideViewPr>
    <p:cSldViewPr>
      <p:cViewPr varScale="1">
        <p:scale>
          <a:sx n="69" d="100"/>
          <a:sy n="69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3D62CA-C1DA-46FD-BBA9-9327CA124181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3583C2-AF78-4576-BB35-0A62EAD468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32E03D-B35F-44E6-AEF8-6666F14B1DE8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A7F61F-4FCD-4B7E-AC2E-57DAE9AA72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6A6F8A-779D-4152-8CAB-3EC6704A7BA1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CF4D9E-9F61-4849-877D-5D440241E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95F0C-1181-4D5C-AAFC-12F6FE2CC3CC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4553D7-DCE5-4319-962C-D65922C5AD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86592-0027-42C4-A7BF-5FA58DACB012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B5E996-725E-472B-9358-E5404F1051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956E7C-FD37-4C48-AF5E-84E1D5341954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220946-CEB9-413B-A854-7974719356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A894E6-8052-40DD-B4B1-DC037AF15125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5B92C5-997A-47EF-9236-ECDD36CD60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096D51-A426-4735-BFBA-9074C4E4A374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793BF1-E11C-414B-8896-952CEDA72D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999423-12A7-4EFE-8EC2-943694717B46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F1D4F-96BF-491F-AD15-7D39C82D83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47756-3522-445B-878C-EB9BCC6EC29D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1E97FF-E7D0-4DFE-9CD7-7AAC811D26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A983C-B079-4CE1-9FB3-8F656B425DBD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F67436-47CC-455A-9B34-3CA3A4CB0D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5693E97-EB98-4681-A240-62C2D609B9D9}" type="datetimeFigureOut">
              <a:rPr lang="ru-RU" smtClean="0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9AB8677-D29F-4B23-BC10-755982637C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www.smayli.ru/smile/detia-220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7632848" cy="1470025"/>
          </a:xfrm>
        </p:spPr>
        <p:txBody>
          <a:bodyPr/>
          <a:lstStyle/>
          <a:p>
            <a:r>
              <a:rPr lang="ru-RU" dirty="0" smtClean="0"/>
              <a:t>«Как преодолеть кризис 3 лет.»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237626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Подготовила</a:t>
            </a:r>
            <a:endParaRPr lang="ru-RU" dirty="0" smtClean="0"/>
          </a:p>
          <a:p>
            <a:r>
              <a:rPr lang="ru-RU" dirty="0" err="1" smtClean="0"/>
              <a:t>Усцова</a:t>
            </a:r>
            <a:r>
              <a:rPr lang="ru-RU" dirty="0" smtClean="0"/>
              <a:t> Елена Юрьевна,</a:t>
            </a:r>
          </a:p>
          <a:p>
            <a:r>
              <a:rPr lang="ru-RU" dirty="0" smtClean="0"/>
              <a:t>воспитатель </a:t>
            </a:r>
            <a:r>
              <a:rPr lang="ru-RU" dirty="0" smtClean="0"/>
              <a:t>высшей квалификационной категории МКДОУ д/с «Огонёк»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-677" y="848248"/>
            <a:ext cx="35306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Причины возникновения </a:t>
            </a:r>
            <a:r>
              <a:rPr lang="ru-RU" sz="2800" b="1" dirty="0">
                <a:latin typeface="Bookman Old Style" pitchFamily="18" charset="0"/>
              </a:rPr>
              <a:t>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9368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хочу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572000" y="2796453"/>
            <a:ext cx="4248471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чрезмерную требовательность 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836613"/>
            <a:ext cx="784887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Кризис может начаться уже с 2,5 лет, а закончиться в 3,5-4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2. 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671513"/>
            <a:ext cx="77768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</a:t>
            </a:r>
            <a:r>
              <a:rPr lang="ru-RU" sz="3200" b="1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Желаем </a:t>
            </a: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188913"/>
            <a:ext cx="7654305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1341438"/>
            <a:ext cx="7797180" cy="3023666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рост, потребность 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в движении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Речевое развитие- ребенок начинает говорить о себе не в третьем, а в первом лице.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Социально- коммуникативное развитие- стремление 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к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самостоятельности, осознание себя 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815916" y="4545124"/>
            <a:ext cx="86409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5517232"/>
            <a:ext cx="5293437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251520" y="4725144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5410" y="3789040"/>
            <a:ext cx="788506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600" b="1" dirty="0">
              <a:latin typeface="Monotype Corsiva" pitchFamily="66" charset="0"/>
            </a:endParaRP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    </a:t>
            </a:r>
            <a:r>
              <a:rPr lang="ru-RU" b="1" dirty="0" smtClean="0">
                <a:solidFill>
                  <a:srgbClr val="532476"/>
                </a:solidFill>
                <a:latin typeface="Bookman Old Style" pitchFamily="18" charset="0"/>
              </a:rPr>
              <a:t>То </a:t>
            </a:r>
            <a:r>
              <a:rPr lang="ru-RU" b="1" dirty="0">
                <a:solidFill>
                  <a:srgbClr val="532476"/>
                </a:solidFill>
                <a:latin typeface="Bookman Old Style" pitchFamily="18" charset="0"/>
              </a:rPr>
              <a:t>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pPr algn="just"/>
            <a:r>
              <a:rPr lang="ru-RU" b="1" dirty="0">
                <a:solidFill>
                  <a:srgbClr val="532476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532476"/>
                </a:solidFill>
                <a:latin typeface="Bookman Old Style" pitchFamily="18" charset="0"/>
              </a:rPr>
              <a:t>      </a:t>
            </a:r>
            <a:r>
              <a:rPr lang="ru-RU" b="1" dirty="0" smtClean="0">
                <a:solidFill>
                  <a:srgbClr val="532476"/>
                </a:solidFill>
                <a:latin typeface="Bookman Old Style" pitchFamily="18" charset="0"/>
              </a:rPr>
              <a:t>И </a:t>
            </a:r>
            <a:r>
              <a:rPr lang="ru-RU" b="1" dirty="0">
                <a:solidFill>
                  <a:srgbClr val="532476"/>
                </a:solidFill>
                <a:latin typeface="Bookman Old Style" pitchFamily="18" charset="0"/>
              </a:rPr>
              <a:t>что делать в такой ситуации? Сопротивляться или смириться. Другого выхода нет. Вот малыш и </a:t>
            </a:r>
            <a:r>
              <a:rPr lang="ru-RU" b="1" dirty="0" smtClean="0">
                <a:solidFill>
                  <a:srgbClr val="532476"/>
                </a:solidFill>
                <a:latin typeface="Bookman Old Style" pitchFamily="18" charset="0"/>
              </a:rPr>
              <a:t>сопротивляется,  </a:t>
            </a:r>
            <a:r>
              <a:rPr lang="ru-RU" b="1" dirty="0">
                <a:solidFill>
                  <a:srgbClr val="532476"/>
                </a:solidFill>
                <a:latin typeface="Bookman Old Style" pitchFamily="18" charset="0"/>
              </a:rPr>
              <a:t>как может!</a:t>
            </a:r>
          </a:p>
          <a:p>
            <a:endParaRPr lang="ru-RU" sz="1600" b="1" dirty="0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2492896"/>
            <a:ext cx="2736304" cy="1384995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Кризис проявляется в </a:t>
            </a:r>
            <a:endParaRPr lang="ru-RU" sz="2800" b="1" dirty="0">
              <a:ln w="317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5400600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Симптом обесценивания</a:t>
            </a:r>
            <a:endParaRPr lang="ru-RU" sz="2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39248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истерики</a:t>
            </a:r>
            <a:endParaRPr lang="ru-RU" sz="2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04897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59228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764063" y="333771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 dirty="0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 dirty="0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 dirty="0">
                <a:latin typeface="Comic Sans MS" pitchFamily="66" charset="0"/>
              </a:rPr>
              <a:t> </a:t>
            </a:r>
          </a:p>
          <a:p>
            <a:r>
              <a:rPr lang="ru-RU" sz="1600" b="1" u="sng" dirty="0">
                <a:latin typeface="Comic Sans MS" pitchFamily="66" charset="0"/>
              </a:rPr>
              <a:t>Что делать?</a:t>
            </a:r>
          </a:p>
          <a:p>
            <a:r>
              <a:rPr lang="ru-RU" sz="1600" b="1" dirty="0">
                <a:latin typeface="Comic Sans MS" pitchFamily="66" charset="0"/>
              </a:rPr>
              <a:t> Направляйте энергию ребенка в мирное русло.  Например, если малыш рвет книжку, </a:t>
            </a:r>
            <a:r>
              <a:rPr lang="ru-RU" sz="1600" b="1" dirty="0" smtClean="0">
                <a:latin typeface="Comic Sans MS" pitchFamily="66" charset="0"/>
              </a:rPr>
              <a:t>предложите ему </a:t>
            </a:r>
            <a:r>
              <a:rPr lang="ru-RU" sz="1600" b="1" dirty="0">
                <a:latin typeface="Comic Sans MS" pitchFamily="66" charset="0"/>
              </a:rPr>
              <a:t>рвать старые журналы. </a:t>
            </a:r>
          </a:p>
          <a:p>
            <a:r>
              <a:rPr lang="ru-RU" sz="1600" b="1" dirty="0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 dirty="0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76475"/>
            <a:ext cx="56166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</a:t>
            </a:r>
            <a:r>
              <a:rPr lang="ru-RU" sz="3200" b="1" dirty="0" smtClean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плач </a:t>
            </a:r>
            <a:endParaRPr lang="ru-RU" sz="3200" b="1" dirty="0">
              <a:ln w="1905"/>
              <a:solidFill>
                <a:srgbClr val="4A20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smtClean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Крики </a:t>
            </a:r>
            <a:endParaRPr lang="ru-RU" sz="3200" b="1" dirty="0">
              <a:ln w="1905"/>
              <a:solidFill>
                <a:srgbClr val="4A20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</a:t>
            </a:r>
            <a:r>
              <a:rPr lang="ru-RU" sz="3200" b="1" dirty="0" smtClean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пол </a:t>
            </a:r>
            <a:endParaRPr lang="ru-RU" sz="3200" b="1" dirty="0">
              <a:ln w="1905"/>
              <a:solidFill>
                <a:srgbClr val="4A20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smtClean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лица </a:t>
            </a:r>
            <a:endParaRPr lang="ru-RU" sz="3200" b="1" dirty="0">
              <a:ln w="1905"/>
              <a:solidFill>
                <a:srgbClr val="4A20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43607" y="364674"/>
            <a:ext cx="7704857" cy="457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266700" algn="ctr"/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6276975" y="4509120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259632" y="230237"/>
            <a:ext cx="74888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раздражаться, взять себя в руки;</a:t>
            </a:r>
            <a:endParaRPr lang="ru-RU" sz="2000" b="1" dirty="0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не пускаться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 длинные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объяснения в момент истерики,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пытаться достучаться до сознания и совести малыша;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постарайтесь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отвлечь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малыша;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объясните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ребенку твердо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и простыми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словами,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почему вы не будете выполнять его требование;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постарайтесь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реагировать на советы посторонних;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не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поддавайтесь на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провокации;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научите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ребенка извиняться за свои поступки, и в следующий раз ему будет легче управлять </a:t>
            </a: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собой;</a:t>
            </a:r>
            <a:endParaRPr lang="ru-RU" sz="2000" b="1" dirty="0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 dirty="0" smtClean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 выработайте </a:t>
            </a:r>
            <a:r>
              <a:rPr lang="ru-RU" sz="2000" b="1" dirty="0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всем семейством единую линию запретов и поощрений. </a:t>
            </a:r>
            <a:endParaRPr lang="ru-RU" sz="2000" b="1" dirty="0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344163" y="522781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2205038"/>
            <a:ext cx="63705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8745" y="4653136"/>
            <a:ext cx="47879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2" y="5056700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995</TotalTime>
  <Words>685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«Как преодолеть кризис 3 лет.»</vt:lpstr>
      <vt:lpstr>Особенности  развития ребенка 3 – 4,5 лет</vt:lpstr>
      <vt:lpstr>Кризис –  движущая сила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OGONEK</cp:lastModifiedBy>
  <cp:revision>108</cp:revision>
  <dcterms:modified xsi:type="dcterms:W3CDTF">2020-10-21T14:54:48Z</dcterms:modified>
</cp:coreProperties>
</file>