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4" r:id="rId3"/>
    <p:sldId id="262" r:id="rId4"/>
    <p:sldId id="264" r:id="rId5"/>
    <p:sldId id="258" r:id="rId6"/>
    <p:sldId id="260" r:id="rId7"/>
    <p:sldId id="261" r:id="rId8"/>
    <p:sldId id="276" r:id="rId9"/>
    <p:sldId id="287" r:id="rId10"/>
    <p:sldId id="280" r:id="rId11"/>
    <p:sldId id="279" r:id="rId12"/>
    <p:sldId id="278" r:id="rId13"/>
    <p:sldId id="281" r:id="rId14"/>
    <p:sldId id="283" r:id="rId15"/>
    <p:sldId id="268" r:id="rId16"/>
    <p:sldId id="267" r:id="rId17"/>
    <p:sldId id="273" r:id="rId18"/>
    <p:sldId id="288" r:id="rId1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98B621F-F2A0-4DBD-893C-DB41F136A5AD}" v="5569" dt="2020-10-22T19:06:33.3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1110" y="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uthfcb yfnfii" userId="033881e991c560fd" providerId="Windows Live" clId="Web-{F98B621F-F2A0-4DBD-893C-DB41F136A5AD}"/>
    <pc:docChg chg="addSld delSld modSld sldOrd">
      <pc:chgData name="uthfcb yfnfii" userId="033881e991c560fd" providerId="Windows Live" clId="Web-{F98B621F-F2A0-4DBD-893C-DB41F136A5AD}" dt="2020-10-22T19:06:33.358" v="5563" actId="20577"/>
      <pc:docMkLst>
        <pc:docMk/>
      </pc:docMkLst>
      <pc:sldChg chg="del">
        <pc:chgData name="uthfcb yfnfii" userId="033881e991c560fd" providerId="Windows Live" clId="Web-{F98B621F-F2A0-4DBD-893C-DB41F136A5AD}" dt="2020-10-22T15:49:10.903" v="4"/>
        <pc:sldMkLst>
          <pc:docMk/>
          <pc:sldMk cId="0" sldId="266"/>
        </pc:sldMkLst>
      </pc:sldChg>
      <pc:sldChg chg="modSp ord">
        <pc:chgData name="uthfcb yfnfii" userId="033881e991c560fd" providerId="Windows Live" clId="Web-{F98B621F-F2A0-4DBD-893C-DB41F136A5AD}" dt="2020-10-22T16:38:33.684" v="992"/>
        <pc:sldMkLst>
          <pc:docMk/>
          <pc:sldMk cId="0" sldId="269"/>
        </pc:sldMkLst>
        <pc:spChg chg="mod">
          <ac:chgData name="uthfcb yfnfii" userId="033881e991c560fd" providerId="Windows Live" clId="Web-{F98B621F-F2A0-4DBD-893C-DB41F136A5AD}" dt="2020-10-22T15:50:35.030" v="48" actId="20577"/>
          <ac:spMkLst>
            <pc:docMk/>
            <pc:sldMk cId="0" sldId="269"/>
            <ac:spMk id="2" creationId="{00000000-0000-0000-0000-000000000000}"/>
          </ac:spMkLst>
        </pc:spChg>
        <pc:spChg chg="mod">
          <ac:chgData name="uthfcb yfnfii" userId="033881e991c560fd" providerId="Windows Live" clId="Web-{F98B621F-F2A0-4DBD-893C-DB41F136A5AD}" dt="2020-10-22T16:38:33.450" v="990" actId="20577"/>
          <ac:spMkLst>
            <pc:docMk/>
            <pc:sldMk cId="0" sldId="269"/>
            <ac:spMk id="3" creationId="{00000000-0000-0000-0000-000000000000}"/>
          </ac:spMkLst>
        </pc:spChg>
      </pc:sldChg>
      <pc:sldChg chg="modSp">
        <pc:chgData name="uthfcb yfnfii" userId="033881e991c560fd" providerId="Windows Live" clId="Web-{F98B621F-F2A0-4DBD-893C-DB41F136A5AD}" dt="2020-10-22T19:06:28.718" v="5561" actId="20577"/>
        <pc:sldMkLst>
          <pc:docMk/>
          <pc:sldMk cId="0" sldId="271"/>
        </pc:sldMkLst>
        <pc:spChg chg="mod">
          <ac:chgData name="uthfcb yfnfii" userId="033881e991c560fd" providerId="Windows Live" clId="Web-{F98B621F-F2A0-4DBD-893C-DB41F136A5AD}" dt="2020-10-22T17:26:27.729" v="2220" actId="20577"/>
          <ac:spMkLst>
            <pc:docMk/>
            <pc:sldMk cId="0" sldId="271"/>
            <ac:spMk id="2" creationId="{00000000-0000-0000-0000-000000000000}"/>
          </ac:spMkLst>
        </pc:spChg>
        <pc:spChg chg="mod">
          <ac:chgData name="uthfcb yfnfii" userId="033881e991c560fd" providerId="Windows Live" clId="Web-{F98B621F-F2A0-4DBD-893C-DB41F136A5AD}" dt="2020-10-22T19:06:28.718" v="5561" actId="20577"/>
          <ac:spMkLst>
            <pc:docMk/>
            <pc:sldMk cId="0" sldId="271"/>
            <ac:spMk id="3" creationId="{00000000-0000-0000-0000-000000000000}"/>
          </ac:spMkLst>
        </pc:spChg>
      </pc:sldChg>
      <pc:sldChg chg="modSp add ord replId">
        <pc:chgData name="uthfcb yfnfii" userId="033881e991c560fd" providerId="Windows Live" clId="Web-{F98B621F-F2A0-4DBD-893C-DB41F136A5AD}" dt="2020-10-22T17:23:58.476" v="2161" actId="20577"/>
        <pc:sldMkLst>
          <pc:docMk/>
          <pc:sldMk cId="2906081101" sldId="272"/>
        </pc:sldMkLst>
        <pc:spChg chg="mod">
          <ac:chgData name="uthfcb yfnfii" userId="033881e991c560fd" providerId="Windows Live" clId="Web-{F98B621F-F2A0-4DBD-893C-DB41F136A5AD}" dt="2020-10-22T16:42:25.361" v="1048" actId="20577"/>
          <ac:spMkLst>
            <pc:docMk/>
            <pc:sldMk cId="2906081101" sldId="272"/>
            <ac:spMk id="2" creationId="{00000000-0000-0000-0000-000000000000}"/>
          </ac:spMkLst>
        </pc:spChg>
        <pc:spChg chg="mod">
          <ac:chgData name="uthfcb yfnfii" userId="033881e991c560fd" providerId="Windows Live" clId="Web-{F98B621F-F2A0-4DBD-893C-DB41F136A5AD}" dt="2020-10-22T17:23:58.476" v="2161" actId="20577"/>
          <ac:spMkLst>
            <pc:docMk/>
            <pc:sldMk cId="2906081101" sldId="272"/>
            <ac:spMk id="3" creationId="{00000000-0000-0000-0000-000000000000}"/>
          </ac:spMkLst>
        </pc:spChg>
      </pc:sldChg>
      <pc:sldChg chg="modSp add replId">
        <pc:chgData name="uthfcb yfnfii" userId="033881e991c560fd" providerId="Windows Live" clId="Web-{F98B621F-F2A0-4DBD-893C-DB41F136A5AD}" dt="2020-10-22T19:04:28.153" v="5555" actId="20577"/>
        <pc:sldMkLst>
          <pc:docMk/>
          <pc:sldMk cId="191040203" sldId="273"/>
        </pc:sldMkLst>
        <pc:spChg chg="mod">
          <ac:chgData name="uthfcb yfnfii" userId="033881e991c560fd" providerId="Windows Live" clId="Web-{F98B621F-F2A0-4DBD-893C-DB41F136A5AD}" dt="2020-10-22T19:04:28.153" v="5555" actId="20577"/>
          <ac:spMkLst>
            <pc:docMk/>
            <pc:sldMk cId="191040203" sldId="273"/>
            <ac:spMk id="2" creationId="{00000000-0000-0000-0000-000000000000}"/>
          </ac:spMkLst>
        </pc:spChg>
        <pc:spChg chg="mod">
          <ac:chgData name="uthfcb yfnfii" userId="033881e991c560fd" providerId="Windows Live" clId="Web-{F98B621F-F2A0-4DBD-893C-DB41F136A5AD}" dt="2020-10-22T19:02:07.087" v="5519" actId="20577"/>
          <ac:spMkLst>
            <pc:docMk/>
            <pc:sldMk cId="191040203" sldId="273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/>
              <a:t>Вставка рисунка</a:t>
            </a:r>
            <a:endParaRPr kumimoji="0" lang="en-US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2678" y="1289153"/>
            <a:ext cx="7406640" cy="2608289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Взаимодействие </a:t>
            </a:r>
            <a:br>
              <a:rPr lang="ru-RU" b="1" dirty="0" smtClean="0"/>
            </a:br>
            <a:r>
              <a:rPr lang="ru-RU" b="1" dirty="0" smtClean="0"/>
              <a:t>детского сада и  </a:t>
            </a:r>
            <a:r>
              <a:rPr lang="ru-RU" b="1" dirty="0"/>
              <a:t>семьи в речевом развитии </a:t>
            </a:r>
            <a:r>
              <a:rPr lang="ru-RU" b="1" dirty="0" smtClean="0"/>
              <a:t>детей 4- </a:t>
            </a:r>
            <a:r>
              <a:rPr lang="ru-RU" b="1" dirty="0"/>
              <a:t>5 лет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95400" y="4343400"/>
            <a:ext cx="7406640" cy="175260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Подготовила:</a:t>
            </a:r>
            <a:endParaRPr lang="ru-RU" dirty="0"/>
          </a:p>
          <a:p>
            <a:r>
              <a:rPr lang="ru-RU" dirty="0" smtClean="0"/>
              <a:t>Герасимова Наталья Ивановна</a:t>
            </a:r>
            <a:r>
              <a:rPr lang="ru-RU" dirty="0"/>
              <a:t>,</a:t>
            </a:r>
          </a:p>
          <a:p>
            <a:r>
              <a:rPr lang="ru-RU" dirty="0"/>
              <a:t>воспитатель высшей квалификационной категории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868" y="194071"/>
            <a:ext cx="864280" cy="115504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52395" y="457200"/>
            <a:ext cx="7781293" cy="5791200"/>
          </a:xfrm>
        </p:spPr>
        <p:txBody>
          <a:bodyPr/>
          <a:lstStyle/>
          <a:p>
            <a:pPr marL="0" indent="360363" algn="just">
              <a:buNone/>
            </a:pPr>
            <a:endParaRPr lang="ru-RU" dirty="0" smtClean="0"/>
          </a:p>
          <a:p>
            <a:pPr marL="0" indent="360363" algn="just">
              <a:buNone/>
            </a:pPr>
            <a:endParaRPr lang="ru-RU" dirty="0"/>
          </a:p>
          <a:p>
            <a:pPr marL="0" indent="360363" algn="just">
              <a:buNone/>
            </a:pPr>
            <a:endParaRPr lang="ru-RU" dirty="0" smtClean="0"/>
          </a:p>
          <a:p>
            <a:pPr marL="0" indent="360363" algn="just">
              <a:buNone/>
            </a:pPr>
            <a:r>
              <a:rPr lang="ru-RU" dirty="0" smtClean="0"/>
              <a:t>Своевременное </a:t>
            </a:r>
            <a:r>
              <a:rPr lang="ru-RU" dirty="0"/>
              <a:t>и полноценное формирование речи в дошкольном детстве - одно из условий </a:t>
            </a:r>
            <a:r>
              <a:rPr lang="ru-RU" dirty="0" smtClean="0"/>
              <a:t>гармоничного </a:t>
            </a:r>
            <a:r>
              <a:rPr lang="ru-RU" dirty="0"/>
              <a:t>развития ребенка и успешного обучения в </a:t>
            </a:r>
            <a:r>
              <a:rPr lang="ru-RU" dirty="0" smtClean="0"/>
              <a:t>школе.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706" y="209863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Особенности речевого развития детей 4- 5 лет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1447800"/>
            <a:ext cx="8019288" cy="5410200"/>
          </a:xfrm>
        </p:spPr>
        <p:txBody>
          <a:bodyPr>
            <a:normAutofit fontScale="85000" lnSpcReduction="10000"/>
          </a:bodyPr>
          <a:lstStyle/>
          <a:p>
            <a:r>
              <a:rPr lang="ru-RU" sz="3800" dirty="0" smtClean="0"/>
              <a:t>Умеют правильно </a:t>
            </a:r>
            <a:r>
              <a:rPr lang="ru-RU" sz="3800" dirty="0"/>
              <a:t>произносить отдельные </a:t>
            </a:r>
            <a:r>
              <a:rPr lang="ru-RU" sz="3800" dirty="0" smtClean="0"/>
              <a:t>звуки; интонацией </a:t>
            </a:r>
            <a:r>
              <a:rPr lang="ru-RU" sz="3800" dirty="0"/>
              <a:t>передать вопрос, просьбу, восклицание.</a:t>
            </a:r>
          </a:p>
          <a:p>
            <a:r>
              <a:rPr lang="ru-RU" sz="3800" dirty="0" smtClean="0"/>
              <a:t>Накапливают </a:t>
            </a:r>
            <a:r>
              <a:rPr lang="ru-RU" sz="3800" dirty="0"/>
              <a:t>определенный запас слов, который содержит все части речи.</a:t>
            </a:r>
          </a:p>
          <a:p>
            <a:r>
              <a:rPr lang="ru-RU" sz="3800" dirty="0" smtClean="0"/>
              <a:t>Осваивают </a:t>
            </a:r>
            <a:r>
              <a:rPr lang="ru-RU" sz="3800" dirty="0"/>
              <a:t>навыки разговорной речи, выражать свои мысли простыми и сложными предложениями. </a:t>
            </a:r>
          </a:p>
          <a:p>
            <a:r>
              <a:rPr lang="ru-RU" sz="3800" dirty="0" smtClean="0"/>
              <a:t>Произносят </a:t>
            </a:r>
            <a:r>
              <a:rPr lang="ru-RU" sz="3800" dirty="0"/>
              <a:t>шипящие (Ш, Ж, Ч, Щ) </a:t>
            </a:r>
            <a:r>
              <a:rPr lang="ru-RU" sz="3800" dirty="0" smtClean="0"/>
              <a:t>и сонорные </a:t>
            </a:r>
            <a:r>
              <a:rPr lang="ru-RU" sz="3800" dirty="0"/>
              <a:t>(Р, РЬ, Л, ЛЬ)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45720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b="1"/>
              <a:t>Факторы успешного развития речи ребенка</a:t>
            </a:r>
            <a:r>
              <a:rPr lang="ru-RU"/>
              <a:t/>
            </a:r>
            <a:br>
              <a:rPr lang="ru-RU"/>
            </a:b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36820" y="1793823"/>
            <a:ext cx="7852348" cy="480060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Эмоциональное общение родителей с ребёнком с младенческого возраста </a:t>
            </a:r>
          </a:p>
          <a:p>
            <a:r>
              <a:rPr lang="ru-RU" dirty="0"/>
              <a:t>Общение ребёнка со сверстниками</a:t>
            </a:r>
          </a:p>
          <a:p>
            <a:r>
              <a:rPr lang="ru-RU" dirty="0"/>
              <a:t>Строение артикуляционного аппарата</a:t>
            </a:r>
          </a:p>
          <a:p>
            <a:r>
              <a:rPr lang="ru-RU" dirty="0"/>
              <a:t>Речь взрослых (как образец для детей)</a:t>
            </a:r>
          </a:p>
          <a:p>
            <a:r>
              <a:rPr lang="ru-RU" dirty="0" smtClean="0"/>
              <a:t>Чтение </a:t>
            </a:r>
            <a:r>
              <a:rPr lang="ru-RU" dirty="0"/>
              <a:t>детям художественной литературы</a:t>
            </a:r>
          </a:p>
          <a:p>
            <a:r>
              <a:rPr lang="ru-RU" dirty="0" smtClean="0"/>
              <a:t>Игры (в том числе словесные) </a:t>
            </a:r>
            <a:r>
              <a:rPr lang="ru-RU" dirty="0"/>
              <a:t>ребёнка со взрослыми и сверстниками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1809" y="459698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/>
              <a:t>Признаки благополучного развития речи ребенка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15883" y="1537741"/>
            <a:ext cx="7843304" cy="4800600"/>
          </a:xfrm>
        </p:spPr>
        <p:txBody>
          <a:bodyPr>
            <a:normAutofit/>
          </a:bodyPr>
          <a:lstStyle/>
          <a:p>
            <a:r>
              <a:rPr lang="ru-RU" dirty="0"/>
              <a:t> </a:t>
            </a:r>
            <a:r>
              <a:rPr lang="ru-RU" dirty="0" smtClean="0"/>
              <a:t>Общается с желанием </a:t>
            </a:r>
            <a:r>
              <a:rPr lang="ru-RU" dirty="0"/>
              <a:t>со знакомыми и </a:t>
            </a:r>
            <a:r>
              <a:rPr lang="ru-RU" dirty="0" smtClean="0"/>
              <a:t>родными.</a:t>
            </a:r>
            <a:endParaRPr lang="ru-RU" dirty="0"/>
          </a:p>
          <a:p>
            <a:r>
              <a:rPr lang="ru-RU" dirty="0"/>
              <a:t> </a:t>
            </a:r>
            <a:r>
              <a:rPr lang="ru-RU" dirty="0" smtClean="0"/>
              <a:t>Повторяет охотно и легко за Вами </a:t>
            </a:r>
            <a:r>
              <a:rPr lang="ru-RU" dirty="0"/>
              <a:t>все, что слышит.</a:t>
            </a:r>
          </a:p>
          <a:p>
            <a:r>
              <a:rPr lang="ru-RU" dirty="0" smtClean="0"/>
              <a:t>Решает активно </a:t>
            </a:r>
            <a:r>
              <a:rPr lang="ru-RU" dirty="0"/>
              <a:t>свои проблемы с помощью речи.</a:t>
            </a:r>
          </a:p>
          <a:p>
            <a:r>
              <a:rPr lang="ru-RU" dirty="0"/>
              <a:t>В</a:t>
            </a:r>
            <a:r>
              <a:rPr lang="ru-RU" dirty="0" smtClean="0"/>
              <a:t>слушивается </a:t>
            </a:r>
            <a:r>
              <a:rPr lang="ru-RU" dirty="0"/>
              <a:t>в </a:t>
            </a:r>
            <a:r>
              <a:rPr lang="ru-RU" dirty="0" smtClean="0"/>
              <a:t>собственную </a:t>
            </a:r>
            <a:r>
              <a:rPr lang="ru-RU" dirty="0"/>
              <a:t>речь и старается исправить свои ошибки сам.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5745" y="179882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sz="4400" b="1" dirty="0"/>
              <a:t>Признаки неблагополучного развития речи </a:t>
            </a:r>
            <a:r>
              <a:rPr lang="ru-RU" sz="4400" b="1" dirty="0" smtClean="0"/>
              <a:t>ребёнка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69430" y="1447800"/>
            <a:ext cx="8274569" cy="5410200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П</a:t>
            </a:r>
            <a:r>
              <a:rPr lang="ru-RU" dirty="0" smtClean="0"/>
              <a:t>овторяет </a:t>
            </a:r>
            <a:r>
              <a:rPr lang="ru-RU" dirty="0"/>
              <a:t>неохотно за </a:t>
            </a:r>
            <a:r>
              <a:rPr lang="ru-RU" dirty="0" smtClean="0"/>
              <a:t>Вами </a:t>
            </a:r>
            <a:r>
              <a:rPr lang="ru-RU" dirty="0"/>
              <a:t>слова и предложения, которые он слышит.</a:t>
            </a:r>
          </a:p>
          <a:p>
            <a:r>
              <a:rPr lang="ru-RU" dirty="0" smtClean="0"/>
              <a:t>Молчит на просьбу взрослого: «</a:t>
            </a:r>
            <a:r>
              <a:rPr lang="ru-RU" dirty="0"/>
              <a:t>Повтори» или «Скажи это еще </a:t>
            </a:r>
            <a:r>
              <a:rPr lang="ru-RU" dirty="0" smtClean="0"/>
              <a:t>раз» или </a:t>
            </a:r>
            <a:r>
              <a:rPr lang="ru-RU" dirty="0"/>
              <a:t>уходит, как будто Вас не </a:t>
            </a:r>
            <a:r>
              <a:rPr lang="ru-RU" dirty="0" smtClean="0"/>
              <a:t>слышал.</a:t>
            </a:r>
            <a:endParaRPr lang="ru-RU" dirty="0"/>
          </a:p>
          <a:p>
            <a:r>
              <a:rPr lang="ru-RU" dirty="0"/>
              <a:t>П</a:t>
            </a:r>
            <a:r>
              <a:rPr lang="ru-RU" dirty="0" smtClean="0"/>
              <a:t>редпочитает </a:t>
            </a:r>
            <a:r>
              <a:rPr lang="ru-RU" dirty="0"/>
              <a:t>решать свои проблемы самостоятельно, не обращаясь к </a:t>
            </a:r>
            <a:r>
              <a:rPr lang="ru-RU" dirty="0" smtClean="0"/>
              <a:t>Вам </a:t>
            </a:r>
            <a:r>
              <a:rPr lang="ru-RU" dirty="0"/>
              <a:t>за помощью.</a:t>
            </a:r>
          </a:p>
          <a:p>
            <a:r>
              <a:rPr lang="ru-RU" dirty="0" smtClean="0"/>
              <a:t>Общается одинаково </a:t>
            </a:r>
            <a:r>
              <a:rPr lang="ru-RU" dirty="0"/>
              <a:t>активно </a:t>
            </a:r>
            <a:r>
              <a:rPr lang="ru-RU" dirty="0" smtClean="0"/>
              <a:t>со </a:t>
            </a:r>
            <a:r>
              <a:rPr lang="ru-RU" dirty="0"/>
              <a:t>знакомыми и не знакомыми людьми.</a:t>
            </a:r>
          </a:p>
          <a:p>
            <a:r>
              <a:rPr lang="ru-RU" dirty="0" smtClean="0"/>
              <a:t>Говорит </a:t>
            </a:r>
            <a:r>
              <a:rPr lang="ru-RU" dirty="0"/>
              <a:t>на одном ему понятном </a:t>
            </a:r>
            <a:r>
              <a:rPr lang="ru-RU" dirty="0" smtClean="0"/>
              <a:t>языке, выражает безразличие, </a:t>
            </a:r>
            <a:r>
              <a:rPr lang="ru-RU" dirty="0"/>
              <a:t>понимает ли его кто-то. </a:t>
            </a:r>
            <a:r>
              <a:rPr lang="ru-RU" dirty="0" smtClean="0"/>
              <a:t> На замечание: </a:t>
            </a:r>
            <a:r>
              <a:rPr lang="ru-RU" dirty="0"/>
              <a:t>«Скажи еще раз лучше» не реагирует.</a:t>
            </a:r>
          </a:p>
          <a:p>
            <a:r>
              <a:rPr lang="ru-RU" dirty="0" smtClean="0"/>
              <a:t>Отстает  значительно от </a:t>
            </a:r>
            <a:r>
              <a:rPr lang="ru-RU" dirty="0"/>
              <a:t>уровня развития речи его сверстников.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289560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>
                <a:solidFill>
                  <a:srgbClr val="FF0000"/>
                </a:solidFill>
              </a:rPr>
              <a:t>Если вы обнаружили хотя бы один признак неблагополучного развития речи ребенка, значит, </a:t>
            </a:r>
            <a:r>
              <a:rPr lang="ru-RU" b="1" i="1" dirty="0" smtClean="0">
                <a:solidFill>
                  <a:srgbClr val="FF0000"/>
                </a:solidFill>
              </a:rPr>
              <a:t>Вашему </a:t>
            </a:r>
            <a:r>
              <a:rPr lang="ru-RU" b="1" i="1" dirty="0">
                <a:solidFill>
                  <a:srgbClr val="FF0000"/>
                </a:solidFill>
              </a:rPr>
              <a:t>ребенку </a:t>
            </a:r>
            <a:r>
              <a:rPr lang="ru-RU" b="1" i="1" dirty="0" smtClean="0">
                <a:solidFill>
                  <a:srgbClr val="FF0000"/>
                </a:solidFill>
              </a:rPr>
              <a:t/>
            </a:r>
            <a:br>
              <a:rPr lang="ru-RU" b="1" i="1" dirty="0" smtClean="0">
                <a:solidFill>
                  <a:srgbClr val="FF0000"/>
                </a:solidFill>
              </a:rPr>
            </a:br>
            <a:r>
              <a:rPr lang="ru-RU" b="1" i="1" u="sng" dirty="0" smtClean="0">
                <a:solidFill>
                  <a:srgbClr val="FF0000"/>
                </a:solidFill>
              </a:rPr>
              <a:t>необходима помощь</a:t>
            </a:r>
            <a:r>
              <a:rPr lang="ru-RU" i="1" dirty="0">
                <a:solidFill>
                  <a:srgbClr val="FF0000"/>
                </a:solidFill>
              </a:rPr>
              <a:t>!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5627" y="604421"/>
            <a:ext cx="7498080" cy="1143000"/>
          </a:xfrm>
        </p:spPr>
        <p:txBody>
          <a:bodyPr>
            <a:normAutofit/>
          </a:bodyPr>
          <a:lstStyle/>
          <a:p>
            <a:r>
              <a:rPr lang="ru-RU" dirty="0" smtClean="0"/>
              <a:t>Задачи речевого развития: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77655" y="2104373"/>
            <a:ext cx="7446172" cy="4263949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Создание и обеспечение динамики развивающей речевой среды </a:t>
            </a:r>
          </a:p>
          <a:p>
            <a:r>
              <a:rPr lang="ru-RU" dirty="0" smtClean="0"/>
              <a:t>Формирование активного и пассивного словаря</a:t>
            </a:r>
          </a:p>
          <a:p>
            <a:r>
              <a:rPr lang="ru-RU" dirty="0" smtClean="0"/>
              <a:t>Формирование звуковой культуры речи</a:t>
            </a:r>
          </a:p>
          <a:p>
            <a:r>
              <a:rPr lang="ru-RU" dirty="0" smtClean="0"/>
              <a:t>Развитие грамматического строя речи</a:t>
            </a:r>
          </a:p>
          <a:p>
            <a:r>
              <a:rPr lang="ru-RU" dirty="0" smtClean="0"/>
              <a:t>Побуждение к связной речи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0873" y="244657"/>
            <a:ext cx="7498080" cy="1823986"/>
          </a:xfrm>
        </p:spPr>
        <p:txBody>
          <a:bodyPr>
            <a:normAutofit/>
          </a:bodyPr>
          <a:lstStyle/>
          <a:p>
            <a:r>
              <a:rPr lang="ru-RU" dirty="0" smtClean="0"/>
              <a:t>Решение задач речевого развития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4460" y="2158583"/>
            <a:ext cx="8619343" cy="4497049"/>
          </a:xfrm>
        </p:spPr>
        <p:txBody>
          <a:bodyPr>
            <a:normAutofit lnSpcReduction="10000"/>
          </a:bodyPr>
          <a:lstStyle/>
          <a:p>
            <a:r>
              <a:rPr lang="ru-RU" b="1" dirty="0"/>
              <a:t>Создание и обеспечение динамики развивающей речевой среды </a:t>
            </a:r>
          </a:p>
          <a:p>
            <a:pPr>
              <a:buNone/>
            </a:pPr>
            <a:r>
              <a:rPr lang="ru-RU" b="1" dirty="0" smtClean="0"/>
              <a:t>   </a:t>
            </a:r>
            <a:r>
              <a:rPr lang="ru-RU" dirty="0" smtClean="0"/>
              <a:t>- обсуждаем с детьми информацию о предметах, явлениях, событиях; </a:t>
            </a:r>
          </a:p>
          <a:p>
            <a:pPr>
              <a:buNone/>
            </a:pPr>
            <a:r>
              <a:rPr lang="ru-RU" dirty="0" smtClean="0"/>
              <a:t>   - способствуем развитию любознательности;</a:t>
            </a:r>
          </a:p>
          <a:p>
            <a:pPr>
              <a:buNone/>
            </a:pPr>
            <a:r>
              <a:rPr lang="ru-RU" dirty="0" smtClean="0"/>
              <a:t>   - помогаем доброжелательному общению со сверстниками;</a:t>
            </a:r>
          </a:p>
          <a:p>
            <a:pPr>
              <a:buNone/>
            </a:pPr>
            <a:r>
              <a:rPr lang="ru-RU" dirty="0" smtClean="0"/>
              <a:t>   - создаем уголки чтения;</a:t>
            </a:r>
          </a:p>
          <a:p>
            <a:pPr>
              <a:buNone/>
            </a:pPr>
            <a:r>
              <a:rPr lang="ru-RU" dirty="0" smtClean="0"/>
              <a:t>   - и т.п.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5627" y="604421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Решение задач речевого развития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64302" y="2143593"/>
            <a:ext cx="7659525" cy="4224729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/>
              <a:t>Формирование активного и пассивного словаря</a:t>
            </a:r>
          </a:p>
          <a:p>
            <a:pPr>
              <a:buNone/>
            </a:pPr>
            <a:r>
              <a:rPr lang="ru-RU" dirty="0" smtClean="0"/>
              <a:t>    -расширяем представления о предметах, явлениях, событиях;</a:t>
            </a:r>
          </a:p>
          <a:p>
            <a:pPr>
              <a:buNone/>
            </a:pPr>
            <a:r>
              <a:rPr lang="ru-RU" dirty="0" smtClean="0"/>
              <a:t>    -активизируем употребление в речи названий предметов (части, материал, место нахождения), профессий;</a:t>
            </a:r>
          </a:p>
          <a:p>
            <a:pPr>
              <a:buNone/>
            </a:pPr>
            <a:r>
              <a:rPr lang="ru-RU" dirty="0" smtClean="0"/>
              <a:t>    - учим правильно использовать прилагательные, глаголы, наречия, предлоги; </a:t>
            </a:r>
          </a:p>
          <a:p>
            <a:pPr>
              <a:buNone/>
            </a:pPr>
            <a:r>
              <a:rPr lang="ru-RU" dirty="0" smtClean="0"/>
              <a:t>    - и т.п.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5627" y="604421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Решение задач речевого развития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59370" y="2128604"/>
            <a:ext cx="7704496" cy="4467068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Формирование звуковой культуры речи</a:t>
            </a:r>
          </a:p>
          <a:p>
            <a:pPr>
              <a:buNone/>
            </a:pPr>
            <a:r>
              <a:rPr lang="ru-RU" dirty="0" smtClean="0"/>
              <a:t>   - закрепляем правильное произношение гласных и согласных звуков;</a:t>
            </a:r>
          </a:p>
          <a:p>
            <a:pPr>
              <a:buNone/>
            </a:pPr>
            <a:r>
              <a:rPr lang="ru-RU" dirty="0" smtClean="0"/>
              <a:t>    - развиваем артикуляционный аппарат, фонематический слух;</a:t>
            </a:r>
          </a:p>
          <a:p>
            <a:pPr>
              <a:buNone/>
            </a:pPr>
            <a:r>
              <a:rPr lang="ru-RU" dirty="0" smtClean="0"/>
              <a:t>    - совершенствуем дикцию, интонационную выразительность речи;</a:t>
            </a:r>
          </a:p>
          <a:p>
            <a:pPr>
              <a:buNone/>
            </a:pPr>
            <a:r>
              <a:rPr lang="ru-RU" dirty="0" smtClean="0"/>
              <a:t>    -  и т.п.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5627" y="604421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Решение задач речевого развития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9292" y="2158583"/>
            <a:ext cx="7644535" cy="4497049"/>
          </a:xfrm>
        </p:spPr>
        <p:txBody>
          <a:bodyPr/>
          <a:lstStyle/>
          <a:p>
            <a:r>
              <a:rPr lang="ru-RU" b="1" dirty="0" smtClean="0"/>
              <a:t>Развитие грамматического строя речи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    </a:t>
            </a:r>
            <a:r>
              <a:rPr lang="ru-RU" dirty="0" smtClean="0"/>
              <a:t>- формируем умение</a:t>
            </a:r>
            <a:r>
              <a:rPr lang="ru-RU" b="1" dirty="0" smtClean="0"/>
              <a:t> </a:t>
            </a:r>
            <a:r>
              <a:rPr lang="ru-RU" dirty="0" smtClean="0"/>
              <a:t>согласовывать слова в предложении, правильно использовать части речи, </a:t>
            </a:r>
          </a:p>
          <a:p>
            <a:pPr>
              <a:buNone/>
            </a:pPr>
            <a:r>
              <a:rPr lang="ru-RU" dirty="0" smtClean="0"/>
              <a:t>    - учим образовывать и правильно использовать форму множественного числа;</a:t>
            </a:r>
          </a:p>
          <a:p>
            <a:pPr>
              <a:buNone/>
            </a:pPr>
            <a:r>
              <a:rPr lang="ru-RU" dirty="0" smtClean="0"/>
              <a:t>    - и т.п.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5627" y="754734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Решение задач речевого развития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9292" y="2158583"/>
            <a:ext cx="7644535" cy="4497049"/>
          </a:xfrm>
        </p:spPr>
        <p:txBody>
          <a:bodyPr/>
          <a:lstStyle/>
          <a:p>
            <a:r>
              <a:rPr lang="ru-RU" b="1" dirty="0" smtClean="0"/>
              <a:t>Побуждение к </a:t>
            </a:r>
            <a:r>
              <a:rPr lang="ru-RU" b="1" dirty="0"/>
              <a:t>с</a:t>
            </a:r>
            <a:r>
              <a:rPr lang="ru-RU" b="1" dirty="0" smtClean="0"/>
              <a:t>вязной речи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    </a:t>
            </a:r>
            <a:r>
              <a:rPr lang="ru-RU" dirty="0" smtClean="0"/>
              <a:t>- совершенствуем диалогическую и монологическую речь; </a:t>
            </a:r>
          </a:p>
          <a:p>
            <a:pPr>
              <a:buNone/>
            </a:pPr>
            <a:r>
              <a:rPr lang="ru-RU" dirty="0" smtClean="0"/>
              <a:t>    - учим рассказывать и пересказывать (по картине, по литературным произведениям)</a:t>
            </a:r>
          </a:p>
          <a:p>
            <a:pPr>
              <a:buNone/>
            </a:pPr>
            <a:r>
              <a:rPr lang="ru-RU" dirty="0" smtClean="0"/>
              <a:t>    - и т.п.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27551" y="901874"/>
            <a:ext cx="7565720" cy="5079201"/>
          </a:xfrm>
        </p:spPr>
        <p:txBody>
          <a:bodyPr>
            <a:normAutofit/>
          </a:bodyPr>
          <a:lstStyle/>
          <a:p>
            <a:pPr marL="0" indent="360363" algn="just">
              <a:buNone/>
            </a:pPr>
            <a:r>
              <a:rPr lang="ru-RU" sz="3100" dirty="0" smtClean="0"/>
              <a:t>Для продолжения работы по развитию связной речи Вашего ребенка (формированию словаря, грамматического строя и звуковой культуры речи), начатой в условиях детского сада,  необходимо  постоянно  стимулировать его речевую активность, пополнять и  расширять словарь в семье, среди близких. </a:t>
            </a:r>
            <a:endParaRPr lang="ru-RU" sz="31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5804" y="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Рекомендации </a:t>
            </a:r>
            <a:r>
              <a:rPr lang="ru-RU" dirty="0"/>
              <a:t>для Вас, </a:t>
            </a:r>
            <a:r>
              <a:rPr lang="ru-RU" dirty="0" smtClean="0"/>
              <a:t>родители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66800" y="989351"/>
            <a:ext cx="7866888" cy="5640049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О</a:t>
            </a:r>
            <a:r>
              <a:rPr lang="ru-RU" dirty="0" smtClean="0"/>
              <a:t>бращать </a:t>
            </a:r>
            <a:r>
              <a:rPr lang="ru-RU" dirty="0"/>
              <a:t>внимание </a:t>
            </a:r>
            <a:r>
              <a:rPr lang="ru-RU" dirty="0" smtClean="0"/>
              <a:t> ребенка окружающие объекты</a:t>
            </a:r>
            <a:r>
              <a:rPr lang="ru-RU" dirty="0"/>
              <a:t>: магазины, школы, поликлиники, библиотеки. </a:t>
            </a:r>
            <a:r>
              <a:rPr lang="ru-RU" dirty="0" smtClean="0"/>
              <a:t>Рассказывать </a:t>
            </a:r>
            <a:r>
              <a:rPr lang="ru-RU" dirty="0"/>
              <a:t>ребёнку, для чего нужны эти учреждения, кто в них работает. </a:t>
            </a:r>
            <a:r>
              <a:rPr lang="ru-RU" dirty="0" smtClean="0"/>
              <a:t> Во </a:t>
            </a:r>
            <a:r>
              <a:rPr lang="ru-RU" dirty="0"/>
              <a:t>время прогулок - </a:t>
            </a:r>
            <a:r>
              <a:rPr lang="ru-RU" dirty="0" smtClean="0"/>
              <a:t>привлекать </a:t>
            </a:r>
            <a:r>
              <a:rPr lang="ru-RU" dirty="0"/>
              <a:t>внимание детей к красоте окружающей природы, растений, животных, насекомых. Не </a:t>
            </a:r>
            <a:r>
              <a:rPr lang="ru-RU" dirty="0" smtClean="0"/>
              <a:t>уходить  от </a:t>
            </a:r>
            <a:r>
              <a:rPr lang="ru-RU" dirty="0"/>
              <a:t>ответов на вопросы ребёнка. </a:t>
            </a:r>
          </a:p>
          <a:p>
            <a:r>
              <a:rPr lang="ru-RU" dirty="0" smtClean="0"/>
              <a:t>Знакомить </a:t>
            </a:r>
            <a:r>
              <a:rPr lang="ru-RU" dirty="0"/>
              <a:t>с новыми предметами, вещами, объектами, </a:t>
            </a:r>
            <a:r>
              <a:rPr lang="ru-RU" dirty="0" smtClean="0"/>
              <a:t>называть </a:t>
            </a:r>
            <a:r>
              <a:rPr lang="ru-RU" dirty="0"/>
              <a:t>их правильно, </a:t>
            </a:r>
            <a:r>
              <a:rPr lang="ru-RU" dirty="0" smtClean="0"/>
              <a:t>рассказывать </a:t>
            </a:r>
            <a:r>
              <a:rPr lang="ru-RU" dirty="0"/>
              <a:t>о их назначении. </a:t>
            </a:r>
            <a:r>
              <a:rPr lang="ru-RU" dirty="0" smtClean="0"/>
              <a:t>Предлагать </a:t>
            </a:r>
            <a:r>
              <a:rPr lang="ru-RU" dirty="0"/>
              <a:t>детально </a:t>
            </a:r>
            <a:r>
              <a:rPr lang="ru-RU" dirty="0" smtClean="0"/>
              <a:t>рассматривать предметы, выделять </a:t>
            </a:r>
            <a:r>
              <a:rPr lang="ru-RU" dirty="0"/>
              <a:t>характерные особенности, свойства (этим </a:t>
            </a:r>
            <a:r>
              <a:rPr lang="ru-RU" dirty="0" smtClean="0"/>
              <a:t>Вы пополняете </a:t>
            </a:r>
            <a:r>
              <a:rPr lang="ru-RU" dirty="0"/>
              <a:t>словарь </a:t>
            </a:r>
            <a:r>
              <a:rPr lang="ru-RU" dirty="0" smtClean="0"/>
              <a:t>детей, учите </a:t>
            </a:r>
            <a:r>
              <a:rPr lang="ru-RU" dirty="0"/>
              <a:t>наблюдать, сравнивать предметы и </a:t>
            </a:r>
            <a:r>
              <a:rPr lang="ru-RU" dirty="0" smtClean="0"/>
              <a:t>явления). </a:t>
            </a:r>
            <a:endParaRPr lang="ru-RU" dirty="0"/>
          </a:p>
          <a:p>
            <a:r>
              <a:rPr lang="ru-RU" dirty="0" smtClean="0"/>
              <a:t>Пополнять дома </a:t>
            </a:r>
            <a:r>
              <a:rPr lang="ru-RU" dirty="0"/>
              <a:t>детскую библиотеку, </a:t>
            </a:r>
            <a:r>
              <a:rPr lang="ru-RU" dirty="0" smtClean="0"/>
              <a:t>рассматривать вместе </a:t>
            </a:r>
            <a:r>
              <a:rPr lang="ru-RU" dirty="0"/>
              <a:t>с </a:t>
            </a:r>
            <a:r>
              <a:rPr lang="ru-RU" dirty="0" smtClean="0"/>
              <a:t>ребёнком иллюстрации </a:t>
            </a:r>
            <a:r>
              <a:rPr lang="ru-RU" dirty="0"/>
              <a:t>в книгах, энциклопедиях для детей.</a:t>
            </a:r>
          </a:p>
          <a:p>
            <a:r>
              <a:rPr lang="ru-RU" dirty="0" smtClean="0"/>
              <a:t>Останавливать </a:t>
            </a:r>
            <a:r>
              <a:rPr lang="ru-RU" dirty="0"/>
              <a:t>и </a:t>
            </a:r>
            <a:r>
              <a:rPr lang="ru-RU" dirty="0" smtClean="0"/>
              <a:t>поправить ребенка, если он искажает при произношении слова.</a:t>
            </a:r>
            <a:endParaRPr lang="ru-RU" dirty="0"/>
          </a:p>
          <a:p>
            <a:pPr marL="82296" indent="0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/>
              <a:t>Рекомендации для Вас, родители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1447800"/>
            <a:ext cx="8019288" cy="5257800"/>
          </a:xfrm>
        </p:spPr>
        <p:txBody>
          <a:bodyPr>
            <a:normAutofit fontScale="47500" lnSpcReduction="20000"/>
          </a:bodyPr>
          <a:lstStyle/>
          <a:p>
            <a:r>
              <a:rPr lang="ru-RU" sz="4400" dirty="0" smtClean="0"/>
              <a:t>Знакомить </a:t>
            </a:r>
            <a:r>
              <a:rPr lang="ru-RU" sz="4400" dirty="0"/>
              <a:t>детей с фольклором, рассказывать и читать сказки, загадки, песенки, </a:t>
            </a:r>
            <a:r>
              <a:rPr lang="ru-RU" sz="4400" dirty="0" err="1"/>
              <a:t>потешки</a:t>
            </a:r>
            <a:r>
              <a:rPr lang="ru-RU" sz="4400" dirty="0"/>
              <a:t>. </a:t>
            </a:r>
            <a:r>
              <a:rPr lang="ru-RU" sz="4400" dirty="0" smtClean="0"/>
              <a:t>(Так Вы приобщаете </a:t>
            </a:r>
            <a:r>
              <a:rPr lang="ru-RU" sz="4400" dirty="0"/>
              <a:t>детей к национальной </a:t>
            </a:r>
            <a:r>
              <a:rPr lang="ru-RU" sz="4400" dirty="0" smtClean="0"/>
              <a:t>культуре  и формируете </a:t>
            </a:r>
            <a:r>
              <a:rPr lang="ru-RU" sz="4400" dirty="0"/>
              <a:t>нравственные качества: доброту, честность, заботу о другом </a:t>
            </a:r>
            <a:r>
              <a:rPr lang="ru-RU" sz="4400" dirty="0" smtClean="0"/>
              <a:t>человеке).</a:t>
            </a:r>
            <a:endParaRPr lang="ru-RU" sz="4400" dirty="0"/>
          </a:p>
          <a:p>
            <a:r>
              <a:rPr lang="ru-RU" sz="4400" dirty="0" smtClean="0"/>
              <a:t>Поддерживать </a:t>
            </a:r>
            <a:r>
              <a:rPr lang="ru-RU" sz="4400" dirty="0"/>
              <a:t>стремление ребёнка рассказать знакомую сказку сестрёнке, бабушке, своей любимой игрушке. </a:t>
            </a:r>
            <a:r>
              <a:rPr lang="ru-RU" sz="4400" dirty="0" smtClean="0"/>
              <a:t>(Это </a:t>
            </a:r>
            <a:r>
              <a:rPr lang="ru-RU" sz="4400" dirty="0"/>
              <a:t>первые шаги в овладении монологической </a:t>
            </a:r>
            <a:r>
              <a:rPr lang="ru-RU" sz="4400" dirty="0" smtClean="0"/>
              <a:t>речью).</a:t>
            </a:r>
            <a:endParaRPr lang="ru-RU" sz="4400" dirty="0"/>
          </a:p>
          <a:p>
            <a:r>
              <a:rPr lang="ru-RU" sz="4400" dirty="0" smtClean="0"/>
              <a:t>Уделять </a:t>
            </a:r>
            <a:r>
              <a:rPr lang="ru-RU" sz="4400" dirty="0"/>
              <a:t>внимание заучиванию и чтению </a:t>
            </a:r>
            <a:r>
              <a:rPr lang="ru-RU" sz="4400" dirty="0" smtClean="0"/>
              <a:t>стихотворений. </a:t>
            </a:r>
            <a:r>
              <a:rPr lang="ru-RU" sz="4400" dirty="0"/>
              <a:t>У</a:t>
            </a:r>
            <a:r>
              <a:rPr lang="ru-RU" sz="4400" dirty="0" smtClean="0"/>
              <a:t>чить </a:t>
            </a:r>
            <a:r>
              <a:rPr lang="ru-RU" sz="4400" dirty="0"/>
              <a:t>читать стихи выразительно, громко, чётко проговаривая все </a:t>
            </a:r>
            <a:r>
              <a:rPr lang="ru-RU" sz="4400" dirty="0" smtClean="0"/>
              <a:t>слова.</a:t>
            </a:r>
          </a:p>
          <a:p>
            <a:r>
              <a:rPr lang="ru-RU" sz="4400" dirty="0" smtClean="0"/>
              <a:t>Играть с детьми. (Игра – ведущий вид детской деятельности)</a:t>
            </a:r>
            <a:endParaRPr lang="ru-RU" sz="4400" dirty="0"/>
          </a:p>
          <a:p>
            <a:pPr>
              <a:buNone/>
            </a:pPr>
            <a:endParaRPr lang="ru-RU" sz="4400" dirty="0"/>
          </a:p>
          <a:p>
            <a:pPr algn="ctr">
              <a:buNone/>
            </a:pPr>
            <a:r>
              <a:rPr lang="ru-RU" sz="5900" b="1" dirty="0" smtClean="0">
                <a:solidFill>
                  <a:srgbClr val="FF0000"/>
                </a:solidFill>
              </a:rPr>
              <a:t>Помните!  </a:t>
            </a:r>
            <a:r>
              <a:rPr lang="ru-RU" sz="5900" b="1" dirty="0">
                <a:solidFill>
                  <a:srgbClr val="FF0000"/>
                </a:solidFill>
              </a:rPr>
              <a:t>Р</a:t>
            </a:r>
            <a:r>
              <a:rPr lang="ru-RU" sz="5900" b="1" dirty="0" smtClean="0">
                <a:solidFill>
                  <a:srgbClr val="FF0000"/>
                </a:solidFill>
              </a:rPr>
              <a:t>ешающее </a:t>
            </a:r>
            <a:r>
              <a:rPr lang="ru-RU" sz="5900" b="1" dirty="0">
                <a:solidFill>
                  <a:srgbClr val="FF0000"/>
                </a:solidFill>
              </a:rPr>
              <a:t>значение для развития разговорной речи </a:t>
            </a:r>
            <a:r>
              <a:rPr lang="ru-RU" sz="5900" b="1" dirty="0" smtClean="0">
                <a:solidFill>
                  <a:srgbClr val="FF0000"/>
                </a:solidFill>
              </a:rPr>
              <a:t>ребенка дошкольного возраста </a:t>
            </a:r>
            <a:r>
              <a:rPr lang="ru-RU" sz="5900" b="1" dirty="0">
                <a:solidFill>
                  <a:srgbClr val="FF0000"/>
                </a:solidFill>
              </a:rPr>
              <a:t>имеет его общение с </a:t>
            </a:r>
            <a:r>
              <a:rPr lang="ru-RU" sz="5900" b="1" dirty="0" smtClean="0">
                <a:solidFill>
                  <a:srgbClr val="FF0000"/>
                </a:solidFill>
              </a:rPr>
              <a:t>Вами</a:t>
            </a:r>
            <a:r>
              <a:rPr lang="ru-RU" sz="5900" b="1" dirty="0">
                <a:solidFill>
                  <a:srgbClr val="FF0000"/>
                </a:solidFill>
              </a:rPr>
              <a:t>. </a:t>
            </a:r>
          </a:p>
          <a:p>
            <a:pPr>
              <a:buNone/>
            </a:pP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9391" y="0"/>
            <a:ext cx="8214609" cy="6858001"/>
          </a:xfrm>
        </p:spPr>
        <p:txBody>
          <a:bodyPr lIns="91440" tIns="45720" rIns="91440" bIns="45720" anchor="t">
            <a:noAutofit/>
          </a:bodyPr>
          <a:lstStyle/>
          <a:p>
            <a:pPr marL="82550" indent="0" algn="ctr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Несколько игр, </a:t>
            </a:r>
          </a:p>
          <a:p>
            <a:pPr marL="82550" indent="0" algn="ctr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способствующих речевому развитию ребенка</a:t>
            </a:r>
          </a:p>
          <a:p>
            <a:pPr marL="90488" indent="-7938" algn="just"/>
            <a:r>
              <a:rPr lang="ru-RU" sz="2200" dirty="0" smtClean="0">
                <a:latin typeface="Corbel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"Подбери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словечко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"- учить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подбирать признаки к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предмету (яблоко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какое? 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румяное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круглое, спелое,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т. п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488" indent="-7938"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Скажи наоборот"- слова противоположные по смыслу (жарко-холодно, 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мокрый- сухой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темный- светлый и т.п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488" indent="-7938"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Один- много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"- образование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множественного числа (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стол -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 столов, ромашка- много ромашек, 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еж- много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ежей и т. п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488" indent="-7938"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Преврати в огромное" 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образовывать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помощью суффиксов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 кот-котище, дом-домище, волк-волчище.)</a:t>
            </a:r>
          </a:p>
          <a:p>
            <a:pPr marL="90488" indent="-7938"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 ласково"- слова в 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уменьшительно- ласкательной форме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 кот-котик, дом-домик, речка-реченька и т.п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488" indent="-7938"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 загадку"-составлять описательные рассказы о предметах.</a:t>
            </a:r>
          </a:p>
          <a:p>
            <a:pPr marL="90488" indent="-7938"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Угадай о чем я 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говорю? -формировать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умение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ориентироваться      на    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основных признаках предмета (это животное 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маленькое, трусливое,     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длинноухое- заяц).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0402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pPr marL="82296" indent="0">
              <a:buNone/>
            </a:pPr>
            <a:r>
              <a:rPr lang="ru-RU" dirty="0" smtClean="0"/>
              <a:t>Для </a:t>
            </a:r>
            <a:r>
              <a:rPr lang="ru-RU" dirty="0"/>
              <a:t>достижения наилучшего результата полноценного речевого развития детей дошкольного возраста является тесное взаимодействие детского сада и семьи</a:t>
            </a:r>
            <a:r>
              <a:rPr lang="ru-RU" dirty="0" smtClean="0"/>
              <a:t>.</a:t>
            </a:r>
          </a:p>
          <a:p>
            <a:pPr marL="82296" indent="0" algn="ctr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marL="82296" indent="0" algn="ctr">
              <a:buNone/>
            </a:pPr>
            <a:r>
              <a:rPr lang="ru-RU" b="1" i="1" smtClean="0">
                <a:solidFill>
                  <a:srgbClr val="FF0000"/>
                </a:solidFill>
              </a:rPr>
              <a:t>Приглашаем Вас к </a:t>
            </a:r>
            <a:r>
              <a:rPr lang="ru-RU" b="1" i="1" dirty="0" smtClean="0">
                <a:solidFill>
                  <a:srgbClr val="FF0000"/>
                </a:solidFill>
              </a:rPr>
              <a:t>сотрудничеству!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164422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273</TotalTime>
  <Words>850</Words>
  <Application>Microsoft Office PowerPoint</Application>
  <PresentationFormat>Экран (4:3)</PresentationFormat>
  <Paragraphs>94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Солнцестояние</vt:lpstr>
      <vt:lpstr>Взаимодействие  детского сада и  семьи в речевом развитии детей 4- 5 лет</vt:lpstr>
      <vt:lpstr>Слайд 2</vt:lpstr>
      <vt:lpstr>Особенности речевого развития детей 4- 5 лет </vt:lpstr>
      <vt:lpstr>Факторы успешного развития речи ребенка </vt:lpstr>
      <vt:lpstr>Признаки благополучного развития речи ребенка </vt:lpstr>
      <vt:lpstr>Признаки неблагополучного развития речи ребёнка</vt:lpstr>
      <vt:lpstr>Если вы обнаружили хотя бы один признак неблагополучного развития речи ребенка, значит, Вашему ребенку  необходима помощь! </vt:lpstr>
      <vt:lpstr>Задачи речевого развития:</vt:lpstr>
      <vt:lpstr>Решение задач речевого развития</vt:lpstr>
      <vt:lpstr>Решение задач речевого развития</vt:lpstr>
      <vt:lpstr>Решение задач речевого развития</vt:lpstr>
      <vt:lpstr>Решение задач речевого развития</vt:lpstr>
      <vt:lpstr>Решение задач речевого развития</vt:lpstr>
      <vt:lpstr>Слайд 14</vt:lpstr>
      <vt:lpstr> Рекомендации для Вас, родители </vt:lpstr>
      <vt:lpstr>Рекомендации для Вас, родители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семьи в речевом развитии ребенка 4- 5 лет</dc:title>
  <dc:creator>User</dc:creator>
  <cp:lastModifiedBy>User</cp:lastModifiedBy>
  <cp:revision>12</cp:revision>
  <dcterms:created xsi:type="dcterms:W3CDTF">2020-10-22T10:44:44Z</dcterms:created>
  <dcterms:modified xsi:type="dcterms:W3CDTF">2020-10-26T12:33:51Z</dcterms:modified>
</cp:coreProperties>
</file>