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3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09F88-EB39-4D91-B5CF-730E2D52BEF8}" type="datetimeFigureOut">
              <a:rPr lang="ru-RU" smtClean="0"/>
              <a:t>16.11.2017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196AB-D21C-43DF-A8C6-6B54071DA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09F88-EB39-4D91-B5CF-730E2D52BEF8}" type="datetimeFigureOut">
              <a:rPr lang="ru-RU" smtClean="0"/>
              <a:t>16.11.2017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196AB-D21C-43DF-A8C6-6B54071DA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09F88-EB39-4D91-B5CF-730E2D52BEF8}" type="datetimeFigureOut">
              <a:rPr lang="ru-RU" smtClean="0"/>
              <a:t>16.11.2017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196AB-D21C-43DF-A8C6-6B54071DA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09F88-EB39-4D91-B5CF-730E2D52BEF8}" type="datetimeFigureOut">
              <a:rPr lang="ru-RU" smtClean="0"/>
              <a:t>16.11.2017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196AB-D21C-43DF-A8C6-6B54071DA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09F88-EB39-4D91-B5CF-730E2D52BEF8}" type="datetimeFigureOut">
              <a:rPr lang="ru-RU" smtClean="0"/>
              <a:t>16.11.2017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196AB-D21C-43DF-A8C6-6B54071DA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09F88-EB39-4D91-B5CF-730E2D52BEF8}" type="datetimeFigureOut">
              <a:rPr lang="ru-RU" smtClean="0"/>
              <a:t>16.11.2017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196AB-D21C-43DF-A8C6-6B54071DA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09F88-EB39-4D91-B5CF-730E2D52BEF8}" type="datetimeFigureOut">
              <a:rPr lang="ru-RU" smtClean="0"/>
              <a:t>16.11.2017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196AB-D21C-43DF-A8C6-6B54071DA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09F88-EB39-4D91-B5CF-730E2D52BEF8}" type="datetimeFigureOut">
              <a:rPr lang="ru-RU" smtClean="0"/>
              <a:t>16.11.2017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196AB-D21C-43DF-A8C6-6B54071DA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09F88-EB39-4D91-B5CF-730E2D52BEF8}" type="datetimeFigureOut">
              <a:rPr lang="ru-RU" smtClean="0"/>
              <a:t>16.11.2017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196AB-D21C-43DF-A8C6-6B54071DA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09F88-EB39-4D91-B5CF-730E2D52BEF8}" type="datetimeFigureOut">
              <a:rPr lang="ru-RU" smtClean="0"/>
              <a:t>16.11.2017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196AB-D21C-43DF-A8C6-6B54071DA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09F88-EB39-4D91-B5CF-730E2D52BEF8}" type="datetimeFigureOut">
              <a:rPr lang="ru-RU" smtClean="0"/>
              <a:t>16.11.2017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196AB-D21C-43DF-A8C6-6B54071DA0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09F88-EB39-4D91-B5CF-730E2D52BEF8}" type="datetimeFigureOut">
              <a:rPr lang="ru-RU" smtClean="0"/>
              <a:t>16.11.2017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D196AB-D21C-43DF-A8C6-6B54071DA0B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385" name="AutoShape 36"/>
          <p:cNvCxnSpPr>
            <a:cxnSpLocks noChangeShapeType="1"/>
            <a:stCxn id="16415" idx="1"/>
          </p:cNvCxnSpPr>
          <p:nvPr/>
        </p:nvCxnSpPr>
        <p:spPr bwMode="auto">
          <a:xfrm rot="16200000" flipV="1">
            <a:off x="3108325" y="2892426"/>
            <a:ext cx="3106737" cy="2322512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386" name="AutoShape 41"/>
          <p:cNvCxnSpPr>
            <a:cxnSpLocks noChangeShapeType="1"/>
            <a:stCxn id="16446" idx="6"/>
            <a:endCxn id="55" idx="4"/>
          </p:cNvCxnSpPr>
          <p:nvPr/>
        </p:nvCxnSpPr>
        <p:spPr bwMode="auto">
          <a:xfrm flipV="1">
            <a:off x="6566678" y="1643063"/>
            <a:ext cx="1541479" cy="1090960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387" name="AutoShape 41"/>
          <p:cNvCxnSpPr>
            <a:cxnSpLocks noChangeShapeType="1"/>
            <a:stCxn id="16408" idx="4"/>
          </p:cNvCxnSpPr>
          <p:nvPr/>
        </p:nvCxnSpPr>
        <p:spPr bwMode="auto">
          <a:xfrm rot="16200000" flipH="1">
            <a:off x="427038" y="4287838"/>
            <a:ext cx="787400" cy="69850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388" name="AutoShape 41"/>
          <p:cNvCxnSpPr>
            <a:cxnSpLocks noChangeShapeType="1"/>
            <a:stCxn id="16412" idx="6"/>
          </p:cNvCxnSpPr>
          <p:nvPr/>
        </p:nvCxnSpPr>
        <p:spPr bwMode="auto">
          <a:xfrm>
            <a:off x="5140325" y="892175"/>
            <a:ext cx="2503488" cy="1536700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857500" y="1428750"/>
            <a:ext cx="1490663" cy="1419225"/>
            <a:chOff x="1156" y="1570"/>
            <a:chExt cx="939" cy="894"/>
          </a:xfrm>
        </p:grpSpPr>
        <p:sp>
          <p:nvSpPr>
            <p:cNvPr id="16451" name="Oval 4"/>
            <p:cNvSpPr>
              <a:spLocks noChangeArrowheads="1"/>
            </p:cNvSpPr>
            <p:nvPr/>
          </p:nvSpPr>
          <p:spPr bwMode="auto">
            <a:xfrm>
              <a:off x="1519" y="1570"/>
              <a:ext cx="576" cy="576"/>
            </a:xfrm>
            <a:prstGeom prst="ellipse">
              <a:avLst/>
            </a:prstGeom>
            <a:solidFill>
              <a:srgbClr val="33CCCC">
                <a:alpha val="27058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sz="1800" b="0">
                <a:latin typeface="Arial" charset="0"/>
              </a:endParaRPr>
            </a:p>
          </p:txBody>
        </p:sp>
        <p:sp>
          <p:nvSpPr>
            <p:cNvPr id="16452" name="Oval 5"/>
            <p:cNvSpPr>
              <a:spLocks noChangeArrowheads="1"/>
            </p:cNvSpPr>
            <p:nvPr/>
          </p:nvSpPr>
          <p:spPr bwMode="auto">
            <a:xfrm>
              <a:off x="1519" y="1888"/>
              <a:ext cx="576" cy="576"/>
            </a:xfrm>
            <a:prstGeom prst="ellipse">
              <a:avLst/>
            </a:prstGeom>
            <a:solidFill>
              <a:srgbClr val="00FFFF">
                <a:alpha val="50195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sz="1800" b="0">
                <a:latin typeface="Arial" charset="0"/>
              </a:endParaRPr>
            </a:p>
          </p:txBody>
        </p:sp>
        <p:sp>
          <p:nvSpPr>
            <p:cNvPr id="16453" name="Oval 6"/>
            <p:cNvSpPr>
              <a:spLocks noChangeArrowheads="1"/>
            </p:cNvSpPr>
            <p:nvPr/>
          </p:nvSpPr>
          <p:spPr bwMode="auto">
            <a:xfrm>
              <a:off x="1156" y="1706"/>
              <a:ext cx="576" cy="576"/>
            </a:xfrm>
            <a:prstGeom prst="ellipse">
              <a:avLst/>
            </a:prstGeom>
            <a:solidFill>
              <a:srgbClr val="CCFFCC">
                <a:alpha val="56000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 b="0">
                <a:latin typeface="Arial" charset="0"/>
              </a:endParaRPr>
            </a:p>
          </p:txBody>
        </p:sp>
      </p:grpSp>
      <p:sp>
        <p:nvSpPr>
          <p:cNvPr id="16390" name="Rectangle 7"/>
          <p:cNvSpPr>
            <a:spLocks noChangeArrowheads="1"/>
          </p:cNvSpPr>
          <p:nvPr/>
        </p:nvSpPr>
        <p:spPr bwMode="auto">
          <a:xfrm>
            <a:off x="2928938" y="1785938"/>
            <a:ext cx="1214434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dirty="0">
                <a:solidFill>
                  <a:srgbClr val="000000"/>
                </a:solidFill>
              </a:rPr>
              <a:t>детские</a:t>
            </a:r>
          </a:p>
          <a:p>
            <a:pPr algn="ctr"/>
            <a:r>
              <a:rPr lang="ru-RU" sz="1400" dirty="0">
                <a:solidFill>
                  <a:srgbClr val="000000"/>
                </a:solidFill>
              </a:rPr>
              <a:t> сады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1428750" y="3071813"/>
            <a:ext cx="1922463" cy="1779587"/>
            <a:chOff x="1156" y="1570"/>
            <a:chExt cx="939" cy="894"/>
          </a:xfrm>
        </p:grpSpPr>
        <p:sp>
          <p:nvSpPr>
            <p:cNvPr id="16448" name="Oval 9"/>
            <p:cNvSpPr>
              <a:spLocks noChangeArrowheads="1"/>
            </p:cNvSpPr>
            <p:nvPr/>
          </p:nvSpPr>
          <p:spPr bwMode="auto">
            <a:xfrm>
              <a:off x="1519" y="1570"/>
              <a:ext cx="576" cy="576"/>
            </a:xfrm>
            <a:prstGeom prst="ellipse">
              <a:avLst/>
            </a:prstGeom>
            <a:solidFill>
              <a:srgbClr val="33CCCC">
                <a:alpha val="27058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sz="1800" b="0">
                <a:latin typeface="Arial" charset="0"/>
              </a:endParaRPr>
            </a:p>
          </p:txBody>
        </p:sp>
        <p:sp>
          <p:nvSpPr>
            <p:cNvPr id="16449" name="Oval 10"/>
            <p:cNvSpPr>
              <a:spLocks noChangeArrowheads="1"/>
            </p:cNvSpPr>
            <p:nvPr/>
          </p:nvSpPr>
          <p:spPr bwMode="auto">
            <a:xfrm>
              <a:off x="1519" y="1888"/>
              <a:ext cx="576" cy="576"/>
            </a:xfrm>
            <a:prstGeom prst="ellipse">
              <a:avLst/>
            </a:prstGeom>
            <a:solidFill>
              <a:srgbClr val="00FFFF">
                <a:alpha val="50195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sz="1800" b="0">
                <a:latin typeface="Arial" charset="0"/>
              </a:endParaRPr>
            </a:p>
          </p:txBody>
        </p:sp>
        <p:sp>
          <p:nvSpPr>
            <p:cNvPr id="16450" name="Oval 11"/>
            <p:cNvSpPr>
              <a:spLocks noChangeArrowheads="1"/>
            </p:cNvSpPr>
            <p:nvPr/>
          </p:nvSpPr>
          <p:spPr bwMode="auto">
            <a:xfrm>
              <a:off x="1156" y="1706"/>
              <a:ext cx="576" cy="576"/>
            </a:xfrm>
            <a:prstGeom prst="ellipse">
              <a:avLst/>
            </a:prstGeom>
            <a:solidFill>
              <a:srgbClr val="CCFFCC">
                <a:alpha val="77000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 b="0">
                <a:latin typeface="Arial" charset="0"/>
              </a:endParaRPr>
            </a:p>
          </p:txBody>
        </p:sp>
      </p:grpSp>
      <p:sp>
        <p:nvSpPr>
          <p:cNvPr id="16392" name="Rectangle 17"/>
          <p:cNvSpPr>
            <a:spLocks noChangeArrowheads="1"/>
          </p:cNvSpPr>
          <p:nvPr/>
        </p:nvSpPr>
        <p:spPr bwMode="auto">
          <a:xfrm>
            <a:off x="1428728" y="3565533"/>
            <a:ext cx="1870096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dirty="0">
                <a:solidFill>
                  <a:srgbClr val="000000"/>
                </a:solidFill>
              </a:rPr>
              <a:t>учреждения </a:t>
            </a:r>
          </a:p>
          <a:p>
            <a:pPr algn="ctr"/>
            <a:r>
              <a:rPr lang="ru-RU" sz="1400" dirty="0">
                <a:solidFill>
                  <a:srgbClr val="000000"/>
                </a:solidFill>
              </a:rPr>
              <a:t>дополнительного </a:t>
            </a:r>
          </a:p>
          <a:p>
            <a:pPr algn="ctr"/>
            <a:r>
              <a:rPr lang="ru-RU" sz="1400" dirty="0">
                <a:solidFill>
                  <a:srgbClr val="000000"/>
                </a:solidFill>
              </a:rPr>
              <a:t>образования</a:t>
            </a:r>
          </a:p>
        </p:txBody>
      </p: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5076056" y="2276872"/>
            <a:ext cx="1490622" cy="1419073"/>
            <a:chOff x="1156" y="1570"/>
            <a:chExt cx="939" cy="894"/>
          </a:xfrm>
        </p:grpSpPr>
        <p:sp>
          <p:nvSpPr>
            <p:cNvPr id="16445" name="Oval 15"/>
            <p:cNvSpPr>
              <a:spLocks noChangeArrowheads="1"/>
            </p:cNvSpPr>
            <p:nvPr/>
          </p:nvSpPr>
          <p:spPr bwMode="auto">
            <a:xfrm>
              <a:off x="1156" y="1706"/>
              <a:ext cx="576" cy="576"/>
            </a:xfrm>
            <a:prstGeom prst="ellipse">
              <a:avLst/>
            </a:prstGeom>
            <a:solidFill>
              <a:srgbClr val="CCFFCC">
                <a:alpha val="56000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 b="0">
                <a:latin typeface="Arial" charset="0"/>
              </a:endParaRPr>
            </a:p>
          </p:txBody>
        </p:sp>
        <p:sp>
          <p:nvSpPr>
            <p:cNvPr id="16446" name="Oval 13"/>
            <p:cNvSpPr>
              <a:spLocks noChangeArrowheads="1"/>
            </p:cNvSpPr>
            <p:nvPr/>
          </p:nvSpPr>
          <p:spPr bwMode="auto">
            <a:xfrm>
              <a:off x="1519" y="1570"/>
              <a:ext cx="576" cy="576"/>
            </a:xfrm>
            <a:prstGeom prst="ellipse">
              <a:avLst/>
            </a:prstGeom>
            <a:solidFill>
              <a:srgbClr val="33CCCC">
                <a:alpha val="27058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sz="1800" b="0">
                <a:latin typeface="Arial" charset="0"/>
              </a:endParaRPr>
            </a:p>
          </p:txBody>
        </p:sp>
        <p:sp>
          <p:nvSpPr>
            <p:cNvPr id="16447" name="Oval 14"/>
            <p:cNvSpPr>
              <a:spLocks noChangeArrowheads="1"/>
            </p:cNvSpPr>
            <p:nvPr/>
          </p:nvSpPr>
          <p:spPr bwMode="auto">
            <a:xfrm>
              <a:off x="1519" y="1888"/>
              <a:ext cx="576" cy="576"/>
            </a:xfrm>
            <a:prstGeom prst="ellipse">
              <a:avLst/>
            </a:prstGeom>
            <a:solidFill>
              <a:srgbClr val="00FFFF">
                <a:alpha val="50195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sz="1800" b="0">
                <a:latin typeface="Arial" charset="0"/>
              </a:endParaRPr>
            </a:p>
          </p:txBody>
        </p:sp>
      </p:grpSp>
      <p:cxnSp>
        <p:nvCxnSpPr>
          <p:cNvPr id="16394" name="AutoShape 24"/>
          <p:cNvCxnSpPr>
            <a:cxnSpLocks noChangeShapeType="1"/>
            <a:stCxn id="16450" idx="0"/>
            <a:endCxn id="16453" idx="2"/>
          </p:cNvCxnSpPr>
          <p:nvPr/>
        </p:nvCxnSpPr>
        <p:spPr bwMode="auto">
          <a:xfrm rot="5400000" flipH="1" flipV="1">
            <a:off x="1816894" y="2302669"/>
            <a:ext cx="1241425" cy="839787"/>
          </a:xfrm>
          <a:prstGeom prst="curvedConnector2">
            <a:avLst/>
          </a:prstGeom>
          <a:noFill/>
          <a:ln w="25400">
            <a:solidFill>
              <a:srgbClr val="006600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395" name="AutoShape 25"/>
          <p:cNvCxnSpPr>
            <a:cxnSpLocks noChangeShapeType="1"/>
          </p:cNvCxnSpPr>
          <p:nvPr/>
        </p:nvCxnSpPr>
        <p:spPr bwMode="auto">
          <a:xfrm>
            <a:off x="4214813" y="1571625"/>
            <a:ext cx="1976437" cy="755650"/>
          </a:xfrm>
          <a:prstGeom prst="curvedConnector2">
            <a:avLst/>
          </a:prstGeom>
          <a:noFill/>
          <a:ln w="25400">
            <a:solidFill>
              <a:srgbClr val="006600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16396" name="Oval 29"/>
          <p:cNvSpPr>
            <a:spLocks noChangeArrowheads="1"/>
          </p:cNvSpPr>
          <p:nvPr/>
        </p:nvSpPr>
        <p:spPr bwMode="auto">
          <a:xfrm>
            <a:off x="5929313" y="428625"/>
            <a:ext cx="1711325" cy="785813"/>
          </a:xfrm>
          <a:prstGeom prst="ellipse">
            <a:avLst/>
          </a:prstGeom>
          <a:solidFill>
            <a:srgbClr val="FFFFCC">
              <a:alpha val="57000"/>
            </a:srgbClr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0">
                <a:solidFill>
                  <a:srgbClr val="000000"/>
                </a:solidFill>
              </a:rPr>
              <a:t>АПК и ППРО</a:t>
            </a:r>
          </a:p>
        </p:txBody>
      </p:sp>
      <p:sp>
        <p:nvSpPr>
          <p:cNvPr id="16397" name="Oval 31"/>
          <p:cNvSpPr>
            <a:spLocks noChangeArrowheads="1"/>
          </p:cNvSpPr>
          <p:nvPr/>
        </p:nvSpPr>
        <p:spPr bwMode="auto">
          <a:xfrm>
            <a:off x="7196138" y="2357438"/>
            <a:ext cx="1947862" cy="876300"/>
          </a:xfrm>
          <a:prstGeom prst="ellipse">
            <a:avLst/>
          </a:prstGeom>
          <a:solidFill>
            <a:srgbClr val="FFFFCC">
              <a:alpha val="57000"/>
            </a:srgbClr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0">
                <a:solidFill>
                  <a:srgbClr val="000000"/>
                </a:solidFill>
              </a:rPr>
              <a:t>Марийский </a:t>
            </a:r>
          </a:p>
          <a:p>
            <a:pPr algn="ctr"/>
            <a:r>
              <a:rPr lang="ru-RU" sz="1600" b="0">
                <a:solidFill>
                  <a:srgbClr val="000000"/>
                </a:solidFill>
              </a:rPr>
              <a:t>институт </a:t>
            </a:r>
          </a:p>
          <a:p>
            <a:pPr algn="ctr"/>
            <a:r>
              <a:rPr lang="ru-RU" sz="1600" b="0">
                <a:solidFill>
                  <a:srgbClr val="000000"/>
                </a:solidFill>
              </a:rPr>
              <a:t>образования</a:t>
            </a:r>
          </a:p>
        </p:txBody>
      </p:sp>
      <p:sp>
        <p:nvSpPr>
          <p:cNvPr id="16398" name="Oval 33"/>
          <p:cNvSpPr>
            <a:spLocks noChangeArrowheads="1"/>
          </p:cNvSpPr>
          <p:nvPr/>
        </p:nvSpPr>
        <p:spPr bwMode="auto">
          <a:xfrm>
            <a:off x="3571875" y="5857875"/>
            <a:ext cx="1571625" cy="1000125"/>
          </a:xfrm>
          <a:prstGeom prst="ellipse">
            <a:avLst/>
          </a:prstGeom>
          <a:solidFill>
            <a:srgbClr val="FFFFCC">
              <a:alpha val="57000"/>
            </a:srgbClr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0" dirty="0">
                <a:solidFill>
                  <a:srgbClr val="000000"/>
                </a:solidFill>
              </a:rPr>
              <a:t>РПГ, РТГ, </a:t>
            </a:r>
          </a:p>
          <a:p>
            <a:pPr algn="ctr"/>
            <a:r>
              <a:rPr lang="ru-RU" sz="1600" b="0" dirty="0" smtClean="0">
                <a:solidFill>
                  <a:srgbClr val="000000"/>
                </a:solidFill>
              </a:rPr>
              <a:t>РМО</a:t>
            </a:r>
            <a:endParaRPr lang="ru-RU" sz="1600" b="0" dirty="0">
              <a:solidFill>
                <a:srgbClr val="000000"/>
              </a:solidFill>
            </a:endParaRPr>
          </a:p>
          <a:p>
            <a:pPr algn="ctr"/>
            <a:r>
              <a:rPr lang="ru-RU" sz="1600" b="0" dirty="0">
                <a:solidFill>
                  <a:srgbClr val="000000"/>
                </a:solidFill>
              </a:rPr>
              <a:t> </a:t>
            </a:r>
          </a:p>
        </p:txBody>
      </p:sp>
      <p:cxnSp>
        <p:nvCxnSpPr>
          <p:cNvPr id="16399" name="AutoShape 36"/>
          <p:cNvCxnSpPr>
            <a:cxnSpLocks noChangeShapeType="1"/>
            <a:stCxn id="16411" idx="6"/>
          </p:cNvCxnSpPr>
          <p:nvPr/>
        </p:nvCxnSpPr>
        <p:spPr bwMode="auto">
          <a:xfrm flipV="1">
            <a:off x="1857375" y="3643313"/>
            <a:ext cx="2071688" cy="1541462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00" name="AutoShape 37"/>
          <p:cNvCxnSpPr>
            <a:cxnSpLocks noChangeShapeType="1"/>
          </p:cNvCxnSpPr>
          <p:nvPr/>
        </p:nvCxnSpPr>
        <p:spPr bwMode="auto">
          <a:xfrm flipH="1" flipV="1">
            <a:off x="4714875" y="3429000"/>
            <a:ext cx="1223963" cy="2160588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01" name="AutoShape 38"/>
          <p:cNvCxnSpPr>
            <a:cxnSpLocks noChangeShapeType="1"/>
          </p:cNvCxnSpPr>
          <p:nvPr/>
        </p:nvCxnSpPr>
        <p:spPr bwMode="auto">
          <a:xfrm rot="10800000">
            <a:off x="4857750" y="3286125"/>
            <a:ext cx="2928938" cy="1500188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02" name="AutoShape 39"/>
          <p:cNvCxnSpPr>
            <a:cxnSpLocks noChangeShapeType="1"/>
            <a:endCxn id="16397" idx="2"/>
          </p:cNvCxnSpPr>
          <p:nvPr/>
        </p:nvCxnSpPr>
        <p:spPr bwMode="auto">
          <a:xfrm flipV="1">
            <a:off x="4857750" y="2795588"/>
            <a:ext cx="2338388" cy="347662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03" name="AutoShape 40"/>
          <p:cNvCxnSpPr>
            <a:cxnSpLocks noChangeShapeType="1"/>
          </p:cNvCxnSpPr>
          <p:nvPr/>
        </p:nvCxnSpPr>
        <p:spPr bwMode="auto">
          <a:xfrm flipV="1">
            <a:off x="4500563" y="1214438"/>
            <a:ext cx="1928812" cy="1714500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04" name="AutoShape 41"/>
          <p:cNvCxnSpPr>
            <a:cxnSpLocks noChangeShapeType="1"/>
            <a:endCxn id="16412" idx="2"/>
          </p:cNvCxnSpPr>
          <p:nvPr/>
        </p:nvCxnSpPr>
        <p:spPr bwMode="auto">
          <a:xfrm flipV="1">
            <a:off x="2500313" y="892175"/>
            <a:ext cx="928687" cy="179388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05" name="AutoShape 42"/>
          <p:cNvCxnSpPr>
            <a:cxnSpLocks noChangeShapeType="1"/>
          </p:cNvCxnSpPr>
          <p:nvPr/>
        </p:nvCxnSpPr>
        <p:spPr bwMode="auto">
          <a:xfrm>
            <a:off x="2428875" y="1643063"/>
            <a:ext cx="1785938" cy="1374775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06" name="AutoShape 44"/>
          <p:cNvCxnSpPr>
            <a:cxnSpLocks noChangeShapeType="1"/>
            <a:stCxn id="16407" idx="2"/>
            <a:endCxn id="16398" idx="0"/>
          </p:cNvCxnSpPr>
          <p:nvPr/>
        </p:nvCxnSpPr>
        <p:spPr bwMode="auto">
          <a:xfrm rot="5400000">
            <a:off x="3267870" y="4733131"/>
            <a:ext cx="2214562" cy="34925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16407" name="Rectangle 45"/>
          <p:cNvSpPr>
            <a:spLocks noChangeArrowheads="1"/>
          </p:cNvSpPr>
          <p:nvPr/>
        </p:nvSpPr>
        <p:spPr bwMode="auto">
          <a:xfrm>
            <a:off x="3924300" y="2924175"/>
            <a:ext cx="936625" cy="719138"/>
          </a:xfrm>
          <a:prstGeom prst="rect">
            <a:avLst/>
          </a:prstGeom>
          <a:solidFill>
            <a:srgbClr val="FFFFCC">
              <a:alpha val="57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dirty="0">
                <a:solidFill>
                  <a:srgbClr val="000000"/>
                </a:solidFill>
              </a:rPr>
              <a:t>ИМС</a:t>
            </a:r>
          </a:p>
        </p:txBody>
      </p:sp>
      <p:sp>
        <p:nvSpPr>
          <p:cNvPr id="16408" name="Oval 46"/>
          <p:cNvSpPr>
            <a:spLocks noChangeArrowheads="1"/>
          </p:cNvSpPr>
          <p:nvPr/>
        </p:nvSpPr>
        <p:spPr bwMode="auto">
          <a:xfrm>
            <a:off x="0" y="2990850"/>
            <a:ext cx="1571625" cy="938213"/>
          </a:xfrm>
          <a:prstGeom prst="ellipse">
            <a:avLst/>
          </a:prstGeom>
          <a:solidFill>
            <a:srgbClr val="FFFFCC">
              <a:alpha val="57000"/>
            </a:srgbClr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0">
                <a:solidFill>
                  <a:srgbClr val="000000"/>
                </a:solidFill>
              </a:rPr>
              <a:t>ЮЗОО</a:t>
            </a:r>
          </a:p>
        </p:txBody>
      </p:sp>
      <p:cxnSp>
        <p:nvCxnSpPr>
          <p:cNvPr id="16409" name="AutoShape 47"/>
          <p:cNvCxnSpPr>
            <a:cxnSpLocks noChangeShapeType="1"/>
            <a:stCxn id="16407" idx="1"/>
          </p:cNvCxnSpPr>
          <p:nvPr/>
        </p:nvCxnSpPr>
        <p:spPr bwMode="auto">
          <a:xfrm rot="10800000">
            <a:off x="1785938" y="2357438"/>
            <a:ext cx="2138362" cy="927100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49" name="Скругленный прямоугольник 48"/>
          <p:cNvSpPr/>
          <p:nvPr/>
        </p:nvSpPr>
        <p:spPr>
          <a:xfrm>
            <a:off x="71406" y="71414"/>
            <a:ext cx="4286280" cy="571500"/>
          </a:xfrm>
          <a:prstGeom prst="roundRect">
            <a:avLst/>
          </a:prstGeom>
          <a:solidFill>
            <a:srgbClr val="CCFFCC">
              <a:alpha val="54000"/>
            </a:srgbClr>
          </a:solidFill>
          <a:ln w="127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rgbClr val="003300"/>
                </a:solidFill>
                <a:latin typeface="Bookman Old Style" pitchFamily="18" charset="0"/>
              </a:rPr>
              <a:t>Модель сетевого взаимодействия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rgbClr val="003300"/>
                </a:solidFill>
                <a:latin typeface="Bookman Old Style" pitchFamily="18" charset="0"/>
              </a:rPr>
              <a:t>ММС Яранского района</a:t>
            </a:r>
            <a:endParaRPr lang="en-US" sz="1600" dirty="0">
              <a:solidFill>
                <a:srgbClr val="003300"/>
              </a:solidFill>
              <a:latin typeface="Bookman Old Style" pitchFamily="18" charset="0"/>
            </a:endParaRPr>
          </a:p>
        </p:txBody>
      </p:sp>
      <p:sp>
        <p:nvSpPr>
          <p:cNvPr id="16411" name="Oval 46"/>
          <p:cNvSpPr>
            <a:spLocks noChangeArrowheads="1"/>
          </p:cNvSpPr>
          <p:nvPr/>
        </p:nvSpPr>
        <p:spPr bwMode="auto">
          <a:xfrm>
            <a:off x="285750" y="4714875"/>
            <a:ext cx="1571625" cy="938213"/>
          </a:xfrm>
          <a:prstGeom prst="ellipse">
            <a:avLst/>
          </a:prstGeom>
          <a:solidFill>
            <a:srgbClr val="FFFFCC">
              <a:alpha val="57000"/>
            </a:srgbClr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0">
                <a:solidFill>
                  <a:srgbClr val="000000"/>
                </a:solidFill>
              </a:rPr>
              <a:t>ОМО</a:t>
            </a:r>
          </a:p>
        </p:txBody>
      </p:sp>
      <p:sp>
        <p:nvSpPr>
          <p:cNvPr id="16412" name="Oval 29"/>
          <p:cNvSpPr>
            <a:spLocks noChangeArrowheads="1"/>
          </p:cNvSpPr>
          <p:nvPr/>
        </p:nvSpPr>
        <p:spPr bwMode="auto">
          <a:xfrm>
            <a:off x="3429000" y="500063"/>
            <a:ext cx="1711325" cy="785812"/>
          </a:xfrm>
          <a:prstGeom prst="ellipse">
            <a:avLst/>
          </a:prstGeom>
          <a:solidFill>
            <a:srgbClr val="FFFFCC">
              <a:alpha val="57000"/>
            </a:srgbClr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0">
                <a:solidFill>
                  <a:srgbClr val="000000"/>
                </a:solidFill>
              </a:rPr>
              <a:t>ИРО КО</a:t>
            </a:r>
          </a:p>
        </p:txBody>
      </p:sp>
      <p:sp>
        <p:nvSpPr>
          <p:cNvPr id="54" name="Oval 46"/>
          <p:cNvSpPr>
            <a:spLocks noChangeArrowheads="1"/>
          </p:cNvSpPr>
          <p:nvPr/>
        </p:nvSpPr>
        <p:spPr bwMode="auto">
          <a:xfrm>
            <a:off x="7358063" y="0"/>
            <a:ext cx="1428750" cy="857250"/>
          </a:xfrm>
          <a:prstGeom prst="ellipse">
            <a:avLst/>
          </a:prstGeom>
          <a:solidFill>
            <a:schemeClr val="accent2">
              <a:lumMod val="20000"/>
              <a:lumOff val="80000"/>
              <a:alpha val="71000"/>
            </a:schemeClr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0" dirty="0">
                <a:solidFill>
                  <a:srgbClr val="000000"/>
                </a:solidFill>
              </a:rPr>
              <a:t>Сетевая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0" dirty="0">
                <a:solidFill>
                  <a:srgbClr val="000000"/>
                </a:solidFill>
              </a:rPr>
              <a:t>школа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0" dirty="0">
                <a:solidFill>
                  <a:srgbClr val="000000"/>
                </a:solidFill>
              </a:rPr>
              <a:t>методиста</a:t>
            </a:r>
          </a:p>
        </p:txBody>
      </p:sp>
      <p:sp>
        <p:nvSpPr>
          <p:cNvPr id="55" name="Oval 46"/>
          <p:cNvSpPr>
            <a:spLocks noChangeArrowheads="1"/>
          </p:cNvSpPr>
          <p:nvPr/>
        </p:nvSpPr>
        <p:spPr bwMode="auto">
          <a:xfrm>
            <a:off x="7286625" y="785813"/>
            <a:ext cx="1643063" cy="857250"/>
          </a:xfrm>
          <a:prstGeom prst="ellipse">
            <a:avLst/>
          </a:prstGeom>
          <a:solidFill>
            <a:schemeClr val="accent5">
              <a:lumMod val="40000"/>
              <a:lumOff val="60000"/>
              <a:alpha val="71000"/>
            </a:schemeClr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0" dirty="0">
                <a:solidFill>
                  <a:srgbClr val="000000"/>
                </a:solidFill>
              </a:rPr>
              <a:t>Федеральные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0" dirty="0" err="1">
                <a:solidFill>
                  <a:srgbClr val="000000"/>
                </a:solidFill>
              </a:rPr>
              <a:t>стажировочные</a:t>
            </a:r>
            <a:r>
              <a:rPr lang="ru-RU" sz="1400" b="0" dirty="0">
                <a:solidFill>
                  <a:srgbClr val="000000"/>
                </a:solidFill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0" dirty="0">
                <a:solidFill>
                  <a:srgbClr val="000000"/>
                </a:solidFill>
              </a:rPr>
              <a:t>площадки</a:t>
            </a:r>
          </a:p>
        </p:txBody>
      </p:sp>
      <p:sp>
        <p:nvSpPr>
          <p:cNvPr id="16415" name="Oval 33"/>
          <p:cNvSpPr>
            <a:spLocks noChangeArrowheads="1"/>
          </p:cNvSpPr>
          <p:nvPr/>
        </p:nvSpPr>
        <p:spPr bwMode="auto">
          <a:xfrm>
            <a:off x="5572125" y="5429250"/>
            <a:ext cx="1714500" cy="1214438"/>
          </a:xfrm>
          <a:prstGeom prst="ellipse">
            <a:avLst/>
          </a:prstGeom>
          <a:solidFill>
            <a:srgbClr val="FFFFCC">
              <a:alpha val="57000"/>
            </a:srgbClr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0">
                <a:solidFill>
                  <a:srgbClr val="000000"/>
                </a:solidFill>
              </a:rPr>
              <a:t>Ассоциация </a:t>
            </a:r>
          </a:p>
          <a:p>
            <a:pPr algn="ctr"/>
            <a:r>
              <a:rPr lang="ru-RU" sz="1400" b="0">
                <a:solidFill>
                  <a:srgbClr val="000000"/>
                </a:solidFill>
              </a:rPr>
              <a:t>творческих </a:t>
            </a:r>
          </a:p>
          <a:p>
            <a:pPr algn="ctr"/>
            <a:r>
              <a:rPr lang="ru-RU" sz="1400" b="0">
                <a:solidFill>
                  <a:srgbClr val="000000"/>
                </a:solidFill>
              </a:rPr>
              <a:t>педагогов </a:t>
            </a:r>
          </a:p>
          <a:p>
            <a:pPr algn="ctr"/>
            <a:r>
              <a:rPr lang="ru-RU" sz="1400" b="0">
                <a:solidFill>
                  <a:srgbClr val="000000"/>
                </a:solidFill>
              </a:rPr>
              <a:t>района</a:t>
            </a:r>
          </a:p>
        </p:txBody>
      </p:sp>
      <p:cxnSp>
        <p:nvCxnSpPr>
          <p:cNvPr id="16416" name="AutoShape 47"/>
          <p:cNvCxnSpPr>
            <a:cxnSpLocks noChangeShapeType="1"/>
          </p:cNvCxnSpPr>
          <p:nvPr/>
        </p:nvCxnSpPr>
        <p:spPr bwMode="auto">
          <a:xfrm rot="10800000" flipV="1">
            <a:off x="1500188" y="3357563"/>
            <a:ext cx="2424112" cy="431800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16417" name="Oval 33"/>
          <p:cNvSpPr>
            <a:spLocks noChangeArrowheads="1"/>
          </p:cNvSpPr>
          <p:nvPr/>
        </p:nvSpPr>
        <p:spPr bwMode="auto">
          <a:xfrm>
            <a:off x="7358063" y="3429000"/>
            <a:ext cx="1643062" cy="1143000"/>
          </a:xfrm>
          <a:prstGeom prst="ellipse">
            <a:avLst/>
          </a:prstGeom>
          <a:solidFill>
            <a:srgbClr val="FFFFCC">
              <a:alpha val="57000"/>
            </a:srgbClr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0">
                <a:solidFill>
                  <a:srgbClr val="000000"/>
                </a:solidFill>
              </a:rPr>
              <a:t>сетевые </a:t>
            </a:r>
          </a:p>
          <a:p>
            <a:pPr algn="ctr"/>
            <a:r>
              <a:rPr lang="ru-RU" sz="1600" b="0">
                <a:solidFill>
                  <a:srgbClr val="000000"/>
                </a:solidFill>
              </a:rPr>
              <a:t>интернет-</a:t>
            </a:r>
          </a:p>
          <a:p>
            <a:pPr algn="ctr"/>
            <a:r>
              <a:rPr lang="ru-RU" sz="1600" b="0">
                <a:solidFill>
                  <a:srgbClr val="000000"/>
                </a:solidFill>
              </a:rPr>
              <a:t>сообщества</a:t>
            </a:r>
          </a:p>
        </p:txBody>
      </p:sp>
      <p:sp>
        <p:nvSpPr>
          <p:cNvPr id="16418" name="Oval 46"/>
          <p:cNvSpPr>
            <a:spLocks noChangeArrowheads="1"/>
          </p:cNvSpPr>
          <p:nvPr/>
        </p:nvSpPr>
        <p:spPr bwMode="auto">
          <a:xfrm>
            <a:off x="785813" y="857250"/>
            <a:ext cx="1857375" cy="938213"/>
          </a:xfrm>
          <a:prstGeom prst="ellipse">
            <a:avLst/>
          </a:prstGeom>
          <a:solidFill>
            <a:srgbClr val="FFFFCC">
              <a:alpha val="57000"/>
            </a:srgbClr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0">
                <a:solidFill>
                  <a:srgbClr val="000000"/>
                </a:solidFill>
              </a:rPr>
              <a:t>инновационные </a:t>
            </a:r>
          </a:p>
          <a:p>
            <a:pPr algn="ctr"/>
            <a:r>
              <a:rPr lang="ru-RU" sz="1600" b="0">
                <a:solidFill>
                  <a:srgbClr val="000000"/>
                </a:solidFill>
              </a:rPr>
              <a:t>площадки</a:t>
            </a:r>
          </a:p>
        </p:txBody>
      </p:sp>
      <p:sp>
        <p:nvSpPr>
          <p:cNvPr id="16419" name="Oval 46"/>
          <p:cNvSpPr>
            <a:spLocks noChangeArrowheads="1"/>
          </p:cNvSpPr>
          <p:nvPr/>
        </p:nvSpPr>
        <p:spPr bwMode="auto">
          <a:xfrm>
            <a:off x="214313" y="1857375"/>
            <a:ext cx="1571625" cy="938213"/>
          </a:xfrm>
          <a:prstGeom prst="ellipse">
            <a:avLst/>
          </a:prstGeom>
          <a:solidFill>
            <a:srgbClr val="FFFFCC">
              <a:alpha val="57000"/>
            </a:srgbClr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0">
                <a:solidFill>
                  <a:srgbClr val="000000"/>
                </a:solidFill>
              </a:rPr>
              <a:t>ММС области</a:t>
            </a:r>
          </a:p>
        </p:txBody>
      </p:sp>
      <p:cxnSp>
        <p:nvCxnSpPr>
          <p:cNvPr id="16420" name="AutoShape 41"/>
          <p:cNvCxnSpPr>
            <a:cxnSpLocks noChangeShapeType="1"/>
            <a:endCxn id="16407" idx="0"/>
          </p:cNvCxnSpPr>
          <p:nvPr/>
        </p:nvCxnSpPr>
        <p:spPr bwMode="auto">
          <a:xfrm rot="5400000">
            <a:off x="3556000" y="2051051"/>
            <a:ext cx="1709737" cy="36512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21" name="AutoShape 41"/>
          <p:cNvCxnSpPr>
            <a:cxnSpLocks noChangeShapeType="1"/>
            <a:endCxn id="16396" idx="2"/>
          </p:cNvCxnSpPr>
          <p:nvPr/>
        </p:nvCxnSpPr>
        <p:spPr bwMode="auto">
          <a:xfrm flipV="1">
            <a:off x="5072063" y="820738"/>
            <a:ext cx="857250" cy="107950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22" name="AutoShape 41"/>
          <p:cNvCxnSpPr>
            <a:cxnSpLocks noChangeShapeType="1"/>
            <a:stCxn id="16438" idx="3"/>
            <a:endCxn id="16415" idx="6"/>
          </p:cNvCxnSpPr>
          <p:nvPr/>
        </p:nvCxnSpPr>
        <p:spPr bwMode="auto">
          <a:xfrm rot="5400000">
            <a:off x="7304881" y="5804694"/>
            <a:ext cx="214313" cy="250825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23" name="AutoShape 41"/>
          <p:cNvCxnSpPr>
            <a:cxnSpLocks noChangeShapeType="1"/>
            <a:stCxn id="16398" idx="6"/>
          </p:cNvCxnSpPr>
          <p:nvPr/>
        </p:nvCxnSpPr>
        <p:spPr bwMode="auto">
          <a:xfrm flipV="1">
            <a:off x="5143500" y="6286500"/>
            <a:ext cx="500063" cy="71438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95" name="Oval 33"/>
          <p:cNvSpPr>
            <a:spLocks noChangeArrowheads="1"/>
          </p:cNvSpPr>
          <p:nvPr/>
        </p:nvSpPr>
        <p:spPr bwMode="auto">
          <a:xfrm>
            <a:off x="1214438" y="5643563"/>
            <a:ext cx="1928812" cy="1214437"/>
          </a:xfrm>
          <a:prstGeom prst="ellipse">
            <a:avLst/>
          </a:prstGeom>
          <a:solidFill>
            <a:srgbClr val="FFFFCC">
              <a:alpha val="57000"/>
            </a:srgbClr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50" b="0" dirty="0">
                <a:solidFill>
                  <a:srgbClr val="000000"/>
                </a:solidFill>
              </a:rPr>
              <a:t>профессиональное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50" b="0" dirty="0">
                <a:solidFill>
                  <a:srgbClr val="000000"/>
                </a:solidFill>
              </a:rPr>
              <a:t>методическое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50" b="0" dirty="0">
                <a:solidFill>
                  <a:srgbClr val="000000"/>
                </a:solidFill>
              </a:rPr>
              <a:t>объединение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50" b="0" dirty="0">
                <a:solidFill>
                  <a:srgbClr val="000000"/>
                </a:solidFill>
              </a:rPr>
              <a:t>сельских учителей</a:t>
            </a:r>
          </a:p>
        </p:txBody>
      </p:sp>
      <p:cxnSp>
        <p:nvCxnSpPr>
          <p:cNvPr id="16425" name="AutoShape 41"/>
          <p:cNvCxnSpPr>
            <a:cxnSpLocks noChangeShapeType="1"/>
            <a:stCxn id="95" idx="6"/>
            <a:endCxn id="16398" idx="2"/>
          </p:cNvCxnSpPr>
          <p:nvPr/>
        </p:nvCxnSpPr>
        <p:spPr bwMode="auto">
          <a:xfrm>
            <a:off x="3143250" y="6251575"/>
            <a:ext cx="428625" cy="106363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26" name="AutoShape 41"/>
          <p:cNvCxnSpPr>
            <a:cxnSpLocks noChangeShapeType="1"/>
            <a:stCxn id="16411" idx="4"/>
            <a:endCxn id="95" idx="1"/>
          </p:cNvCxnSpPr>
          <p:nvPr/>
        </p:nvCxnSpPr>
        <p:spPr bwMode="auto">
          <a:xfrm rot="16200000" flipH="1">
            <a:off x="1200150" y="5524501"/>
            <a:ext cx="168275" cy="425450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27" name="AutoShape 38"/>
          <p:cNvCxnSpPr>
            <a:cxnSpLocks noChangeShapeType="1"/>
            <a:stCxn id="16417" idx="2"/>
            <a:endCxn id="16452" idx="6"/>
          </p:cNvCxnSpPr>
          <p:nvPr/>
        </p:nvCxnSpPr>
        <p:spPr bwMode="auto">
          <a:xfrm rot="10800000">
            <a:off x="4348163" y="2390775"/>
            <a:ext cx="3009900" cy="1609725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28" name="AutoShape 38"/>
          <p:cNvCxnSpPr>
            <a:cxnSpLocks noChangeShapeType="1"/>
            <a:stCxn id="16417" idx="1"/>
            <a:endCxn id="16447" idx="6"/>
          </p:cNvCxnSpPr>
          <p:nvPr/>
        </p:nvCxnSpPr>
        <p:spPr bwMode="auto">
          <a:xfrm flipH="1" flipV="1">
            <a:off x="6566678" y="3238794"/>
            <a:ext cx="1032006" cy="357594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29" name="AutoShape 38"/>
          <p:cNvCxnSpPr>
            <a:cxnSpLocks noChangeShapeType="1"/>
            <a:stCxn id="16417" idx="3"/>
          </p:cNvCxnSpPr>
          <p:nvPr/>
        </p:nvCxnSpPr>
        <p:spPr bwMode="auto">
          <a:xfrm rot="5400000" flipH="1">
            <a:off x="5418931" y="2224882"/>
            <a:ext cx="119063" cy="4241800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30" name="AutoShape 38"/>
          <p:cNvCxnSpPr>
            <a:cxnSpLocks noChangeShapeType="1"/>
            <a:stCxn id="16415" idx="0"/>
          </p:cNvCxnSpPr>
          <p:nvPr/>
        </p:nvCxnSpPr>
        <p:spPr bwMode="auto">
          <a:xfrm flipH="1" flipV="1">
            <a:off x="6084168" y="3645024"/>
            <a:ext cx="345207" cy="1784226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31" name="AutoShape 38"/>
          <p:cNvCxnSpPr>
            <a:cxnSpLocks noChangeShapeType="1"/>
            <a:stCxn id="16398" idx="7"/>
          </p:cNvCxnSpPr>
          <p:nvPr/>
        </p:nvCxnSpPr>
        <p:spPr bwMode="auto">
          <a:xfrm flipV="1">
            <a:off x="4913341" y="3645024"/>
            <a:ext cx="1108989" cy="2359316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32" name="AutoShape 38"/>
          <p:cNvCxnSpPr>
            <a:cxnSpLocks noChangeShapeType="1"/>
            <a:endCxn id="16445" idx="4"/>
          </p:cNvCxnSpPr>
          <p:nvPr/>
        </p:nvCxnSpPr>
        <p:spPr bwMode="auto">
          <a:xfrm flipV="1">
            <a:off x="2714625" y="3407051"/>
            <a:ext cx="2818619" cy="2376212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16433" name="Rectangle 16"/>
          <p:cNvSpPr>
            <a:spLocks noChangeArrowheads="1"/>
          </p:cNvSpPr>
          <p:nvPr/>
        </p:nvSpPr>
        <p:spPr bwMode="auto">
          <a:xfrm>
            <a:off x="5508104" y="2996952"/>
            <a:ext cx="935038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dirty="0">
                <a:solidFill>
                  <a:srgbClr val="000000"/>
                </a:solidFill>
              </a:rPr>
              <a:t>школы</a:t>
            </a:r>
          </a:p>
        </p:txBody>
      </p:sp>
      <p:cxnSp>
        <p:nvCxnSpPr>
          <p:cNvPr id="16434" name="AutoShape 24"/>
          <p:cNvCxnSpPr>
            <a:cxnSpLocks noChangeShapeType="1"/>
            <a:stCxn id="16449" idx="4"/>
            <a:endCxn id="16447" idx="5"/>
          </p:cNvCxnSpPr>
          <p:nvPr/>
        </p:nvCxnSpPr>
        <p:spPr bwMode="auto">
          <a:xfrm rot="5400000" flipH="1" flipV="1">
            <a:off x="3952497" y="2371127"/>
            <a:ext cx="1289351" cy="3671195"/>
          </a:xfrm>
          <a:prstGeom prst="curvedConnector3">
            <a:avLst>
              <a:gd name="adj1" fmla="val -17730"/>
            </a:avLst>
          </a:prstGeom>
          <a:noFill/>
          <a:ln w="25400">
            <a:solidFill>
              <a:srgbClr val="006600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351" name="Скругленный прямоугольник 350"/>
          <p:cNvSpPr/>
          <p:nvPr/>
        </p:nvSpPr>
        <p:spPr>
          <a:xfrm>
            <a:off x="5508104" y="2492896"/>
            <a:ext cx="857260" cy="42862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Bookman Old Style" pitchFamily="18" charset="0"/>
              </a:rPr>
              <a:t>ШМО</a:t>
            </a:r>
          </a:p>
        </p:txBody>
      </p:sp>
      <p:cxnSp>
        <p:nvCxnSpPr>
          <p:cNvPr id="16436" name="AutoShape 38"/>
          <p:cNvCxnSpPr>
            <a:cxnSpLocks noChangeShapeType="1"/>
          </p:cNvCxnSpPr>
          <p:nvPr/>
        </p:nvCxnSpPr>
        <p:spPr bwMode="auto">
          <a:xfrm rot="5400000" flipH="1" flipV="1">
            <a:off x="2446338" y="3768725"/>
            <a:ext cx="2071687" cy="1820863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6437" name="AutoShape 36"/>
          <p:cNvCxnSpPr>
            <a:cxnSpLocks noChangeShapeType="1"/>
            <a:endCxn id="16415" idx="1"/>
          </p:cNvCxnSpPr>
          <p:nvPr/>
        </p:nvCxnSpPr>
        <p:spPr bwMode="auto">
          <a:xfrm>
            <a:off x="3214688" y="4643438"/>
            <a:ext cx="2608262" cy="963612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16438" name="Oval 33"/>
          <p:cNvSpPr>
            <a:spLocks noChangeArrowheads="1"/>
          </p:cNvSpPr>
          <p:nvPr/>
        </p:nvSpPr>
        <p:spPr bwMode="auto">
          <a:xfrm>
            <a:off x="7286625" y="4786313"/>
            <a:ext cx="1714500" cy="1214437"/>
          </a:xfrm>
          <a:prstGeom prst="ellipse">
            <a:avLst/>
          </a:prstGeom>
          <a:solidFill>
            <a:srgbClr val="FFFFCC">
              <a:alpha val="57000"/>
            </a:srgbClr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0">
                <a:solidFill>
                  <a:srgbClr val="000000"/>
                </a:solidFill>
              </a:rPr>
              <a:t>общественные </a:t>
            </a:r>
          </a:p>
          <a:p>
            <a:pPr algn="ctr"/>
            <a:r>
              <a:rPr lang="ru-RU" sz="1600" b="0">
                <a:solidFill>
                  <a:srgbClr val="000000"/>
                </a:solidFill>
              </a:rPr>
              <a:t>методические </a:t>
            </a:r>
          </a:p>
          <a:p>
            <a:pPr algn="ctr"/>
            <a:r>
              <a:rPr lang="ru-RU" sz="1600" b="0">
                <a:solidFill>
                  <a:srgbClr val="000000"/>
                </a:solidFill>
              </a:rPr>
              <a:t>советы</a:t>
            </a:r>
          </a:p>
        </p:txBody>
      </p:sp>
      <p:cxnSp>
        <p:nvCxnSpPr>
          <p:cNvPr id="16439" name="AutoShape 41"/>
          <p:cNvCxnSpPr>
            <a:cxnSpLocks noChangeShapeType="1"/>
            <a:stCxn id="16417" idx="4"/>
            <a:endCxn id="16438" idx="0"/>
          </p:cNvCxnSpPr>
          <p:nvPr/>
        </p:nvCxnSpPr>
        <p:spPr bwMode="auto">
          <a:xfrm rot="5400000">
            <a:off x="8054975" y="4660900"/>
            <a:ext cx="214313" cy="36513"/>
          </a:xfrm>
          <a:prstGeom prst="straightConnector1">
            <a:avLst/>
          </a:prstGeom>
          <a:noFill/>
          <a:ln w="2540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56</Words>
  <Application>Microsoft Office PowerPoint</Application>
  <PresentationFormat>Экран (4:3)</PresentationFormat>
  <Paragraphs>43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Метод</dc:creator>
  <cp:lastModifiedBy>Метод</cp:lastModifiedBy>
  <cp:revision>1</cp:revision>
  <dcterms:created xsi:type="dcterms:W3CDTF">2017-11-16T08:27:07Z</dcterms:created>
  <dcterms:modified xsi:type="dcterms:W3CDTF">2017-11-16T08:31:05Z</dcterms:modified>
</cp:coreProperties>
</file>