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6" r:id="rId2"/>
    <p:sldId id="264" r:id="rId3"/>
    <p:sldId id="265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CCEC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680" autoAdjust="0"/>
  </p:normalViewPr>
  <p:slideViewPr>
    <p:cSldViewPr>
      <p:cViewPr>
        <p:scale>
          <a:sx n="90" d="100"/>
          <a:sy n="90" d="100"/>
        </p:scale>
        <p:origin x="-2292" y="-5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787D-210E-4224-817C-E2054C1FD5A1}" type="datetimeFigureOut">
              <a:rPr lang="ru-RU" smtClean="0"/>
              <a:pPr/>
              <a:t>29.12.2021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6881B-5C53-41F4-91E7-64EB1BA1399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734748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787D-210E-4224-817C-E2054C1FD5A1}" type="datetimeFigureOut">
              <a:rPr lang="ru-RU" smtClean="0"/>
              <a:pPr/>
              <a:t>29.12.2021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6881B-5C53-41F4-91E7-64EB1BA1399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32969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787D-210E-4224-817C-E2054C1FD5A1}" type="datetimeFigureOut">
              <a:rPr lang="ru-RU" smtClean="0"/>
              <a:pPr/>
              <a:t>29.12.2021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6881B-5C53-41F4-91E7-64EB1BA1399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71424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787D-210E-4224-817C-E2054C1FD5A1}" type="datetimeFigureOut">
              <a:rPr lang="ru-RU" smtClean="0"/>
              <a:pPr/>
              <a:t>29.12.2021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6881B-5C53-41F4-91E7-64EB1BA1399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27693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787D-210E-4224-817C-E2054C1FD5A1}" type="datetimeFigureOut">
              <a:rPr lang="ru-RU" smtClean="0"/>
              <a:pPr/>
              <a:t>29.12.2021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6881B-5C53-41F4-91E7-64EB1BA1399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965909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787D-210E-4224-817C-E2054C1FD5A1}" type="datetimeFigureOut">
              <a:rPr lang="ru-RU" smtClean="0"/>
              <a:pPr/>
              <a:t>29.12.2021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6881B-5C53-41F4-91E7-64EB1BA1399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020536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787D-210E-4224-817C-E2054C1FD5A1}" type="datetimeFigureOut">
              <a:rPr lang="ru-RU" smtClean="0"/>
              <a:pPr/>
              <a:t>29.12.2021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6881B-5C53-41F4-91E7-64EB1BA1399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757070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787D-210E-4224-817C-E2054C1FD5A1}" type="datetimeFigureOut">
              <a:rPr lang="ru-RU" smtClean="0"/>
              <a:pPr/>
              <a:t>29.12.2021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6881B-5C53-41F4-91E7-64EB1BA1399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57635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787D-210E-4224-817C-E2054C1FD5A1}" type="datetimeFigureOut">
              <a:rPr lang="ru-RU" smtClean="0"/>
              <a:pPr/>
              <a:t>29.12.2021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6881B-5C53-41F4-91E7-64EB1BA1399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50263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787D-210E-4224-817C-E2054C1FD5A1}" type="datetimeFigureOut">
              <a:rPr lang="ru-RU" smtClean="0"/>
              <a:pPr/>
              <a:t>29.12.2021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6881B-5C53-41F4-91E7-64EB1BA1399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78064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E787D-210E-4224-817C-E2054C1FD5A1}" type="datetimeFigureOut">
              <a:rPr lang="ru-RU" smtClean="0"/>
              <a:pPr/>
              <a:t>29.12.2021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6881B-5C53-41F4-91E7-64EB1BA1399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450459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>
            <a:alpha val="10196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DE787D-210E-4224-817C-E2054C1FD5A1}" type="datetimeFigureOut">
              <a:rPr lang="ru-RU" smtClean="0"/>
              <a:pPr/>
              <a:t>29.12.2021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66881B-5C53-41F4-91E7-64EB1BA1399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88200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87624" y="0"/>
            <a:ext cx="7272808" cy="936104"/>
          </a:xfrm>
        </p:spPr>
        <p:txBody>
          <a:bodyPr>
            <a:noAutofit/>
          </a:bodyPr>
          <a:lstStyle/>
          <a:p>
            <a:r>
              <a:rPr lang="ru-RU" sz="2800" dirty="0" smtClean="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Перевод ребенка из одной дошкольной образовательной организации в другую</a:t>
            </a:r>
            <a:endParaRPr lang="ru-RU" sz="1600" dirty="0">
              <a:solidFill>
                <a:schemeClr val="tx2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pic>
        <p:nvPicPr>
          <p:cNvPr id="25" name="Рисунок 2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339752" y="1556792"/>
            <a:ext cx="922412" cy="9224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TextBox 4"/>
          <p:cNvSpPr txBox="1"/>
          <p:nvPr/>
        </p:nvSpPr>
        <p:spPr>
          <a:xfrm>
            <a:off x="2123728" y="1052736"/>
            <a:ext cx="165618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b="1" dirty="0" smtClean="0">
                <a:solidFill>
                  <a:srgbClr val="C00000"/>
                </a:solidFill>
              </a:rPr>
              <a:t>Муниципальный оператор</a:t>
            </a:r>
            <a:endParaRPr lang="ru-RU" sz="1100" b="1" dirty="0">
              <a:solidFill>
                <a:srgbClr val="C00000"/>
              </a:solidFill>
            </a:endParaRPr>
          </a:p>
        </p:txBody>
      </p:sp>
      <p:sp>
        <p:nvSpPr>
          <p:cNvPr id="28" name="Стрелка вправо 27"/>
          <p:cNvSpPr/>
          <p:nvPr/>
        </p:nvSpPr>
        <p:spPr>
          <a:xfrm>
            <a:off x="3851920" y="1628800"/>
            <a:ext cx="144016" cy="720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6804248" y="5733256"/>
            <a:ext cx="720080" cy="36004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rgbClr val="C00000"/>
                </a:solidFill>
              </a:rPr>
              <a:t>Да</a:t>
            </a:r>
          </a:p>
          <a:p>
            <a:pPr algn="ctr"/>
            <a:endParaRPr lang="ru-RU" dirty="0"/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7452320" y="5661248"/>
            <a:ext cx="576063" cy="72008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dirty="0" smtClean="0">
                <a:solidFill>
                  <a:srgbClr val="C00000"/>
                </a:solidFill>
              </a:rPr>
              <a:t>Нет</a:t>
            </a:r>
          </a:p>
          <a:p>
            <a:pPr algn="ctr"/>
            <a:endParaRPr lang="ru-RU" sz="1200" dirty="0" smtClean="0">
              <a:solidFill>
                <a:schemeClr val="tx2"/>
              </a:solidFill>
            </a:endParaRPr>
          </a:p>
          <a:p>
            <a:pPr algn="ctr"/>
            <a:endParaRPr lang="ru-RU" dirty="0"/>
          </a:p>
        </p:txBody>
      </p:sp>
      <p:sp>
        <p:nvSpPr>
          <p:cNvPr id="36" name="Скругленный прямоугольник 35"/>
          <p:cNvSpPr/>
          <p:nvPr/>
        </p:nvSpPr>
        <p:spPr>
          <a:xfrm>
            <a:off x="8100392" y="5373216"/>
            <a:ext cx="899592" cy="115212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 smtClean="0">
                <a:solidFill>
                  <a:schemeClr val="tx2"/>
                </a:solidFill>
              </a:rPr>
              <a:t>Родитель ожидает место для перевода</a:t>
            </a:r>
            <a:endParaRPr lang="ru-RU" sz="1100" b="1" dirty="0">
              <a:solidFill>
                <a:schemeClr val="tx2"/>
              </a:solidFill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6516216" y="5085184"/>
            <a:ext cx="864096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900" dirty="0" smtClean="0">
                <a:solidFill>
                  <a:schemeClr val="tx2"/>
                </a:solidFill>
              </a:rPr>
              <a:t>Результат рассмотрения заявления</a:t>
            </a:r>
            <a:endParaRPr lang="ru-RU" sz="900" dirty="0">
              <a:solidFill>
                <a:schemeClr val="tx2"/>
              </a:solidFill>
            </a:endParaRPr>
          </a:p>
        </p:txBody>
      </p:sp>
      <p:pic>
        <p:nvPicPr>
          <p:cNvPr id="37" name="Picture 2" descr="https://studfile.net/html/16693/124/html_aFOXMc4xSk.mVTx/htmlconvd-P2CymH_html_a36044cac872039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33345" y="1453700"/>
            <a:ext cx="2487127" cy="1975299"/>
          </a:xfrm>
          <a:prstGeom prst="rect">
            <a:avLst/>
          </a:prstGeom>
          <a:noFill/>
        </p:spPr>
      </p:pic>
      <p:sp>
        <p:nvSpPr>
          <p:cNvPr id="40" name="Стрелка вправо 39"/>
          <p:cNvSpPr/>
          <p:nvPr/>
        </p:nvSpPr>
        <p:spPr>
          <a:xfrm>
            <a:off x="6588224" y="1700808"/>
            <a:ext cx="144016" cy="720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5" name="Прямая со стрелкой 54"/>
          <p:cNvCxnSpPr/>
          <p:nvPr/>
        </p:nvCxnSpPr>
        <p:spPr>
          <a:xfrm>
            <a:off x="7308304" y="5877272"/>
            <a:ext cx="792088" cy="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 стрелкой 56"/>
          <p:cNvCxnSpPr/>
          <p:nvPr/>
        </p:nvCxnSpPr>
        <p:spPr>
          <a:xfrm flipH="1">
            <a:off x="5724128" y="5877272"/>
            <a:ext cx="1656184" cy="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 стрелкой 67"/>
          <p:cNvCxnSpPr/>
          <p:nvPr/>
        </p:nvCxnSpPr>
        <p:spPr>
          <a:xfrm>
            <a:off x="7380312" y="4869160"/>
            <a:ext cx="0" cy="1008112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Овал 100"/>
          <p:cNvSpPr/>
          <p:nvPr/>
        </p:nvSpPr>
        <p:spPr>
          <a:xfrm>
            <a:off x="0" y="1844824"/>
            <a:ext cx="2340768" cy="144016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b="1" dirty="0" smtClean="0">
                <a:solidFill>
                  <a:schemeClr val="tx2"/>
                </a:solidFill>
              </a:rPr>
              <a:t>Родитель пишет заявление в детском саду о переводе в другой детский сад</a:t>
            </a:r>
            <a:endParaRPr lang="ru-RU" sz="1200" b="1" dirty="0">
              <a:solidFill>
                <a:schemeClr val="tx2"/>
              </a:solidFill>
            </a:endParaRPr>
          </a:p>
        </p:txBody>
      </p:sp>
      <p:sp>
        <p:nvSpPr>
          <p:cNvPr id="26" name="Овал 25"/>
          <p:cNvSpPr/>
          <p:nvPr/>
        </p:nvSpPr>
        <p:spPr>
          <a:xfrm>
            <a:off x="3563888" y="1124744"/>
            <a:ext cx="2448272" cy="144016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itchFamily="34" charset="0"/>
              <a:buChar char="•"/>
            </a:pPr>
            <a:r>
              <a:rPr lang="ru-RU" sz="1100" b="1" dirty="0" smtClean="0">
                <a:solidFill>
                  <a:schemeClr val="tx2"/>
                </a:solidFill>
              </a:rPr>
              <a:t>Заявление о переводе  муниципальный оператор  регистрирует в информационной системе</a:t>
            </a:r>
            <a:endParaRPr lang="en-US" sz="1100" b="1" dirty="0" smtClean="0">
              <a:solidFill>
                <a:schemeClr val="tx2"/>
              </a:solidFill>
            </a:endParaRPr>
          </a:p>
        </p:txBody>
      </p:sp>
      <p:sp>
        <p:nvSpPr>
          <p:cNvPr id="27" name="Овал 26"/>
          <p:cNvSpPr/>
          <p:nvPr/>
        </p:nvSpPr>
        <p:spPr>
          <a:xfrm>
            <a:off x="0" y="3717032"/>
            <a:ext cx="2520280" cy="144016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 smtClean="0">
                <a:solidFill>
                  <a:schemeClr val="tx2"/>
                </a:solidFill>
              </a:rPr>
              <a:t>Родитель несет  заявление о приеме с предоставлением документов  в другом детском саду</a:t>
            </a:r>
            <a:endParaRPr lang="ru-RU" sz="1100" b="1" dirty="0">
              <a:solidFill>
                <a:schemeClr val="tx2"/>
              </a:solidFill>
            </a:endParaRPr>
          </a:p>
        </p:txBody>
      </p:sp>
      <p:sp>
        <p:nvSpPr>
          <p:cNvPr id="31" name="Овал 30"/>
          <p:cNvSpPr/>
          <p:nvPr/>
        </p:nvSpPr>
        <p:spPr>
          <a:xfrm>
            <a:off x="3203848" y="5229200"/>
            <a:ext cx="2520280" cy="144016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 smtClean="0">
                <a:solidFill>
                  <a:schemeClr val="tx2"/>
                </a:solidFill>
              </a:rPr>
              <a:t>Родитель несет заявление об отчислении  в исходном детском саду </a:t>
            </a:r>
            <a:endParaRPr lang="ru-RU" sz="1100" b="1" dirty="0">
              <a:solidFill>
                <a:schemeClr val="tx2"/>
              </a:solidFill>
            </a:endParaRPr>
          </a:p>
        </p:txBody>
      </p:sp>
      <p:sp>
        <p:nvSpPr>
          <p:cNvPr id="39" name="Овал 38"/>
          <p:cNvSpPr/>
          <p:nvPr/>
        </p:nvSpPr>
        <p:spPr>
          <a:xfrm>
            <a:off x="6084168" y="3573016"/>
            <a:ext cx="2871936" cy="1512168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 smtClean="0">
                <a:solidFill>
                  <a:schemeClr val="tx2"/>
                </a:solidFill>
              </a:rPr>
              <a:t>Информирование родителя о возможности перевода</a:t>
            </a:r>
          </a:p>
          <a:p>
            <a:pPr algn="ctr"/>
            <a:endParaRPr lang="en-US" sz="1100" b="1" dirty="0" smtClean="0">
              <a:solidFill>
                <a:schemeClr val="tx2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ru-RU" sz="1100" b="1" dirty="0" smtClean="0">
                <a:solidFill>
                  <a:schemeClr val="tx2"/>
                </a:solidFill>
              </a:rPr>
              <a:t> по телефону</a:t>
            </a:r>
            <a:endParaRPr lang="en-US" sz="1100" b="1" dirty="0" smtClean="0">
              <a:solidFill>
                <a:schemeClr val="tx2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ru-RU" sz="1100" b="1" dirty="0" smtClean="0">
                <a:solidFill>
                  <a:schemeClr val="tx2"/>
                </a:solidFill>
              </a:rPr>
              <a:t> по электронной почте</a:t>
            </a:r>
            <a:endParaRPr lang="en-US" sz="1100" b="1" dirty="0" smtClean="0">
              <a:solidFill>
                <a:schemeClr val="tx2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ru-RU" sz="1100" b="1" dirty="0" smtClean="0">
                <a:solidFill>
                  <a:schemeClr val="tx2"/>
                </a:solidFill>
              </a:rPr>
              <a:t> через личный кабинет</a:t>
            </a:r>
            <a:r>
              <a:rPr lang="en-US" sz="1100" b="1" dirty="0" smtClean="0">
                <a:solidFill>
                  <a:schemeClr val="tx2"/>
                </a:solidFill>
              </a:rPr>
              <a:t> </a:t>
            </a:r>
            <a:r>
              <a:rPr lang="ru-RU" sz="1100" b="1" dirty="0" smtClean="0">
                <a:solidFill>
                  <a:schemeClr val="tx2"/>
                </a:solidFill>
              </a:rPr>
              <a:t>в информационной системе</a:t>
            </a:r>
            <a:endParaRPr lang="ru-RU" sz="1100" b="1" dirty="0">
              <a:solidFill>
                <a:schemeClr val="tx2"/>
              </a:solidFill>
            </a:endParaRPr>
          </a:p>
        </p:txBody>
      </p:sp>
      <p:cxnSp>
        <p:nvCxnSpPr>
          <p:cNvPr id="46" name="Прямая со стрелкой 45"/>
          <p:cNvCxnSpPr>
            <a:stCxn id="101" idx="7"/>
          </p:cNvCxnSpPr>
          <p:nvPr/>
        </p:nvCxnSpPr>
        <p:spPr>
          <a:xfrm flipV="1">
            <a:off x="1997970" y="1916832"/>
            <a:ext cx="413790" cy="13889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 стрелкой 47"/>
          <p:cNvCxnSpPr/>
          <p:nvPr/>
        </p:nvCxnSpPr>
        <p:spPr>
          <a:xfrm flipV="1">
            <a:off x="3203848" y="1700808"/>
            <a:ext cx="360040" cy="144016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 стрелкой 50"/>
          <p:cNvCxnSpPr/>
          <p:nvPr/>
        </p:nvCxnSpPr>
        <p:spPr>
          <a:xfrm>
            <a:off x="5940152" y="1628800"/>
            <a:ext cx="576064" cy="216024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 стрелкой 58"/>
          <p:cNvCxnSpPr/>
          <p:nvPr/>
        </p:nvCxnSpPr>
        <p:spPr>
          <a:xfrm flipH="1" flipV="1">
            <a:off x="2051720" y="5013176"/>
            <a:ext cx="1305191" cy="570946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 стрелкой 62"/>
          <p:cNvCxnSpPr/>
          <p:nvPr/>
        </p:nvCxnSpPr>
        <p:spPr>
          <a:xfrm>
            <a:off x="2123728" y="3933056"/>
            <a:ext cx="720080" cy="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Овал 66"/>
          <p:cNvSpPr/>
          <p:nvPr/>
        </p:nvSpPr>
        <p:spPr>
          <a:xfrm>
            <a:off x="395536" y="1700808"/>
            <a:ext cx="432048" cy="4320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69" name="Овал 68"/>
          <p:cNvSpPr/>
          <p:nvPr/>
        </p:nvSpPr>
        <p:spPr>
          <a:xfrm>
            <a:off x="3707904" y="1124744"/>
            <a:ext cx="432048" cy="4320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/>
          </a:p>
          <a:p>
            <a:pPr algn="ctr"/>
            <a:r>
              <a:rPr lang="ru-RU" dirty="0" smtClean="0"/>
              <a:t>2</a:t>
            </a:r>
          </a:p>
          <a:p>
            <a:pPr algn="ctr"/>
            <a:endParaRPr lang="ru-RU" dirty="0"/>
          </a:p>
        </p:txBody>
      </p:sp>
      <p:sp>
        <p:nvSpPr>
          <p:cNvPr id="70" name="Овал 69"/>
          <p:cNvSpPr/>
          <p:nvPr/>
        </p:nvSpPr>
        <p:spPr>
          <a:xfrm>
            <a:off x="6012160" y="3717032"/>
            <a:ext cx="432048" cy="4320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/>
          </a:p>
          <a:p>
            <a:pPr algn="ctr"/>
            <a:endParaRPr lang="ru-RU" dirty="0" smtClean="0"/>
          </a:p>
          <a:p>
            <a:pPr algn="ctr"/>
            <a:r>
              <a:rPr lang="ru-RU" dirty="0" smtClean="0"/>
              <a:t>3</a:t>
            </a:r>
          </a:p>
          <a:p>
            <a:pPr algn="ctr"/>
            <a:endParaRPr lang="ru-RU" dirty="0" smtClean="0"/>
          </a:p>
          <a:p>
            <a:pPr algn="ctr"/>
            <a:endParaRPr lang="ru-RU" dirty="0"/>
          </a:p>
        </p:txBody>
      </p:sp>
      <p:sp>
        <p:nvSpPr>
          <p:cNvPr id="71" name="Овал 70"/>
          <p:cNvSpPr/>
          <p:nvPr/>
        </p:nvSpPr>
        <p:spPr>
          <a:xfrm>
            <a:off x="3347864" y="5445224"/>
            <a:ext cx="432048" cy="4320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/>
          </a:p>
          <a:p>
            <a:pPr algn="ctr"/>
            <a:endParaRPr lang="ru-RU" dirty="0" smtClean="0"/>
          </a:p>
          <a:p>
            <a:pPr algn="ctr"/>
            <a:endParaRPr lang="ru-RU" dirty="0" smtClean="0"/>
          </a:p>
          <a:p>
            <a:pPr algn="ctr"/>
            <a:r>
              <a:rPr lang="ru-RU" dirty="0" smtClean="0"/>
              <a:t>4</a:t>
            </a:r>
          </a:p>
          <a:p>
            <a:pPr algn="ctr"/>
            <a:endParaRPr lang="ru-RU" dirty="0" smtClean="0"/>
          </a:p>
          <a:p>
            <a:pPr algn="ctr"/>
            <a:endParaRPr lang="ru-RU" dirty="0" smtClean="0"/>
          </a:p>
          <a:p>
            <a:pPr algn="ctr"/>
            <a:endParaRPr lang="ru-RU" dirty="0"/>
          </a:p>
        </p:txBody>
      </p:sp>
      <p:sp>
        <p:nvSpPr>
          <p:cNvPr id="72" name="Овал 71"/>
          <p:cNvSpPr/>
          <p:nvPr/>
        </p:nvSpPr>
        <p:spPr>
          <a:xfrm>
            <a:off x="251520" y="3717032"/>
            <a:ext cx="432048" cy="4320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/>
          </a:p>
          <a:p>
            <a:pPr algn="ctr"/>
            <a:endParaRPr lang="ru-RU" dirty="0" smtClean="0"/>
          </a:p>
          <a:p>
            <a:pPr algn="ctr"/>
            <a:endParaRPr lang="ru-RU" dirty="0" smtClean="0"/>
          </a:p>
          <a:p>
            <a:pPr algn="ctr"/>
            <a:endParaRPr lang="ru-RU" dirty="0" smtClean="0"/>
          </a:p>
          <a:p>
            <a:pPr algn="ctr"/>
            <a:r>
              <a:rPr lang="ru-RU" dirty="0" smtClean="0"/>
              <a:t>5</a:t>
            </a:r>
          </a:p>
          <a:p>
            <a:pPr algn="ctr"/>
            <a:endParaRPr lang="ru-RU" dirty="0" smtClean="0"/>
          </a:p>
          <a:p>
            <a:pPr algn="ctr"/>
            <a:endParaRPr lang="ru-RU" dirty="0" smtClean="0"/>
          </a:p>
          <a:p>
            <a:pPr algn="ctr"/>
            <a:endParaRPr lang="ru-RU" dirty="0" smtClean="0"/>
          </a:p>
          <a:p>
            <a:pPr algn="ctr"/>
            <a:endParaRPr lang="ru-RU" dirty="0"/>
          </a:p>
        </p:txBody>
      </p:sp>
      <p:pic>
        <p:nvPicPr>
          <p:cNvPr id="75" name="Рисунок 7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411760" y="2420888"/>
            <a:ext cx="3672408" cy="2448272"/>
          </a:xfrm>
          <a:prstGeom prst="rect">
            <a:avLst/>
          </a:prstGeom>
        </p:spPr>
      </p:pic>
      <p:sp>
        <p:nvSpPr>
          <p:cNvPr id="38" name="TextBox 37"/>
          <p:cNvSpPr txBox="1"/>
          <p:nvPr/>
        </p:nvSpPr>
        <p:spPr>
          <a:xfrm>
            <a:off x="6660232" y="980728"/>
            <a:ext cx="2160240" cy="5124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70000"/>
              </a:lnSpc>
            </a:pPr>
            <a:r>
              <a:rPr lang="ru-RU" sz="1300" b="1" dirty="0" smtClean="0">
                <a:solidFill>
                  <a:schemeClr val="accent2">
                    <a:lumMod val="75000"/>
                  </a:schemeClr>
                </a:solidFill>
              </a:rPr>
              <a:t>Региональная информационная система «Электронная очередь</a:t>
            </a:r>
            <a:r>
              <a:rPr lang="ru-RU" sz="1200" b="1" dirty="0" smtClean="0">
                <a:solidFill>
                  <a:schemeClr val="accent2">
                    <a:lumMod val="75000"/>
                  </a:schemeClr>
                </a:solidFill>
              </a:rPr>
              <a:t>»</a:t>
            </a:r>
            <a:endParaRPr lang="ru-RU" sz="12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90068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6732240" y="1052736"/>
            <a:ext cx="2160240" cy="5124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70000"/>
              </a:lnSpc>
            </a:pPr>
            <a:r>
              <a:rPr lang="ru-RU" sz="1300" b="1" dirty="0" smtClean="0">
                <a:solidFill>
                  <a:schemeClr val="accent2">
                    <a:lumMod val="75000"/>
                  </a:schemeClr>
                </a:solidFill>
              </a:rPr>
              <a:t>Региональная информационная система «Электронная очередь</a:t>
            </a:r>
            <a:r>
              <a:rPr lang="ru-RU" sz="1200" b="1" dirty="0" smtClean="0">
                <a:solidFill>
                  <a:schemeClr val="accent2">
                    <a:lumMod val="75000"/>
                  </a:schemeClr>
                </a:solidFill>
              </a:rPr>
              <a:t>»</a:t>
            </a:r>
            <a:endParaRPr lang="ru-RU" sz="12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2" name="Заголовок 1"/>
          <p:cNvSpPr txBox="1">
            <a:spLocks/>
          </p:cNvSpPr>
          <p:nvPr/>
        </p:nvSpPr>
        <p:spPr>
          <a:xfrm>
            <a:off x="1043608" y="188640"/>
            <a:ext cx="7272808" cy="136815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b="1" dirty="0" smtClean="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Использование электронных сервисов </a:t>
            </a:r>
          </a:p>
          <a:p>
            <a:r>
              <a:rPr lang="ru-RU" sz="2400" b="1" dirty="0" smtClean="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при постановке детей на учет для предоставления места в детском саду</a:t>
            </a:r>
            <a:r>
              <a:rPr lang="ru-RU" sz="2400" dirty="0" smtClean="0">
                <a:solidFill>
                  <a:schemeClr val="tx2"/>
                </a:solidFill>
              </a:rPr>
              <a:t/>
            </a:r>
            <a:br>
              <a:rPr lang="ru-RU" sz="2400" dirty="0" smtClean="0">
                <a:solidFill>
                  <a:schemeClr val="tx2"/>
                </a:solidFill>
              </a:rPr>
            </a:br>
            <a:endParaRPr lang="ru-RU" sz="2400" dirty="0">
              <a:solidFill>
                <a:schemeClr val="tx2"/>
              </a:solidFill>
            </a:endParaRPr>
          </a:p>
        </p:txBody>
      </p:sp>
      <p:sp>
        <p:nvSpPr>
          <p:cNvPr id="45" name="Скругленный прямоугольник 44"/>
          <p:cNvSpPr/>
          <p:nvPr/>
        </p:nvSpPr>
        <p:spPr>
          <a:xfrm>
            <a:off x="3707904" y="5085184"/>
            <a:ext cx="1800200" cy="1152128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00" b="1" dirty="0" smtClean="0">
                <a:solidFill>
                  <a:schemeClr val="tx2"/>
                </a:solidFill>
              </a:rPr>
              <a:t>Выдача путевки </a:t>
            </a:r>
          </a:p>
          <a:p>
            <a:pPr algn="ctr"/>
            <a:r>
              <a:rPr lang="ru-RU" sz="1300" b="1" dirty="0" smtClean="0">
                <a:solidFill>
                  <a:schemeClr val="tx2"/>
                </a:solidFill>
              </a:rPr>
              <a:t>в д</a:t>
            </a:r>
            <a:r>
              <a:rPr lang="ru-RU" sz="1300" b="1" dirty="0" smtClean="0">
                <a:solidFill>
                  <a:schemeClr val="tx2"/>
                </a:solidFill>
              </a:rPr>
              <a:t>етский </a:t>
            </a:r>
            <a:r>
              <a:rPr lang="ru-RU" sz="1300" b="1" dirty="0" smtClean="0">
                <a:solidFill>
                  <a:schemeClr val="tx2"/>
                </a:solidFill>
              </a:rPr>
              <a:t>сад</a:t>
            </a:r>
            <a:endParaRPr lang="ru-RU" sz="1300" b="1" dirty="0">
              <a:solidFill>
                <a:schemeClr val="tx2"/>
              </a:solidFill>
            </a:endParaRPr>
          </a:p>
        </p:txBody>
      </p:sp>
      <p:cxnSp>
        <p:nvCxnSpPr>
          <p:cNvPr id="46" name="Прямая со стрелкой 45"/>
          <p:cNvCxnSpPr>
            <a:endCxn id="45" idx="3"/>
          </p:cNvCxnSpPr>
          <p:nvPr/>
        </p:nvCxnSpPr>
        <p:spPr>
          <a:xfrm flipH="1">
            <a:off x="5508104" y="5661248"/>
            <a:ext cx="792088" cy="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>
            <a:off x="8244408" y="2132856"/>
            <a:ext cx="0" cy="1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2" name="Picture 4" descr="https://st4.depositphotos.com/9401596/25707/v/950/depositphotos_257074948-stock-illustration-house-exterior-front-view-vecto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437112"/>
            <a:ext cx="2555776" cy="2088676"/>
          </a:xfrm>
          <a:prstGeom prst="rect">
            <a:avLst/>
          </a:prstGeom>
          <a:noFill/>
        </p:spPr>
      </p:pic>
      <p:sp>
        <p:nvSpPr>
          <p:cNvPr id="52" name="Скругленный прямоугольник 51"/>
          <p:cNvSpPr/>
          <p:nvPr/>
        </p:nvSpPr>
        <p:spPr>
          <a:xfrm>
            <a:off x="1403648" y="1844824"/>
            <a:ext cx="1944216" cy="1008112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accent2"/>
                </a:solidFill>
              </a:rPr>
              <a:t>Родитель подает заявление в электронной форме</a:t>
            </a:r>
          </a:p>
          <a:p>
            <a:pPr algn="ctr"/>
            <a:r>
              <a:rPr lang="ru-RU" sz="1400" b="1" dirty="0" smtClean="0">
                <a:solidFill>
                  <a:schemeClr val="accent2"/>
                </a:solidFill>
              </a:rPr>
              <a:t>о постановке на учет</a:t>
            </a:r>
            <a:endParaRPr lang="ru-RU" sz="1400" b="1" dirty="0">
              <a:solidFill>
                <a:schemeClr val="accent2"/>
              </a:solidFill>
            </a:endParaRPr>
          </a:p>
        </p:txBody>
      </p:sp>
      <p:sp>
        <p:nvSpPr>
          <p:cNvPr id="55" name="Скругленный прямоугольник 54"/>
          <p:cNvSpPr/>
          <p:nvPr/>
        </p:nvSpPr>
        <p:spPr>
          <a:xfrm>
            <a:off x="3203848" y="1556792"/>
            <a:ext cx="2376264" cy="1152128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00" b="1" dirty="0" smtClean="0">
                <a:solidFill>
                  <a:schemeClr val="tx2"/>
                </a:solidFill>
              </a:rPr>
              <a:t>Личный кабинет Портала </a:t>
            </a:r>
            <a:r>
              <a:rPr lang="ru-RU" sz="1300" b="1" dirty="0" err="1" smtClean="0">
                <a:solidFill>
                  <a:schemeClr val="tx2"/>
                </a:solidFill>
              </a:rPr>
              <a:t>Госуслуг</a:t>
            </a:r>
            <a:endParaRPr lang="ru-RU" sz="1300" b="1" dirty="0" smtClean="0">
              <a:solidFill>
                <a:schemeClr val="tx2"/>
              </a:solidFill>
            </a:endParaRPr>
          </a:p>
          <a:p>
            <a:pPr algn="ctr"/>
            <a:r>
              <a:rPr lang="en-US" sz="1300" b="1" dirty="0" smtClean="0">
                <a:solidFill>
                  <a:schemeClr val="tx2"/>
                </a:solidFill>
              </a:rPr>
              <a:t>https://www.gosuslugi.ru/group/kindergarten_enrollment</a:t>
            </a:r>
            <a:endParaRPr lang="ru-RU" sz="1300" b="1" dirty="0">
              <a:solidFill>
                <a:schemeClr val="tx2"/>
              </a:solidFill>
            </a:endParaRPr>
          </a:p>
        </p:txBody>
      </p:sp>
      <p:pic>
        <p:nvPicPr>
          <p:cNvPr id="2054" name="Picture 6" descr="https://im0-tub-ru.yandex.net/i?id=820c177cfd12a2ffcf4c13c7e3a43348-srl&amp;n=13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916832"/>
            <a:ext cx="1547664" cy="1728192"/>
          </a:xfrm>
          <a:prstGeom prst="rect">
            <a:avLst/>
          </a:prstGeom>
          <a:noFill/>
        </p:spPr>
      </p:pic>
      <p:sp>
        <p:nvSpPr>
          <p:cNvPr id="63" name="Скругленный прямоугольник 62"/>
          <p:cNvSpPr/>
          <p:nvPr/>
        </p:nvSpPr>
        <p:spPr>
          <a:xfrm>
            <a:off x="3275856" y="2780928"/>
            <a:ext cx="2232248" cy="1152128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/>
            <a:r>
              <a:rPr lang="ru-RU" sz="1300" b="1" dirty="0" smtClean="0">
                <a:solidFill>
                  <a:schemeClr val="tx2"/>
                </a:solidFill>
              </a:rPr>
              <a:t>Сервис «Навигатор в мире дошкольного образования</a:t>
            </a:r>
            <a:r>
              <a:rPr lang="ru-RU" sz="1300" b="1" dirty="0" smtClean="0">
                <a:solidFill>
                  <a:schemeClr val="tx2"/>
                </a:solidFill>
              </a:rPr>
              <a:t>»</a:t>
            </a:r>
          </a:p>
          <a:p>
            <a:pPr marL="171450" indent="-171450"/>
            <a:r>
              <a:rPr lang="en-US" sz="1300" b="1" dirty="0" smtClean="0">
                <a:solidFill>
                  <a:schemeClr val="tx2"/>
                </a:solidFill>
              </a:rPr>
              <a:t>http://91.144.174.237:3100/office</a:t>
            </a:r>
            <a:endParaRPr lang="en-US" sz="1300" b="1" dirty="0" smtClean="0">
              <a:solidFill>
                <a:schemeClr val="tx2"/>
              </a:solidFill>
            </a:endParaRPr>
          </a:p>
        </p:txBody>
      </p:sp>
      <p:cxnSp>
        <p:nvCxnSpPr>
          <p:cNvPr id="67" name="Прямая со стрелкой 66"/>
          <p:cNvCxnSpPr/>
          <p:nvPr/>
        </p:nvCxnSpPr>
        <p:spPr>
          <a:xfrm>
            <a:off x="5580112" y="2348880"/>
            <a:ext cx="432048" cy="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 стрелкой 68"/>
          <p:cNvCxnSpPr/>
          <p:nvPr/>
        </p:nvCxnSpPr>
        <p:spPr>
          <a:xfrm flipV="1">
            <a:off x="5580112" y="3140968"/>
            <a:ext cx="432048" cy="216024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Прямая со стрелкой 74"/>
          <p:cNvCxnSpPr/>
          <p:nvPr/>
        </p:nvCxnSpPr>
        <p:spPr>
          <a:xfrm>
            <a:off x="8604448" y="3501008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Скругленный прямоугольник 99"/>
          <p:cNvSpPr/>
          <p:nvPr/>
        </p:nvSpPr>
        <p:spPr>
          <a:xfrm>
            <a:off x="6084168" y="5157192"/>
            <a:ext cx="2664296" cy="1008112"/>
          </a:xfrm>
          <a:prstGeom prst="roundRect">
            <a:avLst/>
          </a:prstGeom>
          <a:solidFill>
            <a:schemeClr val="bg1"/>
          </a:solidFill>
          <a:ln>
            <a:solidFill>
              <a:srgbClr val="CCE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00" b="1" dirty="0" smtClean="0">
                <a:solidFill>
                  <a:schemeClr val="accent2"/>
                </a:solidFill>
              </a:rPr>
              <a:t>Родитель получает уведомление о распределении в детский сад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ru-RU" sz="1300" b="1" dirty="0" smtClean="0">
                <a:solidFill>
                  <a:schemeClr val="accent2"/>
                </a:solidFill>
              </a:rPr>
              <a:t>через личный кабинет;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ru-RU" sz="1300" b="1" dirty="0" smtClean="0">
                <a:solidFill>
                  <a:schemeClr val="accent2"/>
                </a:solidFill>
              </a:rPr>
              <a:t>по телефону;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ru-RU" sz="1300" b="1" dirty="0" smtClean="0">
                <a:solidFill>
                  <a:schemeClr val="accent2"/>
                </a:solidFill>
              </a:rPr>
              <a:t>посредством </a:t>
            </a:r>
            <a:r>
              <a:rPr lang="en-US" sz="1300" b="1" dirty="0" smtClean="0">
                <a:solidFill>
                  <a:schemeClr val="accent2"/>
                </a:solidFill>
              </a:rPr>
              <a:t>e-mail</a:t>
            </a:r>
            <a:r>
              <a:rPr lang="ru-RU" sz="1300" b="1" dirty="0" smtClean="0">
                <a:solidFill>
                  <a:schemeClr val="accent2"/>
                </a:solidFill>
              </a:rPr>
              <a:t>.</a:t>
            </a:r>
          </a:p>
        </p:txBody>
      </p:sp>
      <p:pic>
        <p:nvPicPr>
          <p:cNvPr id="2058" name="Picture 10" descr="https://otmamimame.ru/wp-content/uploads/2021/09/deti-4-7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67744" y="4725144"/>
            <a:ext cx="1410316" cy="1728192"/>
          </a:xfrm>
          <a:prstGeom prst="rect">
            <a:avLst/>
          </a:prstGeom>
          <a:noFill/>
        </p:spPr>
      </p:pic>
      <p:cxnSp>
        <p:nvCxnSpPr>
          <p:cNvPr id="108" name="Прямая со стрелкой 107"/>
          <p:cNvCxnSpPr/>
          <p:nvPr/>
        </p:nvCxnSpPr>
        <p:spPr>
          <a:xfrm>
            <a:off x="6876256" y="4293096"/>
            <a:ext cx="0" cy="792088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Прямая со стрелкой 109"/>
          <p:cNvCxnSpPr/>
          <p:nvPr/>
        </p:nvCxnSpPr>
        <p:spPr>
          <a:xfrm>
            <a:off x="8100392" y="4293096"/>
            <a:ext cx="0" cy="792088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2" name="Picture 2" descr="https://studfile.net/html/16693/124/html_aFOXMc4xSk.mVTx/htmlconvd-P2CymH_html_a36044cac8720394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84169" y="1628801"/>
            <a:ext cx="2746966" cy="230425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32483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6707088" cy="1196752"/>
          </a:xfrm>
        </p:spPr>
        <p:txBody>
          <a:bodyPr>
            <a:noAutofit/>
          </a:bodyPr>
          <a:lstStyle/>
          <a:p>
            <a:r>
              <a:rPr lang="ru-RU" sz="2000" dirty="0" smtClean="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Предоставление места для детей в возрасте от 1,5 до 3 лет в частных детских садах г. Кирова по цене муниципальных</a:t>
            </a:r>
            <a:endParaRPr lang="ru-RU" sz="2000" dirty="0">
              <a:solidFill>
                <a:schemeClr val="tx2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3284984"/>
            <a:ext cx="2592288" cy="648071"/>
          </a:xfrm>
        </p:spPr>
        <p:txBody>
          <a:bodyPr>
            <a:noAutofit/>
          </a:bodyPr>
          <a:lstStyle/>
          <a:p>
            <a:r>
              <a:rPr lang="ru-RU" sz="1200" dirty="0" smtClean="0"/>
              <a:t>Из РИС «Электронная очередь»</a:t>
            </a:r>
          </a:p>
          <a:p>
            <a:r>
              <a:rPr lang="ru-RU" sz="1200" dirty="0" smtClean="0"/>
              <a:t>Согласно наличию льготы</a:t>
            </a:r>
          </a:p>
          <a:p>
            <a:r>
              <a:rPr lang="ru-RU" sz="1200" dirty="0" smtClean="0"/>
              <a:t>Согласно дате рождения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6300192" y="3284984"/>
            <a:ext cx="2664296" cy="11521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ru-RU" sz="1100" dirty="0" smtClean="0">
                <a:solidFill>
                  <a:schemeClr val="tx1"/>
                </a:solidFill>
              </a:rPr>
              <a:t> Свидетельство о рождении</a:t>
            </a:r>
          </a:p>
          <a:p>
            <a:pPr>
              <a:buFont typeface="Arial" pitchFamily="34" charset="0"/>
              <a:buChar char="•"/>
            </a:pPr>
            <a:r>
              <a:rPr lang="ru-RU" sz="1100" dirty="0" smtClean="0">
                <a:solidFill>
                  <a:schemeClr val="tx1"/>
                </a:solidFill>
              </a:rPr>
              <a:t> Уведомление о постановке на учет</a:t>
            </a:r>
          </a:p>
          <a:p>
            <a:pPr>
              <a:buFont typeface="Arial" pitchFamily="34" charset="0"/>
              <a:buChar char="•"/>
            </a:pPr>
            <a:r>
              <a:rPr lang="ru-RU" sz="1100" dirty="0" smtClean="0">
                <a:solidFill>
                  <a:schemeClr val="tx1"/>
                </a:solidFill>
              </a:rPr>
              <a:t> Паспорт</a:t>
            </a:r>
          </a:p>
          <a:p>
            <a:pPr>
              <a:buFont typeface="Arial" pitchFamily="34" charset="0"/>
              <a:buChar char="•"/>
            </a:pPr>
            <a:r>
              <a:rPr lang="ru-RU" sz="1100" dirty="0" smtClean="0">
                <a:solidFill>
                  <a:schemeClr val="tx1"/>
                </a:solidFill>
              </a:rPr>
              <a:t> Свидетельство о рождении ребенка</a:t>
            </a:r>
            <a:endParaRPr lang="en-US" sz="1100" dirty="0" smtClean="0">
              <a:solidFill>
                <a:schemeClr val="tx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ru-RU" sz="1100" dirty="0" smtClean="0">
                <a:solidFill>
                  <a:schemeClr val="tx1"/>
                </a:solidFill>
              </a:rPr>
              <a:t> Свидетельство о регистрации ребенка по месту жительства </a:t>
            </a:r>
          </a:p>
          <a:p>
            <a:pPr>
              <a:buFont typeface="Arial" pitchFamily="34" charset="0"/>
              <a:buChar char="•"/>
            </a:pPr>
            <a:r>
              <a:rPr lang="ru-RU" sz="1100" dirty="0" smtClean="0">
                <a:solidFill>
                  <a:schemeClr val="tx1"/>
                </a:solidFill>
              </a:rPr>
              <a:t> Документы, подтверждающие льготы</a:t>
            </a:r>
            <a:endParaRPr lang="ru-RU" sz="1100" dirty="0">
              <a:solidFill>
                <a:schemeClr val="tx1"/>
              </a:solidFill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2843808" y="2420888"/>
            <a:ext cx="2088232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endParaRPr lang="ru-RU" sz="1200" dirty="0" smtClean="0">
              <a:solidFill>
                <a:schemeClr val="tx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ru-RU" sz="1200" dirty="0" smtClean="0">
                <a:solidFill>
                  <a:schemeClr val="tx1"/>
                </a:solidFill>
              </a:rPr>
              <a:t> По телефону</a:t>
            </a:r>
            <a:endParaRPr lang="ru-RU" sz="1200" dirty="0">
              <a:solidFill>
                <a:schemeClr val="tx1"/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339752" y="2708920"/>
            <a:ext cx="4248472" cy="2592288"/>
          </a:xfrm>
          <a:prstGeom prst="rect">
            <a:avLst/>
          </a:prstGeom>
        </p:spPr>
      </p:pic>
      <p:sp>
        <p:nvSpPr>
          <p:cNvPr id="23" name="Волна 22"/>
          <p:cNvSpPr/>
          <p:nvPr/>
        </p:nvSpPr>
        <p:spPr>
          <a:xfrm>
            <a:off x="7092280" y="116632"/>
            <a:ext cx="2051720" cy="914400"/>
          </a:xfrm>
          <a:prstGeom prst="wav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Региональный проект «Содействие занятости женщин »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25" name="Овал 24"/>
          <p:cNvSpPr/>
          <p:nvPr/>
        </p:nvSpPr>
        <p:spPr>
          <a:xfrm>
            <a:off x="3275856" y="1268760"/>
            <a:ext cx="2664296" cy="144016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tx2"/>
                </a:solidFill>
              </a:rPr>
              <a:t>Комиссия по комплектованию информирует родителей о возможности предоставления места в частном </a:t>
            </a:r>
            <a:r>
              <a:rPr lang="ru-RU" sz="1200" b="1" dirty="0" err="1" smtClean="0">
                <a:solidFill>
                  <a:schemeClr val="tx2"/>
                </a:solidFill>
              </a:rPr>
              <a:t>д</a:t>
            </a:r>
            <a:r>
              <a:rPr lang="ru-RU" sz="1200" b="1" dirty="0" smtClean="0">
                <a:solidFill>
                  <a:schemeClr val="tx2"/>
                </a:solidFill>
              </a:rPr>
              <a:t>/с</a:t>
            </a:r>
            <a:endParaRPr lang="ru-RU" sz="1200" b="1" dirty="0">
              <a:solidFill>
                <a:schemeClr val="tx2"/>
              </a:solidFill>
            </a:endParaRPr>
          </a:p>
        </p:txBody>
      </p:sp>
      <p:sp>
        <p:nvSpPr>
          <p:cNvPr id="26" name="Овал 25"/>
          <p:cNvSpPr/>
          <p:nvPr/>
        </p:nvSpPr>
        <p:spPr>
          <a:xfrm>
            <a:off x="251520" y="1772816"/>
            <a:ext cx="2520280" cy="144016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tx2"/>
                </a:solidFill>
              </a:rPr>
              <a:t>Комиссия по комплектованию департамента образования </a:t>
            </a:r>
          </a:p>
          <a:p>
            <a:pPr algn="ctr"/>
            <a:r>
              <a:rPr lang="ru-RU" sz="1200" b="1" dirty="0" smtClean="0">
                <a:solidFill>
                  <a:schemeClr val="tx2"/>
                </a:solidFill>
              </a:rPr>
              <a:t>г. Кирова формирует контингент воспитанников</a:t>
            </a:r>
            <a:endParaRPr lang="ru-RU" sz="1200" b="1" dirty="0">
              <a:solidFill>
                <a:schemeClr val="tx2"/>
              </a:solidFill>
            </a:endParaRPr>
          </a:p>
        </p:txBody>
      </p:sp>
      <p:sp>
        <p:nvSpPr>
          <p:cNvPr id="27" name="Овал 26"/>
          <p:cNvSpPr/>
          <p:nvPr/>
        </p:nvSpPr>
        <p:spPr>
          <a:xfrm>
            <a:off x="6444208" y="1556792"/>
            <a:ext cx="2520280" cy="1584176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tx2"/>
                </a:solidFill>
              </a:rPr>
              <a:t>Родители предъявляют документы для получения направления</a:t>
            </a:r>
            <a:endParaRPr lang="ru-RU" sz="1200" b="1" dirty="0">
              <a:solidFill>
                <a:schemeClr val="tx2"/>
              </a:solidFill>
            </a:endParaRPr>
          </a:p>
        </p:txBody>
      </p:sp>
      <p:sp>
        <p:nvSpPr>
          <p:cNvPr id="29" name="Овал 28"/>
          <p:cNvSpPr/>
          <p:nvPr/>
        </p:nvSpPr>
        <p:spPr>
          <a:xfrm>
            <a:off x="2195736" y="5373216"/>
            <a:ext cx="2664296" cy="1484784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tx2"/>
                </a:solidFill>
              </a:rPr>
              <a:t>Родитель несет  заявление о приеме в частный детский сад</a:t>
            </a:r>
            <a:endParaRPr lang="ru-RU" sz="1200" b="1" dirty="0">
              <a:solidFill>
                <a:schemeClr val="tx2"/>
              </a:solidFill>
            </a:endParaRPr>
          </a:p>
        </p:txBody>
      </p:sp>
      <p:sp>
        <p:nvSpPr>
          <p:cNvPr id="32" name="Овал 31"/>
          <p:cNvSpPr/>
          <p:nvPr/>
        </p:nvSpPr>
        <p:spPr>
          <a:xfrm>
            <a:off x="6228184" y="5373216"/>
            <a:ext cx="2664296" cy="1484784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tx2"/>
                </a:solidFill>
              </a:rPr>
              <a:t>Департамент образования выдает родителям направление в  частный детский сад</a:t>
            </a:r>
            <a:endParaRPr lang="ru-RU" sz="1200" b="1" dirty="0">
              <a:solidFill>
                <a:schemeClr val="tx2"/>
              </a:solidFill>
            </a:endParaRPr>
          </a:p>
        </p:txBody>
      </p:sp>
      <p:cxnSp>
        <p:nvCxnSpPr>
          <p:cNvPr id="37" name="Прямая со стрелкой 36"/>
          <p:cNvCxnSpPr/>
          <p:nvPr/>
        </p:nvCxnSpPr>
        <p:spPr>
          <a:xfrm flipV="1">
            <a:off x="2627784" y="1916832"/>
            <a:ext cx="648072" cy="25202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/>
          <p:nvPr/>
        </p:nvCxnSpPr>
        <p:spPr>
          <a:xfrm>
            <a:off x="5868144" y="1844824"/>
            <a:ext cx="648072" cy="216024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Овал 40"/>
          <p:cNvSpPr/>
          <p:nvPr/>
        </p:nvSpPr>
        <p:spPr>
          <a:xfrm>
            <a:off x="323528" y="1844824"/>
            <a:ext cx="432048" cy="4320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43" name="Овал 42"/>
          <p:cNvSpPr/>
          <p:nvPr/>
        </p:nvSpPr>
        <p:spPr>
          <a:xfrm>
            <a:off x="3347864" y="1484784"/>
            <a:ext cx="432048" cy="4320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/>
          </a:p>
          <a:p>
            <a:pPr algn="ctr"/>
            <a:r>
              <a:rPr lang="ru-RU" dirty="0" smtClean="0"/>
              <a:t>2</a:t>
            </a:r>
          </a:p>
          <a:p>
            <a:pPr algn="ctr"/>
            <a:endParaRPr lang="ru-RU" dirty="0"/>
          </a:p>
        </p:txBody>
      </p:sp>
      <p:sp>
        <p:nvSpPr>
          <p:cNvPr id="47" name="Овал 46"/>
          <p:cNvSpPr/>
          <p:nvPr/>
        </p:nvSpPr>
        <p:spPr>
          <a:xfrm>
            <a:off x="6804248" y="1556792"/>
            <a:ext cx="432048" cy="4320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/>
          </a:p>
          <a:p>
            <a:pPr algn="ctr"/>
            <a:endParaRPr lang="ru-RU" dirty="0" smtClean="0"/>
          </a:p>
          <a:p>
            <a:pPr algn="ctr"/>
            <a:r>
              <a:rPr lang="ru-RU" dirty="0" smtClean="0"/>
              <a:t>3</a:t>
            </a:r>
          </a:p>
          <a:p>
            <a:pPr algn="ctr"/>
            <a:endParaRPr lang="ru-RU" dirty="0" smtClean="0"/>
          </a:p>
          <a:p>
            <a:pPr algn="ctr"/>
            <a:endParaRPr lang="ru-RU" dirty="0"/>
          </a:p>
        </p:txBody>
      </p:sp>
      <p:sp>
        <p:nvSpPr>
          <p:cNvPr id="48" name="Овал 47"/>
          <p:cNvSpPr/>
          <p:nvPr/>
        </p:nvSpPr>
        <p:spPr>
          <a:xfrm>
            <a:off x="6156176" y="5805264"/>
            <a:ext cx="432048" cy="4320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/>
          </a:p>
          <a:p>
            <a:pPr algn="ctr"/>
            <a:endParaRPr lang="ru-RU" dirty="0" smtClean="0"/>
          </a:p>
          <a:p>
            <a:pPr algn="ctr"/>
            <a:endParaRPr lang="ru-RU" dirty="0" smtClean="0"/>
          </a:p>
          <a:p>
            <a:pPr algn="ctr"/>
            <a:r>
              <a:rPr lang="ru-RU" dirty="0" smtClean="0"/>
              <a:t>4</a:t>
            </a:r>
          </a:p>
          <a:p>
            <a:pPr algn="ctr"/>
            <a:endParaRPr lang="ru-RU" dirty="0" smtClean="0"/>
          </a:p>
          <a:p>
            <a:pPr algn="ctr"/>
            <a:endParaRPr lang="ru-RU" dirty="0" smtClean="0"/>
          </a:p>
          <a:p>
            <a:pPr algn="ctr"/>
            <a:endParaRPr lang="ru-RU" dirty="0"/>
          </a:p>
        </p:txBody>
      </p:sp>
      <p:sp>
        <p:nvSpPr>
          <p:cNvPr id="49" name="Овал 48"/>
          <p:cNvSpPr/>
          <p:nvPr/>
        </p:nvSpPr>
        <p:spPr>
          <a:xfrm>
            <a:off x="2555776" y="5373216"/>
            <a:ext cx="432048" cy="4320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/>
          </a:p>
          <a:p>
            <a:pPr algn="ctr"/>
            <a:endParaRPr lang="ru-RU" dirty="0" smtClean="0"/>
          </a:p>
          <a:p>
            <a:pPr algn="ctr"/>
            <a:endParaRPr lang="ru-RU" dirty="0" smtClean="0"/>
          </a:p>
          <a:p>
            <a:pPr algn="ctr"/>
            <a:endParaRPr lang="ru-RU" dirty="0" smtClean="0"/>
          </a:p>
          <a:p>
            <a:pPr algn="ctr"/>
            <a:r>
              <a:rPr lang="ru-RU" dirty="0" smtClean="0"/>
              <a:t>5</a:t>
            </a:r>
          </a:p>
          <a:p>
            <a:pPr algn="ctr"/>
            <a:endParaRPr lang="ru-RU" dirty="0" smtClean="0"/>
          </a:p>
          <a:p>
            <a:pPr algn="ctr"/>
            <a:endParaRPr lang="ru-RU" dirty="0" smtClean="0"/>
          </a:p>
          <a:p>
            <a:pPr algn="ctr"/>
            <a:endParaRPr lang="ru-RU" dirty="0" smtClean="0"/>
          </a:p>
          <a:p>
            <a:pPr algn="ctr"/>
            <a:endParaRPr lang="ru-RU" dirty="0"/>
          </a:p>
        </p:txBody>
      </p:sp>
      <p:cxnSp>
        <p:nvCxnSpPr>
          <p:cNvPr id="61" name="Прямая со стрелкой 60"/>
          <p:cNvCxnSpPr>
            <a:stCxn id="49" idx="7"/>
          </p:cNvCxnSpPr>
          <p:nvPr/>
        </p:nvCxnSpPr>
        <p:spPr>
          <a:xfrm flipV="1">
            <a:off x="2924552" y="5013176"/>
            <a:ext cx="279296" cy="423312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 стрелкой 63"/>
          <p:cNvCxnSpPr/>
          <p:nvPr/>
        </p:nvCxnSpPr>
        <p:spPr>
          <a:xfrm>
            <a:off x="8820472" y="2708920"/>
            <a:ext cx="0" cy="3168352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1" name="Picture 10" descr="https://otmamimame.ru/wp-content/uploads/2021/09/deti-4-7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4509120"/>
            <a:ext cx="1872208" cy="2088232"/>
          </a:xfrm>
          <a:prstGeom prst="rect">
            <a:avLst/>
          </a:prstGeom>
          <a:noFill/>
        </p:spPr>
      </p:pic>
      <p:cxnSp>
        <p:nvCxnSpPr>
          <p:cNvPr id="73" name="Прямая со стрелкой 72"/>
          <p:cNvCxnSpPr>
            <a:stCxn id="32" idx="2"/>
            <a:endCxn id="29" idx="6"/>
          </p:cNvCxnSpPr>
          <p:nvPr/>
        </p:nvCxnSpPr>
        <p:spPr>
          <a:xfrm flipH="1">
            <a:off x="4860032" y="6115608"/>
            <a:ext cx="1368152" cy="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758742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1174</TotalTime>
  <Words>291</Words>
  <Application>Microsoft Office PowerPoint</Application>
  <PresentationFormat>Экран (4:3)</PresentationFormat>
  <Paragraphs>86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Перевод ребенка из одной дошкольной образовательной организации в другую</vt:lpstr>
      <vt:lpstr>Слайд 2</vt:lpstr>
      <vt:lpstr>Предоставление места для детей в возрасте от 1,5 до 3 лет в частных детских садах г. Кирова по цене муниципальных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Внедрение информационной системы доступности дошкольного образования «Электронная очередь в организации, осуществляющие образовательную деятельность по программам дошкольного образования»</dc:title>
  <dc:creator>Владимир Андреевич</dc:creator>
  <cp:lastModifiedBy>a.v.poroshina</cp:lastModifiedBy>
  <cp:revision>124</cp:revision>
  <dcterms:created xsi:type="dcterms:W3CDTF">2020-11-17T06:54:13Z</dcterms:created>
  <dcterms:modified xsi:type="dcterms:W3CDTF">2021-12-29T10:55:39Z</dcterms:modified>
</cp:coreProperties>
</file>