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7"/>
  </p:notesMasterIdLst>
  <p:sldIdLst>
    <p:sldId id="270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</p:sldIdLst>
  <p:sldSz cx="9144000" cy="6858000" type="screen4x3"/>
  <p:notesSz cx="6858000" cy="9144000"/>
  <p:defaultTextStyle>
    <a:defPPr>
      <a:defRPr lang="ru-RU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9ACF3"/>
    <a:srgbClr val="F21165"/>
    <a:srgbClr val="FF0E7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51" autoAdjust="0"/>
    <p:restoredTop sz="74230" autoAdjust="0"/>
  </p:normalViewPr>
  <p:slideViewPr>
    <p:cSldViewPr snapToGrid="0" snapToObjects="1">
      <p:cViewPr>
        <p:scale>
          <a:sx n="95" d="100"/>
          <a:sy n="95" d="100"/>
        </p:scale>
        <p:origin x="-852" y="23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B66ED3-E63D-6B42-B1AA-78345344682F}" type="datetimeFigureOut">
              <a:rPr lang="ru-RU" smtClean="0"/>
              <a:t>27.11.2015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34FD22-F73D-5B4B-8EE2-6AE628F5ECF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24158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34FD22-F73D-5B4B-8EE2-6AE628F5ECFC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921645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«</a:t>
            </a:r>
            <a:r>
              <a:rPr lang="ru-RU" dirty="0" err="1" smtClean="0"/>
              <a:t>Корал</a:t>
            </a:r>
            <a:r>
              <a:rPr lang="ru-RU" dirty="0" smtClean="0"/>
              <a:t> </a:t>
            </a:r>
            <a:r>
              <a:rPr lang="ru-RU" dirty="0" err="1" smtClean="0"/>
              <a:t>Детокс</a:t>
            </a:r>
            <a:r>
              <a:rPr lang="ru-RU" dirty="0" smtClean="0"/>
              <a:t>» – базовый набор, предназначенный для эффективной </a:t>
            </a:r>
            <a:r>
              <a:rPr lang="ru-RU" dirty="0" err="1" smtClean="0"/>
              <a:t>детоксикации</a:t>
            </a:r>
            <a:r>
              <a:rPr lang="ru-RU" dirty="0" smtClean="0"/>
              <a:t> организма.</a:t>
            </a:r>
          </a:p>
          <a:p>
            <a:r>
              <a:rPr lang="ru-RU" dirty="0" smtClean="0"/>
              <a:t>В составе набора 4 продукта: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dirty="0" smtClean="0"/>
              <a:t>«Ассимилятор» (90 капсул);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dirty="0" smtClean="0"/>
              <a:t>«Н-500» (60 капсул);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dirty="0" smtClean="0"/>
              <a:t>«</a:t>
            </a:r>
            <a:r>
              <a:rPr lang="ru-RU" dirty="0" err="1" smtClean="0"/>
              <a:t>Корал</a:t>
            </a:r>
            <a:r>
              <a:rPr lang="ru-RU" dirty="0" smtClean="0"/>
              <a:t>-Майн» (30 саше);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dirty="0" smtClean="0"/>
              <a:t>«</a:t>
            </a:r>
            <a:r>
              <a:rPr lang="ru-RU" dirty="0" err="1" smtClean="0"/>
              <a:t>Корал</a:t>
            </a:r>
            <a:r>
              <a:rPr lang="ru-RU" dirty="0" smtClean="0"/>
              <a:t> Лецитин» (120 капсул). </a:t>
            </a:r>
          </a:p>
          <a:p>
            <a:endParaRPr lang="ru-RU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Программа активизации естественного процесса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детоксикации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организма, создания условий для восстановления активной работы собственных регуляторных механизмов.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34FD22-F73D-5B4B-8EE2-6AE628F5ECFC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91882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«</a:t>
            </a:r>
            <a:r>
              <a:rPr lang="ru-RU" dirty="0" err="1" smtClean="0"/>
              <a:t>Корал</a:t>
            </a:r>
            <a:r>
              <a:rPr lang="ru-RU" dirty="0" smtClean="0"/>
              <a:t>-Майн» – минеральная композиция из природного коралла для кондиционирования питьевой воды: </a:t>
            </a:r>
          </a:p>
          <a:p>
            <a:r>
              <a:rPr lang="ru-RU" dirty="0" smtClean="0"/>
              <a:t>•	обеспечивает качественный и полезный питьевой режим </a:t>
            </a:r>
          </a:p>
          <a:p>
            <a:r>
              <a:rPr lang="ru-RU" dirty="0" smtClean="0"/>
              <a:t>•	нормализует минеральный баланс в организме </a:t>
            </a:r>
          </a:p>
          <a:p>
            <a:r>
              <a:rPr lang="ru-RU" dirty="0" smtClean="0"/>
              <a:t>•	оптимизирует работу жизненно важных систем и органов </a:t>
            </a:r>
          </a:p>
          <a:p>
            <a:r>
              <a:rPr lang="ru-RU" dirty="0" smtClean="0"/>
              <a:t>•	способствует выведению водорастворимых токсинов </a:t>
            </a:r>
          </a:p>
          <a:p>
            <a:endParaRPr lang="ru-RU" dirty="0" smtClean="0"/>
          </a:p>
          <a:p>
            <a:r>
              <a:rPr lang="ru-RU" dirty="0" smtClean="0"/>
              <a:t>«Н-500» – источник энергии, «топливо» жизни на каждый день: </a:t>
            </a:r>
          </a:p>
          <a:p>
            <a:r>
              <a:rPr lang="ru-RU" dirty="0" smtClean="0"/>
              <a:t>•	повышает физическую и умственную работоспособность </a:t>
            </a:r>
          </a:p>
          <a:p>
            <a:r>
              <a:rPr lang="ru-RU" dirty="0" smtClean="0"/>
              <a:t>•	ускоряет процесс восстановления после нагрузок </a:t>
            </a:r>
          </a:p>
          <a:p>
            <a:r>
              <a:rPr lang="ru-RU" dirty="0" smtClean="0"/>
              <a:t>•	защищает от раннего старения </a:t>
            </a:r>
          </a:p>
          <a:p>
            <a:r>
              <a:rPr lang="ru-RU" dirty="0" smtClean="0"/>
              <a:t>•	помогает нейтрализовать образующиеся в организме токсины </a:t>
            </a:r>
          </a:p>
          <a:p>
            <a:endParaRPr lang="ru-RU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процессе выведения водорастворимых токсинов участвуют минеральная композиция для кондиционирования питьевой воды «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Корал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-Майн» и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антиоксидант 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-500». Доказано, что вода, обогащенная этими продуктами, на 90% способствует выведению водорастворимых токсинов, уменьшает процессы разрушения костной ткани.  </a:t>
            </a:r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34FD22-F73D-5B4B-8EE2-6AE628F5ECFC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46327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Для выведения жирорастворимых токсинов используются две биологически активные добавки к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пище – содержащий пищеварительные ферменты «Ассимилятор» и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универсальный продукт «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Корал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Лецитин». Оба эти продукта можно назвать оптимальными для использования: «Ассимилятор» – комплекс ферментов растительного происхождения с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витаминами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Д, способствует качественному расщеплению пищевых продуктов и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уменьшает образование токсинов. «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Корал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Лецитин» защищает мембраны клеток от повреждения токсинами, помогает эффективно нейтрализовать и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вывести токсины из организма.</a:t>
            </a:r>
          </a:p>
          <a:p>
            <a:endParaRPr lang="ru-RU" dirty="0" smtClean="0"/>
          </a:p>
          <a:p>
            <a:r>
              <a:rPr lang="ru-RU" dirty="0" smtClean="0"/>
              <a:t>«Ассимилятор» включает комплекс растительных ферментов (амилаза, </a:t>
            </a:r>
            <a:r>
              <a:rPr lang="ru-RU" dirty="0" err="1" smtClean="0"/>
              <a:t>целлюлаза</a:t>
            </a:r>
            <a:r>
              <a:rPr lang="ru-RU" dirty="0" smtClean="0"/>
              <a:t> папаин, </a:t>
            </a:r>
            <a:r>
              <a:rPr lang="ru-RU" dirty="0" err="1" smtClean="0"/>
              <a:t>бромелайн</a:t>
            </a:r>
            <a:r>
              <a:rPr lang="ru-RU" dirty="0" smtClean="0"/>
              <a:t>, липаза, </a:t>
            </a:r>
            <a:r>
              <a:rPr lang="ru-RU" dirty="0" err="1" smtClean="0"/>
              <a:t>лактаза</a:t>
            </a:r>
            <a:r>
              <a:rPr lang="ru-RU" dirty="0" smtClean="0"/>
              <a:t>), которые: </a:t>
            </a:r>
          </a:p>
          <a:p>
            <a:r>
              <a:rPr lang="ru-RU" dirty="0" smtClean="0"/>
              <a:t>•	способствуют качественному расщеплению белковой, углеводной и жирной пищи, уменьшая образование токсинов в организме </a:t>
            </a:r>
          </a:p>
          <a:p>
            <a:r>
              <a:rPr lang="ru-RU" dirty="0" smtClean="0"/>
              <a:t>•	способствуют лучшему усвоению белков, расщепляя их до аминокислот </a:t>
            </a:r>
          </a:p>
          <a:p>
            <a:r>
              <a:rPr lang="ru-RU" dirty="0" smtClean="0"/>
              <a:t>•	помогают качественному усвоению полезных и питательных веществ </a:t>
            </a:r>
          </a:p>
          <a:p>
            <a:r>
              <a:rPr lang="ru-RU" dirty="0" smtClean="0"/>
              <a:t>•	предотвращают развитие метеоризма и тяжести в желудке </a:t>
            </a:r>
          </a:p>
          <a:p>
            <a:endParaRPr lang="ru-RU" dirty="0" smtClean="0"/>
          </a:p>
          <a:p>
            <a:r>
              <a:rPr lang="ru-RU" dirty="0" smtClean="0"/>
              <a:t>«</a:t>
            </a:r>
            <a:r>
              <a:rPr lang="ru-RU" dirty="0" err="1" smtClean="0"/>
              <a:t>Корал</a:t>
            </a:r>
            <a:r>
              <a:rPr lang="ru-RU" dirty="0" smtClean="0"/>
              <a:t> Лецитин» – источник природных фосфолипидов (лецитина): </a:t>
            </a:r>
          </a:p>
          <a:p>
            <a:r>
              <a:rPr lang="ru-RU" dirty="0" smtClean="0"/>
              <a:t>•	лецитин – основа всех клеточных оболочек (мембран) организма, в том числе и оболочек клеток мозга </a:t>
            </a:r>
          </a:p>
          <a:p>
            <a:r>
              <a:rPr lang="ru-RU" dirty="0" smtClean="0"/>
              <a:t>•	защищает клеточные оболочки от повреждения токсинами </a:t>
            </a:r>
          </a:p>
          <a:p>
            <a:r>
              <a:rPr lang="ru-RU" dirty="0" smtClean="0"/>
              <a:t>•	помогает эффективно нейтрализовать и вывести жирорастворимые токсины из организма </a:t>
            </a:r>
          </a:p>
          <a:p>
            <a:r>
              <a:rPr lang="ru-RU" dirty="0" smtClean="0"/>
              <a:t>•	способствует восстановлению клеток печени при токсическом воздействии алкоголя, никотина, лекарств, некачественной пищи </a:t>
            </a:r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34FD22-F73D-5B4B-8EE2-6AE628F5ECFC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736614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Мы не просто подготовили комплекс продуктов для обеспечения вашего</a:t>
            </a:r>
            <a:r>
              <a:rPr lang="ru-RU" baseline="0" dirty="0" smtClean="0"/>
              <a:t> организма всем необходимым для нормализации и активизации естественного процесса очищения!</a:t>
            </a:r>
          </a:p>
          <a:p>
            <a:r>
              <a:rPr lang="ru-RU" baseline="0" dirty="0" smtClean="0"/>
              <a:t>Мы пошли дальше!</a:t>
            </a:r>
          </a:p>
          <a:p>
            <a:r>
              <a:rPr lang="ru-RU" baseline="0" dirty="0" smtClean="0"/>
              <a:t>Теперь этот комплекс представлен в удобной упаковке!</a:t>
            </a:r>
          </a:p>
          <a:p>
            <a:r>
              <a:rPr lang="ru-RU" dirty="0" smtClean="0"/>
              <a:t>Баночки с продуктами</a:t>
            </a:r>
            <a:r>
              <a:rPr lang="ru-RU" baseline="0" dirty="0" smtClean="0"/>
              <a:t> </a:t>
            </a:r>
            <a:r>
              <a:rPr lang="ru-RU" u="sng" baseline="0" dirty="0" smtClean="0"/>
              <a:t>располагаются в сумке, </a:t>
            </a:r>
            <a:r>
              <a:rPr lang="ru-RU" baseline="0" dirty="0" smtClean="0"/>
              <a:t>которая закрывается на удобную липучку.</a:t>
            </a:r>
          </a:p>
          <a:p>
            <a:r>
              <a:rPr lang="ru-RU" baseline="0" dirty="0" smtClean="0"/>
              <a:t>Удобно нести, полезно принимать! </a:t>
            </a:r>
            <a:r>
              <a:rPr lang="ru-RU" u="sng" baseline="0" dirty="0" smtClean="0"/>
              <a:t>К тому же это красивый подарок. </a:t>
            </a:r>
            <a:endParaRPr lang="ru-RU" u="sng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34FD22-F73D-5B4B-8EE2-6AE628F5ECFC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897808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Обязательным дополнением к четырем продуктам программы </a:t>
            </a:r>
            <a:r>
              <a:rPr lang="ru-RU" dirty="0" err="1" smtClean="0"/>
              <a:t>Coral</a:t>
            </a:r>
            <a:r>
              <a:rPr lang="ru-RU" dirty="0" smtClean="0"/>
              <a:t> </a:t>
            </a:r>
            <a:r>
              <a:rPr lang="ru-RU" dirty="0" err="1" smtClean="0"/>
              <a:t>Detox</a:t>
            </a:r>
            <a:r>
              <a:rPr lang="ru-RU" dirty="0" smtClean="0"/>
              <a:t> является употребление клетчатки наряду с полезными бактериями. </a:t>
            </a:r>
          </a:p>
          <a:p>
            <a:pPr>
              <a:buFont typeface="Arial" charset="0"/>
              <a:buNone/>
              <a:defRPr/>
            </a:pPr>
            <a:endParaRPr lang="ru-RU" sz="1200" dirty="0" smtClean="0">
              <a:solidFill>
                <a:srgbClr val="000000"/>
              </a:solidFill>
              <a:latin typeface="Myriad Pro"/>
              <a:cs typeface="Myriad Pro"/>
            </a:endParaRPr>
          </a:p>
          <a:p>
            <a:pPr>
              <a:buFont typeface="Arial" charset="0"/>
              <a:buNone/>
              <a:defRPr/>
            </a:pPr>
            <a:r>
              <a:rPr lang="ru-RU" sz="1200" dirty="0" smtClean="0">
                <a:solidFill>
                  <a:srgbClr val="000000"/>
                </a:solidFill>
                <a:latin typeface="Myriad Pro"/>
                <a:cs typeface="Myriad Pro"/>
              </a:rPr>
              <a:t>За 1 час до сна для создания благоприятных условий роста лакто- и </a:t>
            </a:r>
            <a:r>
              <a:rPr lang="ru-RU" sz="1200" dirty="0" err="1" smtClean="0">
                <a:solidFill>
                  <a:srgbClr val="000000"/>
                </a:solidFill>
                <a:latin typeface="Myriad Pro"/>
                <a:cs typeface="Myriad Pro"/>
              </a:rPr>
              <a:t>бифидобактерий</a:t>
            </a:r>
            <a:r>
              <a:rPr lang="ru-RU" sz="1200" dirty="0" smtClean="0">
                <a:solidFill>
                  <a:srgbClr val="000000"/>
                </a:solidFill>
                <a:latin typeface="Myriad Pro"/>
                <a:cs typeface="Myriad Pro"/>
              </a:rPr>
              <a:t> рекомендован</a:t>
            </a:r>
            <a:r>
              <a:rPr lang="ru-RU" sz="1200" baseline="0" dirty="0" smtClean="0">
                <a:solidFill>
                  <a:srgbClr val="000000"/>
                </a:solidFill>
                <a:latin typeface="Myriad Pro"/>
                <a:cs typeface="Myriad Pro"/>
              </a:rPr>
              <a:t> </a:t>
            </a:r>
            <a:r>
              <a:rPr lang="ru-RU" dirty="0" err="1" smtClean="0"/>
              <a:t>эубиотический</a:t>
            </a:r>
            <a:r>
              <a:rPr lang="ru-RU" dirty="0" smtClean="0"/>
              <a:t> ужин.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ru-RU" dirty="0" smtClean="0"/>
              <a:t>Это любые кисломолочные продукты</a:t>
            </a:r>
            <a:r>
              <a:rPr lang="ru-RU" baseline="0" dirty="0" smtClean="0"/>
              <a:t>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(кефир, йогурт, простокваша, ряженка),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молоко + продукты 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Coral Club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с содержанием клетчатки (</a:t>
            </a:r>
            <a:r>
              <a:rPr lang="ru-RU" dirty="0" smtClean="0"/>
              <a:t>«</a:t>
            </a:r>
            <a:r>
              <a:rPr lang="ru-RU" dirty="0" err="1" smtClean="0"/>
              <a:t>Спирулина</a:t>
            </a:r>
            <a:r>
              <a:rPr lang="ru-RU" dirty="0" smtClean="0"/>
              <a:t>», «</a:t>
            </a:r>
            <a:r>
              <a:rPr lang="ru-RU" dirty="0" err="1" smtClean="0"/>
              <a:t>Веган</a:t>
            </a:r>
            <a:r>
              <a:rPr lang="ru-RU" dirty="0" smtClean="0"/>
              <a:t> Шейк», «</a:t>
            </a:r>
            <a:r>
              <a:rPr lang="ru-RU" dirty="0" err="1" smtClean="0"/>
              <a:t>Корал</a:t>
            </a:r>
            <a:r>
              <a:rPr lang="ru-RU" dirty="0" smtClean="0"/>
              <a:t> Люцерна», «</a:t>
            </a:r>
            <a:r>
              <a:rPr lang="ru-RU" dirty="0" err="1" smtClean="0"/>
              <a:t>Корал</a:t>
            </a:r>
            <a:r>
              <a:rPr lang="ru-RU" dirty="0" smtClean="0"/>
              <a:t> Хлорелла», «</a:t>
            </a:r>
            <a:r>
              <a:rPr lang="ru-RU" dirty="0" err="1" smtClean="0"/>
              <a:t>Корал</a:t>
            </a:r>
            <a:r>
              <a:rPr lang="ru-RU" dirty="0" smtClean="0"/>
              <a:t> </a:t>
            </a:r>
            <a:r>
              <a:rPr lang="ru-RU" dirty="0" err="1" smtClean="0"/>
              <a:t>Бурдок</a:t>
            </a:r>
            <a:r>
              <a:rPr lang="ru-RU" dirty="0" smtClean="0"/>
              <a:t> Рут» (любой продукт на выбор). </a:t>
            </a:r>
          </a:p>
          <a:p>
            <a:pPr>
              <a:buFont typeface="Arial" charset="0"/>
              <a:buNone/>
              <a:defRPr/>
            </a:pPr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34FD22-F73D-5B4B-8EE2-6AE628F5ECFC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075278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«</a:t>
            </a:r>
            <a:r>
              <a:rPr lang="ru-RU" dirty="0" err="1" smtClean="0"/>
              <a:t>К</a:t>
            </a:r>
            <a:r>
              <a:rPr lang="ru-RU" u="none" dirty="0" err="1" smtClean="0"/>
              <a:t>орал</a:t>
            </a:r>
            <a:r>
              <a:rPr lang="ru-RU" u="none" dirty="0" smtClean="0"/>
              <a:t> </a:t>
            </a:r>
            <a:r>
              <a:rPr lang="ru-RU" u="none" dirty="0" err="1" smtClean="0"/>
              <a:t>Детокс</a:t>
            </a:r>
            <a:r>
              <a:rPr lang="ru-RU" u="none" dirty="0" smtClean="0"/>
              <a:t>»</a:t>
            </a:r>
            <a:r>
              <a:rPr lang="ru-RU" u="none" baseline="0" dirty="0" smtClean="0"/>
              <a:t> – </a:t>
            </a:r>
            <a:r>
              <a:rPr lang="ru-RU" u="none" dirty="0" smtClean="0"/>
              <a:t>это комплексный подход,</a:t>
            </a:r>
            <a:r>
              <a:rPr lang="ru-RU" u="none" baseline="0" dirty="0" smtClean="0"/>
              <a:t> </a:t>
            </a:r>
            <a:r>
              <a:rPr lang="ru-RU" u="none" dirty="0" smtClean="0"/>
              <a:t>обеспечивающий</a:t>
            </a:r>
            <a:r>
              <a:rPr lang="ru-RU" u="none" baseline="0" dirty="0" smtClean="0"/>
              <a:t> естественное выведение токсинов из организма, здоровье клеток, активность и молодость на долгие годы!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baseline="0" dirty="0" smtClean="0"/>
          </a:p>
          <a:p>
            <a:endParaRPr lang="ru-RU" b="0" i="0" dirty="0" smtClean="0">
              <a:latin typeface="Arial"/>
              <a:cs typeface="Arial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34FD22-F73D-5B4B-8EE2-6AE628F5ECFC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71626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Человек – это уникальная живая система.</a:t>
            </a:r>
          </a:p>
          <a:p>
            <a:r>
              <a:rPr lang="ru-RU" dirty="0" smtClean="0"/>
              <a:t>Внутренняя среда организма – это кровь, лимфа, тканевая жидкость. Именно она являются транспортным средством доставки питательных веществ (белков, жиров, углеводов) каждой клетке организма. И они же «уносят» продукты жизнедеятельности организма, так называемые Эндотоксины. </a:t>
            </a:r>
          </a:p>
          <a:p>
            <a:endParaRPr lang="ru-RU" dirty="0" smtClean="0"/>
          </a:p>
          <a:p>
            <a:r>
              <a:rPr lang="ru-RU" dirty="0" smtClean="0"/>
              <a:t>В тоже время на наш организм действуют внешние экологические факторы. И через кожу и слизистые оболочки в организм попадают Экзотоксины.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34FD22-F73D-5B4B-8EE2-6AE628F5ECFC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26287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Токсины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—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это попросту яд, который поступает извне или образуется внутри организма. </a:t>
            </a:r>
            <a:endParaRPr lang="ru-RU" b="1" dirty="0" smtClean="0">
              <a:effectLst/>
            </a:endParaRPr>
          </a:p>
          <a:p>
            <a:endParaRPr lang="ru-RU" b="1" dirty="0" smtClean="0">
              <a:effectLst/>
            </a:endParaRPr>
          </a:p>
          <a:p>
            <a:r>
              <a:rPr lang="ru-RU" b="1" dirty="0" smtClean="0">
                <a:effectLst/>
              </a:rPr>
              <a:t>Экзотоксины </a:t>
            </a:r>
            <a:r>
              <a:rPr lang="ru-RU" dirty="0" smtClean="0">
                <a:effectLst/>
              </a:rPr>
              <a:t>— вредные вещества химического и природного происхождения, которые попадают в организм из внешней </a:t>
            </a:r>
            <a:r>
              <a:rPr lang="ru-RU" u="none" dirty="0" smtClean="0">
                <a:effectLst/>
              </a:rPr>
              <a:t>среды с загазованным воздухом, грязной питьевой водой, некачественной пищей, алкоголем, сигаретами и т. д. Чаще всего с экзотоксинами сталкиваются:</a:t>
            </a:r>
          </a:p>
          <a:p>
            <a:r>
              <a:rPr lang="ru-RU" u="none" dirty="0" smtClean="0">
                <a:effectLst/>
              </a:rPr>
              <a:t>при пищевых отравлениях (токсины микробов, нитраты, нитриты, тяжелые металлы и т.д.);</a:t>
            </a:r>
          </a:p>
          <a:p>
            <a:r>
              <a:rPr lang="ru-RU" u="none" dirty="0" smtClean="0">
                <a:effectLst/>
              </a:rPr>
              <a:t>при вдыхании воздуха, насыщенного вредными примесями</a:t>
            </a:r>
            <a:r>
              <a:rPr lang="ru-RU" u="none" baseline="0" dirty="0" smtClean="0">
                <a:effectLst/>
              </a:rPr>
              <a:t> </a:t>
            </a:r>
            <a:r>
              <a:rPr lang="ru-RU" u="none" dirty="0" smtClean="0">
                <a:effectLst/>
              </a:rPr>
              <a:t>(например, в больших промышленных городах, на вредном производстве, в экологически неблагоприятных регионах); </a:t>
            </a:r>
          </a:p>
          <a:p>
            <a:r>
              <a:rPr lang="ru-RU" u="none" dirty="0" smtClean="0">
                <a:effectLst/>
              </a:rPr>
              <a:t>при приеме чрезмерных доз алкоголя, при лекарственной интоксикации (прием препаратов, содержащих токсичные вещества или прием в больших дозировках); </a:t>
            </a:r>
          </a:p>
          <a:p>
            <a:r>
              <a:rPr lang="ru-RU" u="none" dirty="0" smtClean="0">
                <a:effectLst/>
              </a:rPr>
              <a:t>при вдыхании</a:t>
            </a:r>
            <a:r>
              <a:rPr lang="ru-RU" u="none" baseline="0" dirty="0" smtClean="0">
                <a:effectLst/>
              </a:rPr>
              <a:t> токсинов бытовой химии</a:t>
            </a:r>
            <a:r>
              <a:rPr lang="ru-RU" u="none" dirty="0" smtClean="0">
                <a:effectLst/>
              </a:rPr>
              <a:t>. </a:t>
            </a:r>
          </a:p>
          <a:p>
            <a:endParaRPr lang="ru-RU" u="none" dirty="0" smtClean="0">
              <a:effectLst/>
            </a:endParaRPr>
          </a:p>
          <a:p>
            <a:r>
              <a:rPr lang="ru-RU" b="1" u="none" dirty="0" smtClean="0">
                <a:effectLst/>
              </a:rPr>
              <a:t>Эндотоксины </a:t>
            </a:r>
            <a:r>
              <a:rPr lang="ru-RU" u="none" dirty="0" smtClean="0">
                <a:effectLst/>
              </a:rPr>
              <a:t>— вредные вещества, которые образуются в организме в процессе его жизнедеятельности. Причем образование эндотоксинов и шлаков происходит постоянно и незаметно: день за днем, минута за минутой, без перерывов и остановок. Все это приводит к тому, что со временем эндотоксины накапливаются в организме, и тогда он начинает работать с перебоями и не в полную силу. В результате развиваются многие серьезные заболевания: мочекаменная болезнь, болезни дыхательной системы, сердечно-сосудистые и аутоиммунные заболевания, ожирение, аллергии. </a:t>
            </a:r>
          </a:p>
          <a:p>
            <a:r>
              <a:rPr lang="ru-RU" u="none" dirty="0" smtClean="0">
                <a:effectLst/>
              </a:rPr>
              <a:t>Особенно много эндотоксинов</a:t>
            </a:r>
            <a:r>
              <a:rPr lang="ru-RU" u="none" baseline="0" dirty="0" smtClean="0">
                <a:effectLst/>
              </a:rPr>
              <a:t> </a:t>
            </a:r>
            <a:r>
              <a:rPr lang="ru-RU" u="none" dirty="0" smtClean="0">
                <a:effectLst/>
              </a:rPr>
              <a:t>появляется при:</a:t>
            </a:r>
          </a:p>
          <a:p>
            <a:r>
              <a:rPr lang="ru-RU" u="none" dirty="0" smtClean="0">
                <a:effectLst/>
              </a:rPr>
              <a:t>нарушениях</a:t>
            </a:r>
            <a:r>
              <a:rPr lang="ru-RU" u="none" baseline="0" dirty="0" smtClean="0">
                <a:effectLst/>
              </a:rPr>
              <a:t> </a:t>
            </a:r>
            <a:r>
              <a:rPr lang="ru-RU" u="none" dirty="0" smtClean="0">
                <a:effectLst/>
              </a:rPr>
              <a:t>работы кишечника;</a:t>
            </a:r>
          </a:p>
          <a:p>
            <a:r>
              <a:rPr lang="ru-RU" u="none" dirty="0" smtClean="0">
                <a:effectLst/>
              </a:rPr>
              <a:t>дисбактериозе; 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u="none" dirty="0" smtClean="0">
                <a:effectLst/>
              </a:rPr>
              <a:t>заболеваниях</a:t>
            </a:r>
            <a:r>
              <a:rPr lang="ru-RU" u="none" baseline="0" dirty="0" smtClean="0">
                <a:effectLst/>
              </a:rPr>
              <a:t> </a:t>
            </a:r>
            <a:r>
              <a:rPr lang="ru-RU" u="none" dirty="0" smtClean="0">
                <a:effectLst/>
              </a:rPr>
              <a:t>печени —</a:t>
            </a:r>
            <a:r>
              <a:rPr lang="ru-RU" u="none" baseline="0" dirty="0" smtClean="0">
                <a:effectLst/>
              </a:rPr>
              <a:t> </a:t>
            </a:r>
            <a:r>
              <a:rPr lang="ru-RU" u="none" dirty="0" smtClean="0">
                <a:effectLst/>
              </a:rPr>
              <a:t>гепатиты; </a:t>
            </a:r>
          </a:p>
          <a:p>
            <a:r>
              <a:rPr lang="ru-RU" u="none" dirty="0" smtClean="0">
                <a:effectLst/>
              </a:rPr>
              <a:t>заболеваниях </a:t>
            </a:r>
            <a:r>
              <a:rPr lang="ru-RU" u="none" dirty="0" err="1" smtClean="0">
                <a:effectLst/>
              </a:rPr>
              <a:t>ротоносоглотки</a:t>
            </a:r>
            <a:r>
              <a:rPr lang="ru-RU" u="none" dirty="0" smtClean="0">
                <a:effectLst/>
              </a:rPr>
              <a:t> – ангина, фарингит, грипп, ОРЗ; </a:t>
            </a:r>
          </a:p>
          <a:p>
            <a:r>
              <a:rPr lang="ru-RU" u="none" dirty="0" smtClean="0">
                <a:effectLst/>
              </a:rPr>
              <a:t>пародонтите, пародонтозе, гингивите; </a:t>
            </a:r>
          </a:p>
          <a:p>
            <a:r>
              <a:rPr lang="ru-RU" u="none" dirty="0" smtClean="0">
                <a:effectLst/>
              </a:rPr>
              <a:t>заболеваниях почек; </a:t>
            </a:r>
          </a:p>
          <a:p>
            <a:r>
              <a:rPr lang="ru-RU" u="none" dirty="0" smtClean="0">
                <a:effectLst/>
              </a:rPr>
              <a:t>аллергиях; </a:t>
            </a:r>
          </a:p>
          <a:p>
            <a:r>
              <a:rPr lang="ru-RU" u="none" dirty="0" smtClean="0">
                <a:effectLst/>
              </a:rPr>
              <a:t>стрессе и т. д.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u="sng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34FD22-F73D-5B4B-8EE2-6AE628F5ECFC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89481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Необходимо</a:t>
            </a:r>
            <a:r>
              <a:rPr lang="ru-RU" baseline="0" dirty="0" smtClean="0"/>
              <a:t> понимать, что </a:t>
            </a:r>
            <a:r>
              <a:rPr lang="ru-RU" dirty="0" smtClean="0"/>
              <a:t>80% токсинов являются водорастворимыми (то есть растворяются в воде), а 20% – жирорастворимыми (то есть растворяются в присутствии жира). </a:t>
            </a:r>
          </a:p>
          <a:p>
            <a:endParaRPr lang="ru-RU" u="none" dirty="0" smtClean="0"/>
          </a:p>
          <a:p>
            <a:r>
              <a:rPr lang="ru-RU" u="none" dirty="0" smtClean="0"/>
              <a:t>В процессе выведения водорастворимых токсинов из организма задействованы в первую очередь почки.</a:t>
            </a:r>
          </a:p>
          <a:p>
            <a:r>
              <a:rPr lang="ru-RU" u="none" dirty="0" smtClean="0"/>
              <a:t>Жирорастворимые</a:t>
            </a:r>
            <a:r>
              <a:rPr lang="ru-RU" u="none" baseline="0" dirty="0" smtClean="0"/>
              <a:t> токсины </a:t>
            </a:r>
            <a:r>
              <a:rPr lang="ru-RU" u="none" dirty="0" smtClean="0"/>
              <a:t>выводятся из организма в</a:t>
            </a:r>
            <a:r>
              <a:rPr lang="ru-RU" u="none" baseline="0" dirty="0" smtClean="0"/>
              <a:t> основном через </a:t>
            </a:r>
            <a:r>
              <a:rPr lang="ru-RU" u="none" dirty="0" smtClean="0"/>
              <a:t>печень</a:t>
            </a:r>
            <a:r>
              <a:rPr lang="ru-RU" u="none" baseline="0" dirty="0" smtClean="0"/>
              <a:t> – орган, </a:t>
            </a:r>
            <a:r>
              <a:rPr lang="ru-RU" u="none" dirty="0" smtClean="0"/>
              <a:t>перерабатывающий компоненты пищи (белки, жиры, углеводы).</a:t>
            </a:r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34FD22-F73D-5B4B-8EE2-6AE628F5ECFC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3328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u="none" dirty="0" smtClean="0"/>
              <a:t>Если главный</a:t>
            </a:r>
            <a:r>
              <a:rPr lang="ru-RU" u="none" baseline="0" dirty="0" smtClean="0"/>
              <a:t> орган выделительной системы – почки – </a:t>
            </a:r>
            <a:r>
              <a:rPr lang="ru-RU" u="none" dirty="0" smtClean="0"/>
              <a:t>не справляется с выведением токсинов, что же происходит?</a:t>
            </a:r>
          </a:p>
          <a:p>
            <a:r>
              <a:rPr lang="ru-RU" u="none" dirty="0" smtClean="0"/>
              <a:t>Тогда</a:t>
            </a:r>
            <a:r>
              <a:rPr lang="ru-RU" u="none" baseline="0" dirty="0" smtClean="0"/>
              <a:t> накопленные </a:t>
            </a:r>
            <a:r>
              <a:rPr lang="ru-RU" u="none" dirty="0" smtClean="0"/>
              <a:t>токсины «мигрируют» в другие</a:t>
            </a:r>
            <a:r>
              <a:rPr lang="ru-RU" u="none" baseline="0" dirty="0" smtClean="0"/>
              <a:t> места</a:t>
            </a:r>
            <a:r>
              <a:rPr lang="ru-RU" u="none" dirty="0" smtClean="0"/>
              <a:t>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u="none" dirty="0" smtClean="0"/>
              <a:t>кожу, волосы, ногти</a:t>
            </a:r>
            <a:r>
              <a:rPr lang="ru-RU" u="none" baseline="0" dirty="0" smtClean="0"/>
              <a:t> (результат – развитие кожных заболеваний, поврежденные ломкие волосы и ногти);</a:t>
            </a:r>
            <a:endParaRPr lang="ru-RU" u="none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u="none" dirty="0" smtClean="0"/>
              <a:t>уши, горло, нос, трахеи, бронхи, легкие</a:t>
            </a:r>
            <a:r>
              <a:rPr lang="ru-RU" u="none" baseline="0" dirty="0" smtClean="0"/>
              <a:t> (э</a:t>
            </a:r>
            <a:r>
              <a:rPr lang="ru-RU" u="none" dirty="0" smtClean="0"/>
              <a:t>то чревато ЛОР-</a:t>
            </a:r>
            <a:r>
              <a:rPr lang="ru-RU" u="none" baseline="0" dirty="0" smtClean="0"/>
              <a:t>заболеваниями, астмами, аллергиями);</a:t>
            </a:r>
            <a:endParaRPr lang="ru-RU" u="none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u="none" dirty="0" smtClean="0"/>
              <a:t>кости,</a:t>
            </a:r>
            <a:r>
              <a:rPr lang="ru-RU" u="none" baseline="0" dirty="0" smtClean="0"/>
              <a:t> мышцы, связки (результат – отложение солей, артриты, артрозы). </a:t>
            </a:r>
            <a:endParaRPr lang="ru-RU" u="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34FD22-F73D-5B4B-8EE2-6AE628F5ECFC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37034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u="none" dirty="0" smtClean="0"/>
              <a:t>Почему так происходит?</a:t>
            </a:r>
          </a:p>
          <a:p>
            <a:r>
              <a:rPr lang="ru-RU" u="none" dirty="0" smtClean="0"/>
              <a:t>Во-первых,</a:t>
            </a:r>
            <a:r>
              <a:rPr lang="ru-RU" u="none" baseline="0" dirty="0" smtClean="0"/>
              <a:t> жирорастворимые токсины чаще всего образуются при </a:t>
            </a:r>
            <a:r>
              <a:rPr lang="ru-RU" u="none" dirty="0" smtClean="0"/>
              <a:t>с</a:t>
            </a:r>
            <a:r>
              <a:rPr lang="ru-RU" sz="1200" u="non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боях в работе печени</a:t>
            </a:r>
            <a:r>
              <a:rPr lang="ru-RU" sz="1200" u="non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Дисфункции печени приводят к тому, что естественное выведение этих токсинов </a:t>
            </a:r>
            <a:r>
              <a:rPr lang="ru-RU" u="none" dirty="0" smtClean="0"/>
              <a:t>из организма будет нарушено. Сбои</a:t>
            </a:r>
            <a:r>
              <a:rPr lang="ru-RU" u="none" baseline="0" dirty="0" smtClean="0"/>
              <a:t> в работе почек – и водорастворимые токсины застаиваются в организме.</a:t>
            </a:r>
            <a:endParaRPr lang="ru-RU" u="none" dirty="0" smtClean="0"/>
          </a:p>
          <a:p>
            <a:endParaRPr lang="ru-RU" u="none" dirty="0" smtClean="0"/>
          </a:p>
          <a:p>
            <a:r>
              <a:rPr lang="ru-RU" u="none" dirty="0" smtClean="0"/>
              <a:t>Во-вторых,</a:t>
            </a:r>
            <a:r>
              <a:rPr lang="ru-RU" u="none" baseline="0" dirty="0" smtClean="0"/>
              <a:t> на образование токсинов в организме влияют различные </a:t>
            </a:r>
            <a:r>
              <a:rPr lang="ru-RU" u="none" dirty="0" smtClean="0"/>
              <a:t>экологические</a:t>
            </a:r>
            <a:r>
              <a:rPr lang="ru-RU" u="none" baseline="0" dirty="0" smtClean="0"/>
              <a:t> </a:t>
            </a:r>
            <a:r>
              <a:rPr lang="ru-RU" u="none" dirty="0" smtClean="0"/>
              <a:t>факторы.</a:t>
            </a:r>
            <a:r>
              <a:rPr lang="ru-RU" u="none" baseline="0" dirty="0" smtClean="0"/>
              <a:t> </a:t>
            </a:r>
            <a:r>
              <a:rPr lang="ru-RU" sz="1200" u="non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 нам с вами просто н</a:t>
            </a:r>
            <a:r>
              <a:rPr lang="ru-RU" u="none" dirty="0" smtClean="0"/>
              <a:t>еобходимо помогать организму, создавая условия для</a:t>
            </a:r>
            <a:r>
              <a:rPr lang="ru-RU" u="none" baseline="0" dirty="0" smtClean="0"/>
              <a:t> полного </a:t>
            </a:r>
            <a:r>
              <a:rPr lang="ru-RU" u="none" dirty="0" smtClean="0"/>
              <a:t>выведения токсинов.</a:t>
            </a:r>
            <a:r>
              <a:rPr lang="ru-RU" u="none" baseline="0" dirty="0" smtClean="0"/>
              <a:t> </a:t>
            </a:r>
            <a:endParaRPr lang="ru-RU" u="none" dirty="0" smtClean="0"/>
          </a:p>
          <a:p>
            <a:endParaRPr lang="ru-RU" u="none" baseline="0" dirty="0" smtClean="0"/>
          </a:p>
          <a:p>
            <a:r>
              <a:rPr lang="ru-RU" u="none" dirty="0" smtClean="0"/>
              <a:t>В-третьих, на скопление токсинов в организме</a:t>
            </a:r>
            <a:r>
              <a:rPr lang="ru-RU" u="none" baseline="0" dirty="0" smtClean="0"/>
              <a:t> влияет недостаточное употребление питьевой воды! К большому сожалению, в нашем обществе не сформирована культура питья чистой и полезной</a:t>
            </a:r>
            <a:r>
              <a:rPr lang="ru-RU" u="none" dirty="0" smtClean="0"/>
              <a:t> воды.</a:t>
            </a:r>
            <a:r>
              <a:rPr lang="ru-RU" u="none" baseline="0" dirty="0" smtClean="0"/>
              <a:t> А ведь именно потребление</a:t>
            </a:r>
            <a:r>
              <a:rPr lang="ru-RU" u="none" dirty="0" smtClean="0"/>
              <a:t> </a:t>
            </a:r>
            <a:r>
              <a:rPr lang="ru-RU" u="none" baseline="0" dirty="0" smtClean="0"/>
              <a:t>достаточного количество воды создает </a:t>
            </a:r>
            <a:r>
              <a:rPr lang="ru-RU" sz="1200" u="non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условия для растворения и</a:t>
            </a:r>
            <a:r>
              <a:rPr lang="en-US" sz="1200" u="non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ru-RU" sz="1200" u="non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выведения</a:t>
            </a:r>
            <a:r>
              <a:rPr lang="ru-RU" sz="1200" u="non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u="non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токсинов с</a:t>
            </a:r>
            <a:r>
              <a:rPr lang="en-US" sz="1200" u="non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ru-RU" sz="1200" u="non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мочой</a:t>
            </a:r>
            <a:r>
              <a:rPr lang="ru-RU" sz="1200" u="non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и </a:t>
            </a:r>
            <a:r>
              <a:rPr lang="ru-RU" sz="1200" u="non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потом. </a:t>
            </a:r>
          </a:p>
          <a:p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34FD22-F73D-5B4B-8EE2-6AE628F5ECFC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05094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u="none" dirty="0" smtClean="0"/>
              <a:t>Можно выделить семь этапов загрязнения организма токсинами и шлаками.</a:t>
            </a:r>
          </a:p>
          <a:p>
            <a:pPr marL="228600" indent="-228600">
              <a:buAutoNum type="arabicPeriod"/>
            </a:pPr>
            <a:r>
              <a:rPr lang="ru-RU" u="none" dirty="0" smtClean="0"/>
              <a:t>Внешне здоровый человек чувствует лишь общее утомление. Это симптом начавшейся интоксикации организма</a:t>
            </a:r>
            <a:r>
              <a:rPr lang="ru-RU" u="none" baseline="0" dirty="0" smtClean="0"/>
              <a:t> (</a:t>
            </a:r>
            <a:r>
              <a:rPr lang="ru-RU" u="none" dirty="0" smtClean="0"/>
              <a:t>нарушение сна, перепады настроения, головная боль, усталость, раздражительность). </a:t>
            </a:r>
          </a:p>
          <a:p>
            <a:pPr marL="228600" indent="-228600">
              <a:buAutoNum type="arabicPeriod"/>
            </a:pPr>
            <a:r>
              <a:rPr lang="ru-RU" u="none" dirty="0" smtClean="0"/>
              <a:t>Добавляются ломота в суставах и боли в мышцах во всем теле,</a:t>
            </a:r>
            <a:r>
              <a:rPr lang="ru-RU" u="none" baseline="0" dirty="0" smtClean="0"/>
              <a:t> </a:t>
            </a:r>
            <a:r>
              <a:rPr lang="ru-RU" u="none" dirty="0" smtClean="0"/>
              <a:t>которые не снимаются обезболивающими средствами.</a:t>
            </a:r>
          </a:p>
          <a:p>
            <a:r>
              <a:rPr lang="ru-RU" u="none" dirty="0" smtClean="0"/>
              <a:t>3. Кашель, слезотечение, хронический насморк, высыпания на коже (псориаз, экзема, крапивница),</a:t>
            </a:r>
            <a:r>
              <a:rPr lang="ru-RU" u="none" baseline="0" dirty="0" smtClean="0"/>
              <a:t> </a:t>
            </a:r>
            <a:r>
              <a:rPr lang="ru-RU" u="none" dirty="0" smtClean="0"/>
              <a:t>зуд.</a:t>
            </a:r>
          </a:p>
          <a:p>
            <a:r>
              <a:rPr lang="ru-RU" u="none" dirty="0" smtClean="0"/>
              <a:t>4. Появляются</a:t>
            </a:r>
            <a:r>
              <a:rPr lang="ru-RU" u="none" baseline="0" dirty="0" smtClean="0"/>
              <a:t> </a:t>
            </a:r>
            <a:r>
              <a:rPr lang="ru-RU" u="none" dirty="0" smtClean="0"/>
              <a:t>мочекаменная и желчнокаменная болезнь, миома, аденома, киста, папилломы, полипы, тромбофлебиты.</a:t>
            </a:r>
          </a:p>
          <a:p>
            <a:r>
              <a:rPr lang="ru-RU" u="none" dirty="0" smtClean="0"/>
              <a:t>5. Появляются болезни, связанные с поражением соединительной ткани органов. Например, болезни артерий, вен и лимфатических сосудов.</a:t>
            </a:r>
          </a:p>
          <a:p>
            <a:r>
              <a:rPr lang="ru-RU" u="none" dirty="0" smtClean="0"/>
              <a:t>6. Поражается центральная и периферическая нервная системы. В этих случаях нередко наблюдаются параличи,</a:t>
            </a:r>
            <a:r>
              <a:rPr lang="ru-RU" u="none" baseline="0" dirty="0" smtClean="0"/>
              <a:t> </a:t>
            </a:r>
            <a:r>
              <a:rPr lang="ru-RU" u="none" dirty="0" smtClean="0"/>
              <a:t>рассеянный склероз, болезнь Бехтерева, паркинсонизм.</a:t>
            </a:r>
          </a:p>
          <a:p>
            <a:r>
              <a:rPr lang="ru-RU" u="none" dirty="0" smtClean="0"/>
              <a:t>7. Финальная стадия зашлакованности организма</a:t>
            </a:r>
            <a:r>
              <a:rPr lang="ru-RU" u="none" baseline="0" dirty="0" smtClean="0"/>
              <a:t> с</a:t>
            </a:r>
            <a:r>
              <a:rPr lang="ru-RU" u="none" dirty="0" smtClean="0"/>
              <a:t>опровождается необратимыми болезнями, связанными с разрушением клеток и</a:t>
            </a:r>
            <a:r>
              <a:rPr lang="ru-RU" u="none" baseline="0" dirty="0" smtClean="0"/>
              <a:t> тканей организма</a:t>
            </a:r>
            <a:r>
              <a:rPr lang="ru-RU" u="none" dirty="0" smtClean="0"/>
              <a:t>.</a:t>
            </a:r>
            <a:r>
              <a:rPr lang="ru-RU" u="none" baseline="0" dirty="0" smtClean="0"/>
              <a:t> </a:t>
            </a:r>
            <a:endParaRPr lang="ru-RU" u="none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34FD22-F73D-5B4B-8EE2-6AE628F5ECFC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40072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От токсинов нам никуда не деться, но мы в состоянии сделать так, чтобы как можно меньшее их количество попадало в наш организм</a:t>
            </a:r>
            <a:r>
              <a:rPr lang="ru-RU" baseline="0" dirty="0" smtClean="0"/>
              <a:t> – жить в экологически чистой среде, правильно питаться и пить чистую воду.</a:t>
            </a:r>
          </a:p>
          <a:p>
            <a:r>
              <a:rPr lang="ru-RU" baseline="0" dirty="0" smtClean="0"/>
              <a:t>И, самое главное, организму необходимо помогать избавляться от продуктов распада белков, жиров и углеводов (эндотоксинов</a:t>
            </a:r>
            <a:r>
              <a:rPr lang="ru-RU" u="none" baseline="0" dirty="0" smtClean="0"/>
              <a:t>), а также от экзотоксинов, воздействие которых обусловлено современными условиями жизнедеятельности организма.</a:t>
            </a:r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34FD22-F73D-5B4B-8EE2-6AE628F5ECFC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49615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Супруги</a:t>
            </a:r>
            <a:r>
              <a:rPr lang="ru-RU" baseline="0" dirty="0" smtClean="0"/>
              <a:t> Владимир Матвеевич Подхомутников, доктор медицинских наук, заслуженный врач России, профессор.</a:t>
            </a:r>
          </a:p>
          <a:p>
            <a:r>
              <a:rPr lang="ru-RU" baseline="0" dirty="0" smtClean="0"/>
              <a:t>Ольга Валентиновна </a:t>
            </a:r>
            <a:r>
              <a:rPr lang="ru-RU" baseline="0" dirty="0" err="1" smtClean="0"/>
              <a:t>Подхомутникова</a:t>
            </a:r>
            <a:r>
              <a:rPr lang="ru-RU" baseline="0" dirty="0" smtClean="0"/>
              <a:t>, кандидат медицинских наук, доцент.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Золотые мастера компании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Coral Club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авторы уникальной разработки,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основанной на знаниях, опыте использования продуктов компании, программы 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Coral Detox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Ее цель –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оказывать помощь в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выведении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накопившихся токсинов и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способствовать восстановлению утраченных регуляторных механизмов организма.</a:t>
            </a:r>
          </a:p>
          <a:p>
            <a:endParaRPr lang="ru-RU" dirty="0" smtClean="0"/>
          </a:p>
          <a:p>
            <a:r>
              <a:rPr lang="ru-RU" dirty="0" smtClean="0"/>
              <a:t>Вам это интересно?</a:t>
            </a:r>
          </a:p>
          <a:p>
            <a:r>
              <a:rPr lang="ru-RU" dirty="0" smtClean="0"/>
              <a:t>Идем дальше!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34FD22-F73D-5B4B-8EE2-6AE628F5ECFC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02846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6FB093-C58E-FB4E-A570-EDF38FB6D2B5}" type="datetimeFigureOut">
              <a:rPr lang="ru-RU" smtClean="0"/>
              <a:t>27.11.2015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EDFCF-461C-EE48-A3DF-14F1BEC883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3122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.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6FB093-C58E-FB4E-A570-EDF38FB6D2B5}" type="datetimeFigureOut">
              <a:rPr lang="ru-RU" smtClean="0"/>
              <a:t>27.11.2015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EDFCF-461C-EE48-A3DF-14F1BEC883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51531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. загол.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6FB093-C58E-FB4E-A570-EDF38FB6D2B5}" type="datetimeFigureOut">
              <a:rPr lang="ru-RU" smtClean="0"/>
              <a:t>27.11.2015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EDFCF-461C-EE48-A3DF-14F1BEC883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56509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6FB093-C58E-FB4E-A570-EDF38FB6D2B5}" type="datetimeFigureOut">
              <a:rPr lang="ru-RU" smtClean="0"/>
              <a:t>27.11.2015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EDFCF-461C-EE48-A3DF-14F1BEC883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365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6FB093-C58E-FB4E-A570-EDF38FB6D2B5}" type="datetimeFigureOut">
              <a:rPr lang="ru-RU" smtClean="0"/>
              <a:t>27.11.2015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EDFCF-461C-EE48-A3DF-14F1BEC883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14406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6FB093-C58E-FB4E-A570-EDF38FB6D2B5}" type="datetimeFigureOut">
              <a:rPr lang="ru-RU" smtClean="0"/>
              <a:t>27.11.2015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EDFCF-461C-EE48-A3DF-14F1BEC883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12425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6FB093-C58E-FB4E-A570-EDF38FB6D2B5}" type="datetimeFigureOut">
              <a:rPr lang="ru-RU" smtClean="0"/>
              <a:t>27.11.2015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EDFCF-461C-EE48-A3DF-14F1BEC883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59274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6FB093-C58E-FB4E-A570-EDF38FB6D2B5}" type="datetimeFigureOut">
              <a:rPr lang="ru-RU" smtClean="0"/>
              <a:t>27.11.2015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EDFCF-461C-EE48-A3DF-14F1BEC883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3281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6FB093-C58E-FB4E-A570-EDF38FB6D2B5}" type="datetimeFigureOut">
              <a:rPr lang="ru-RU" smtClean="0"/>
              <a:t>27.11.2015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EDFCF-461C-EE48-A3DF-14F1BEC883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73158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6FB093-C58E-FB4E-A570-EDF38FB6D2B5}" type="datetimeFigureOut">
              <a:rPr lang="ru-RU" smtClean="0"/>
              <a:t>27.11.2015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EDFCF-461C-EE48-A3DF-14F1BEC883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04801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6FB093-C58E-FB4E-A570-EDF38FB6D2B5}" type="datetimeFigureOut">
              <a:rPr lang="ru-RU" smtClean="0"/>
              <a:t>27.11.2015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EDFCF-461C-EE48-A3DF-14F1BEC883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71083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6FB093-C58E-FB4E-A570-EDF38FB6D2B5}" type="datetimeFigureOut">
              <a:rPr lang="ru-RU" smtClean="0"/>
              <a:t>27.11.2015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0EDFCF-461C-EE48-A3DF-14F1BEC883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47765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emf"/><Relationship Id="rId4" Type="http://schemas.openxmlformats.org/officeDocument/2006/relationships/image" Target="../media/image23.em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3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emf"/><Relationship Id="rId5" Type="http://schemas.openxmlformats.org/officeDocument/2006/relationships/image" Target="../media/image11.emf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0E7C">
              <a:alpha val="7098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1318648" y="3315409"/>
            <a:ext cx="689494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 smtClean="0">
                <a:solidFill>
                  <a:schemeClr val="bg1"/>
                </a:solidFill>
                <a:latin typeface="Tahoma"/>
                <a:cs typeface="Tahoma"/>
              </a:rPr>
              <a:t>CORAL DETOX</a:t>
            </a:r>
            <a:endParaRPr lang="ru-RU" sz="7200" dirty="0">
              <a:solidFill>
                <a:schemeClr val="bg1"/>
              </a:solidFill>
              <a:latin typeface="Tahoma"/>
              <a:cs typeface="Tahoma"/>
            </a:endParaRPr>
          </a:p>
        </p:txBody>
      </p:sp>
      <p:pic>
        <p:nvPicPr>
          <p:cNvPr id="4" name="Изображение 3" descr="CCI_logo_white-01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3643" y="918918"/>
            <a:ext cx="1752324" cy="1408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784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Изображение 6" descr="Coral Detox_1-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822" y="36284"/>
            <a:ext cx="8659091" cy="630262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315894" y="750912"/>
            <a:ext cx="68949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/>
                <a:cs typeface="Tahoma"/>
              </a:rPr>
              <a:t>Coral </a:t>
            </a:r>
            <a:r>
              <a:rPr lang="en-US" sz="4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/>
                <a:cs typeface="Tahoma"/>
              </a:rPr>
              <a:t>Detox</a:t>
            </a:r>
            <a:endParaRPr lang="ru-RU" sz="4000" dirty="0">
              <a:solidFill>
                <a:schemeClr val="tx1">
                  <a:lumMod val="85000"/>
                  <a:lumOff val="15000"/>
                </a:schemeClr>
              </a:solidFill>
              <a:latin typeface="Tahoma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4100037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31615" y="307713"/>
            <a:ext cx="68949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/>
                <a:cs typeface="Tahoma"/>
              </a:rPr>
              <a:t>Coral-Mine </a:t>
            </a:r>
            <a:r>
              <a:rPr lang="ru-RU" sz="4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/>
                <a:cs typeface="Tahoma"/>
              </a:rPr>
              <a:t>и </a:t>
            </a:r>
            <a:r>
              <a:rPr lang="en-US" sz="4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/>
                <a:cs typeface="Tahoma"/>
              </a:rPr>
              <a:t>H-500</a:t>
            </a:r>
            <a:endParaRPr lang="ru-RU" sz="4000" dirty="0">
              <a:solidFill>
                <a:schemeClr val="tx1">
                  <a:lumMod val="85000"/>
                  <a:lumOff val="15000"/>
                </a:schemeClr>
              </a:solidFill>
              <a:latin typeface="Tahoma"/>
              <a:cs typeface="Tahoma"/>
            </a:endParaRPr>
          </a:p>
        </p:txBody>
      </p:sp>
      <p:pic>
        <p:nvPicPr>
          <p:cNvPr id="3" name="Изображение 2" descr="Н500_6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6645" y="2285999"/>
            <a:ext cx="1937725" cy="3798453"/>
          </a:xfrm>
          <a:prstGeom prst="rect">
            <a:avLst/>
          </a:prstGeom>
        </p:spPr>
      </p:pic>
      <p:pic>
        <p:nvPicPr>
          <p:cNvPr id="4" name="Изображение 3" descr="Coral-Min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998" y="1893455"/>
            <a:ext cx="3167774" cy="4190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638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31615" y="307713"/>
            <a:ext cx="68949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/>
                <a:cs typeface="Tahoma"/>
              </a:rPr>
              <a:t>Assimilator </a:t>
            </a:r>
            <a:r>
              <a:rPr lang="ru-RU" sz="4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/>
                <a:cs typeface="Tahoma"/>
              </a:rPr>
              <a:t>и </a:t>
            </a:r>
            <a:r>
              <a:rPr lang="en-US" sz="4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/>
                <a:cs typeface="Tahoma"/>
              </a:rPr>
              <a:t>Coral Lecithin</a:t>
            </a:r>
            <a:endParaRPr lang="ru-RU" sz="4000" dirty="0">
              <a:solidFill>
                <a:schemeClr val="tx1">
                  <a:lumMod val="85000"/>
                  <a:lumOff val="15000"/>
                </a:schemeClr>
              </a:solidFill>
              <a:latin typeface="Tahoma"/>
              <a:cs typeface="Tahoma"/>
            </a:endParaRPr>
          </a:p>
        </p:txBody>
      </p:sp>
      <p:pic>
        <p:nvPicPr>
          <p:cNvPr id="3" name="Изображение 2" descr="Assimilator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5752" y="2086940"/>
            <a:ext cx="2313709" cy="4226519"/>
          </a:xfrm>
          <a:prstGeom prst="rect">
            <a:avLst/>
          </a:prstGeom>
        </p:spPr>
      </p:pic>
      <p:pic>
        <p:nvPicPr>
          <p:cNvPr id="4" name="Изображение 3" descr="coral_Lecithin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0671" y="1360738"/>
            <a:ext cx="2567127" cy="4989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327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2" descr="back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3576" y="-13368"/>
            <a:ext cx="9340072" cy="700505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231615" y="68914"/>
            <a:ext cx="68949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 smtClean="0">
                <a:solidFill>
                  <a:schemeClr val="bg1"/>
                </a:solidFill>
                <a:latin typeface="Tahoma"/>
                <a:cs typeface="Tahoma"/>
              </a:rPr>
              <a:t>Удобно, полезно, красиво!</a:t>
            </a:r>
            <a:endParaRPr lang="ru-RU" sz="4000" dirty="0">
              <a:solidFill>
                <a:schemeClr val="bg1"/>
              </a:solidFill>
              <a:latin typeface="Tahoma"/>
              <a:cs typeface="Tahoma"/>
            </a:endParaRPr>
          </a:p>
        </p:txBody>
      </p:sp>
      <p:pic>
        <p:nvPicPr>
          <p:cNvPr id="8" name="Изображение 7" descr="Coral Detox_1-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7806" y="757356"/>
            <a:ext cx="6648831" cy="5988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1101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8758" y="1297819"/>
            <a:ext cx="2730500" cy="31369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31615" y="307713"/>
            <a:ext cx="68949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/>
                <a:cs typeface="Tahoma"/>
              </a:rPr>
              <a:t>Эубиотический</a:t>
            </a:r>
            <a:r>
              <a:rPr lang="ru-RU" sz="4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/>
                <a:cs typeface="Tahoma"/>
              </a:rPr>
              <a:t> ужин</a:t>
            </a:r>
            <a:endParaRPr lang="ru-RU" sz="4000" dirty="0">
              <a:solidFill>
                <a:schemeClr val="tx1">
                  <a:lumMod val="85000"/>
                  <a:lumOff val="15000"/>
                </a:schemeClr>
              </a:solidFill>
              <a:latin typeface="Tahoma"/>
              <a:cs typeface="Tahoma"/>
            </a:endParaRPr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23077" y="2491619"/>
            <a:ext cx="1981200" cy="1943100"/>
          </a:xfrm>
          <a:prstGeom prst="rect">
            <a:avLst/>
          </a:prstGeom>
        </p:spPr>
      </p:pic>
      <p:sp>
        <p:nvSpPr>
          <p:cNvPr id="5" name="Содержимое 7"/>
          <p:cNvSpPr txBox="1">
            <a:spLocks/>
          </p:cNvSpPr>
          <p:nvPr/>
        </p:nvSpPr>
        <p:spPr>
          <a:xfrm>
            <a:off x="684590" y="4700814"/>
            <a:ext cx="3800004" cy="13244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>
            <a:lvl1pPr marL="679319" indent="-679319" algn="l" defTabSz="905759" rtl="0" eaLnBrk="1" latinLnBrk="0" hangingPunct="1">
              <a:spcBef>
                <a:spcPct val="20000"/>
              </a:spcBef>
              <a:buFont typeface="Arial"/>
              <a:buChar char="•"/>
              <a:defRPr sz="6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471858" indent="-566099" algn="l" defTabSz="905759" rtl="0" eaLnBrk="1" latinLnBrk="0" hangingPunct="1">
              <a:spcBef>
                <a:spcPct val="20000"/>
              </a:spcBef>
              <a:buFont typeface="Arial"/>
              <a:buChar char="–"/>
              <a:defRPr sz="5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64397" indent="-452879" algn="l" defTabSz="905759" rtl="0" eaLnBrk="1" latinLnBrk="0" hangingPunct="1">
              <a:spcBef>
                <a:spcPct val="20000"/>
              </a:spcBef>
              <a:buFont typeface="Arial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170156" indent="-452879" algn="l" defTabSz="905759" rtl="0" eaLnBrk="1" latinLnBrk="0" hangingPunct="1">
              <a:spcBef>
                <a:spcPct val="20000"/>
              </a:spcBef>
              <a:buFont typeface="Arial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075915" indent="-452879" algn="l" defTabSz="905759" rtl="0" eaLnBrk="1" latinLnBrk="0" hangingPunct="1">
              <a:spcBef>
                <a:spcPct val="20000"/>
              </a:spcBef>
              <a:buFont typeface="Arial"/>
              <a:buChar char="»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981674" indent="-452879" algn="l" defTabSz="905759" rtl="0" eaLnBrk="1" latinLnBrk="0" hangingPunct="1">
              <a:spcBef>
                <a:spcPct val="20000"/>
              </a:spcBef>
              <a:buFont typeface="Arial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887433" indent="-452879" algn="l" defTabSz="905759" rtl="0" eaLnBrk="1" latinLnBrk="0" hangingPunct="1">
              <a:spcBef>
                <a:spcPct val="20000"/>
              </a:spcBef>
              <a:buFont typeface="Arial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793192" indent="-452879" algn="l" defTabSz="905759" rtl="0" eaLnBrk="1" latinLnBrk="0" hangingPunct="1">
              <a:spcBef>
                <a:spcPct val="20000"/>
              </a:spcBef>
              <a:buFont typeface="Arial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698951" indent="-452879" algn="l" defTabSz="905759" rtl="0" eaLnBrk="1" latinLnBrk="0" hangingPunct="1">
              <a:spcBef>
                <a:spcPct val="20000"/>
              </a:spcBef>
              <a:buFont typeface="Arial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558ED5"/>
              </a:buClr>
              <a:buNone/>
              <a:defRPr/>
            </a:pPr>
            <a:r>
              <a:rPr lang="ru-RU" sz="2000" dirty="0" smtClean="0">
                <a:latin typeface="Tahoma"/>
                <a:cs typeface="Tahoma"/>
              </a:rPr>
              <a:t>Молоко и кисломолочные </a:t>
            </a:r>
            <a:endParaRPr lang="en-US" sz="2000" dirty="0" smtClean="0">
              <a:latin typeface="Tahoma"/>
              <a:cs typeface="Tahoma"/>
            </a:endParaRPr>
          </a:p>
          <a:p>
            <a:pPr marL="0" indent="0">
              <a:buClr>
                <a:srgbClr val="558ED5"/>
              </a:buClr>
              <a:buNone/>
              <a:defRPr/>
            </a:pPr>
            <a:r>
              <a:rPr lang="ru-RU" sz="2000" dirty="0" smtClean="0">
                <a:latin typeface="Tahoma"/>
                <a:cs typeface="Tahoma"/>
              </a:rPr>
              <a:t>продукты</a:t>
            </a:r>
          </a:p>
          <a:p>
            <a:pPr marL="0" indent="0">
              <a:buClr>
                <a:srgbClr val="558ED5"/>
              </a:buClr>
              <a:buNone/>
              <a:defRPr/>
            </a:pPr>
            <a:endParaRPr lang="ru-RU" sz="2000" dirty="0" smtClean="0">
              <a:latin typeface="Tahoma"/>
              <a:cs typeface="Tahoma"/>
            </a:endParaRPr>
          </a:p>
          <a:p>
            <a:pPr>
              <a:buClr>
                <a:srgbClr val="558ED5"/>
              </a:buClr>
              <a:buFont typeface="Wingdings" charset="0"/>
              <a:buChar char="Ø"/>
              <a:defRPr/>
            </a:pPr>
            <a:endParaRPr lang="ru-RU" sz="2000" dirty="0">
              <a:latin typeface="Tahoma"/>
              <a:cs typeface="Tahoma"/>
            </a:endParaRPr>
          </a:p>
        </p:txBody>
      </p:sp>
      <p:sp>
        <p:nvSpPr>
          <p:cNvPr id="6" name="Содержимое 7"/>
          <p:cNvSpPr txBox="1">
            <a:spLocks/>
          </p:cNvSpPr>
          <p:nvPr/>
        </p:nvSpPr>
        <p:spPr>
          <a:xfrm>
            <a:off x="4410508" y="4696581"/>
            <a:ext cx="4733492" cy="14217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>
            <a:lvl1pPr marL="679319" indent="-679319" algn="l" defTabSz="905759" rtl="0" eaLnBrk="1" latinLnBrk="0" hangingPunct="1">
              <a:spcBef>
                <a:spcPct val="20000"/>
              </a:spcBef>
              <a:buFont typeface="Arial"/>
              <a:buChar char="•"/>
              <a:defRPr sz="6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471858" indent="-566099" algn="l" defTabSz="905759" rtl="0" eaLnBrk="1" latinLnBrk="0" hangingPunct="1">
              <a:spcBef>
                <a:spcPct val="20000"/>
              </a:spcBef>
              <a:buFont typeface="Arial"/>
              <a:buChar char="–"/>
              <a:defRPr sz="5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64397" indent="-452879" algn="l" defTabSz="905759" rtl="0" eaLnBrk="1" latinLnBrk="0" hangingPunct="1">
              <a:spcBef>
                <a:spcPct val="20000"/>
              </a:spcBef>
              <a:buFont typeface="Arial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170156" indent="-452879" algn="l" defTabSz="905759" rtl="0" eaLnBrk="1" latinLnBrk="0" hangingPunct="1">
              <a:spcBef>
                <a:spcPct val="20000"/>
              </a:spcBef>
              <a:buFont typeface="Arial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075915" indent="-452879" algn="l" defTabSz="905759" rtl="0" eaLnBrk="1" latinLnBrk="0" hangingPunct="1">
              <a:spcBef>
                <a:spcPct val="20000"/>
              </a:spcBef>
              <a:buFont typeface="Arial"/>
              <a:buChar char="»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981674" indent="-452879" algn="l" defTabSz="905759" rtl="0" eaLnBrk="1" latinLnBrk="0" hangingPunct="1">
              <a:spcBef>
                <a:spcPct val="20000"/>
              </a:spcBef>
              <a:buFont typeface="Arial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887433" indent="-452879" algn="l" defTabSz="905759" rtl="0" eaLnBrk="1" latinLnBrk="0" hangingPunct="1">
              <a:spcBef>
                <a:spcPct val="20000"/>
              </a:spcBef>
              <a:buFont typeface="Arial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793192" indent="-452879" algn="l" defTabSz="905759" rtl="0" eaLnBrk="1" latinLnBrk="0" hangingPunct="1">
              <a:spcBef>
                <a:spcPct val="20000"/>
              </a:spcBef>
              <a:buFont typeface="Arial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698951" indent="-452879" algn="l" defTabSz="905759" rtl="0" eaLnBrk="1" latinLnBrk="0" hangingPunct="1">
              <a:spcBef>
                <a:spcPct val="20000"/>
              </a:spcBef>
              <a:buFont typeface="Arial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558ED5"/>
              </a:buClr>
              <a:buNone/>
              <a:defRPr/>
            </a:pPr>
            <a:r>
              <a:rPr lang="ru-RU" sz="2000" dirty="0" err="1">
                <a:solidFill>
                  <a:srgbClr val="000000"/>
                </a:solidFill>
                <a:latin typeface="Tahoma"/>
                <a:cs typeface="Tahoma"/>
              </a:rPr>
              <a:t>Спирулина</a:t>
            </a:r>
            <a:r>
              <a:rPr lang="ru-RU" sz="2000" dirty="0">
                <a:solidFill>
                  <a:srgbClr val="000000"/>
                </a:solidFill>
                <a:latin typeface="Tahoma"/>
                <a:cs typeface="Tahoma"/>
              </a:rPr>
              <a:t>, </a:t>
            </a:r>
            <a:r>
              <a:rPr lang="ru-RU" sz="2000" dirty="0" err="1">
                <a:solidFill>
                  <a:srgbClr val="000000"/>
                </a:solidFill>
                <a:latin typeface="Tahoma"/>
                <a:cs typeface="Tahoma"/>
              </a:rPr>
              <a:t>Веган</a:t>
            </a:r>
            <a:r>
              <a:rPr lang="ru-RU" sz="2000" dirty="0">
                <a:solidFill>
                  <a:srgbClr val="000000"/>
                </a:solidFill>
                <a:latin typeface="Tahoma"/>
                <a:cs typeface="Tahoma"/>
              </a:rPr>
              <a:t> Шейк, </a:t>
            </a:r>
            <a:r>
              <a:rPr lang="ru-RU" sz="2000" dirty="0" err="1">
                <a:solidFill>
                  <a:srgbClr val="000000"/>
                </a:solidFill>
                <a:latin typeface="Tahoma"/>
                <a:cs typeface="Tahoma"/>
              </a:rPr>
              <a:t>Корал</a:t>
            </a:r>
            <a:r>
              <a:rPr lang="ru-RU" sz="2000" dirty="0">
                <a:solidFill>
                  <a:srgbClr val="000000"/>
                </a:solidFill>
                <a:latin typeface="Tahoma"/>
                <a:cs typeface="Tahoma"/>
              </a:rPr>
              <a:t> Люцерна, </a:t>
            </a:r>
            <a:r>
              <a:rPr lang="ru-RU" sz="2000" dirty="0" err="1">
                <a:solidFill>
                  <a:srgbClr val="000000"/>
                </a:solidFill>
                <a:latin typeface="Tahoma"/>
                <a:cs typeface="Tahoma"/>
              </a:rPr>
              <a:t>Корал</a:t>
            </a:r>
            <a:r>
              <a:rPr lang="ru-RU" sz="2000" dirty="0">
                <a:solidFill>
                  <a:srgbClr val="000000"/>
                </a:solidFill>
                <a:latin typeface="Tahoma"/>
                <a:cs typeface="Tahoma"/>
              </a:rPr>
              <a:t> Хлорелла, </a:t>
            </a:r>
            <a:r>
              <a:rPr lang="ru-RU" sz="2000" dirty="0" err="1">
                <a:solidFill>
                  <a:srgbClr val="000000"/>
                </a:solidFill>
                <a:latin typeface="Tahoma"/>
                <a:cs typeface="Tahoma"/>
              </a:rPr>
              <a:t>Корал</a:t>
            </a:r>
            <a:r>
              <a:rPr lang="ru-RU" sz="2000" dirty="0">
                <a:solidFill>
                  <a:srgbClr val="000000"/>
                </a:solidFill>
                <a:latin typeface="Tahoma"/>
                <a:cs typeface="Tahoma"/>
              </a:rPr>
              <a:t> </a:t>
            </a:r>
            <a:r>
              <a:rPr lang="ru-RU" sz="2000" dirty="0" err="1">
                <a:solidFill>
                  <a:srgbClr val="000000"/>
                </a:solidFill>
                <a:latin typeface="Tahoma"/>
                <a:cs typeface="Tahoma"/>
              </a:rPr>
              <a:t>Бурдок</a:t>
            </a:r>
            <a:r>
              <a:rPr lang="ru-RU" sz="2000" dirty="0">
                <a:solidFill>
                  <a:srgbClr val="000000"/>
                </a:solidFill>
                <a:latin typeface="Tahoma"/>
                <a:cs typeface="Tahoma"/>
              </a:rPr>
              <a:t> Рут</a:t>
            </a:r>
            <a:endParaRPr lang="ru-RU" sz="2000" dirty="0" smtClean="0">
              <a:solidFill>
                <a:srgbClr val="000000"/>
              </a:solidFill>
              <a:latin typeface="Tahoma"/>
              <a:cs typeface="Tahoma"/>
            </a:endParaRPr>
          </a:p>
        </p:txBody>
      </p:sp>
      <p:pic>
        <p:nvPicPr>
          <p:cNvPr id="9" name="Изображение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87762" y="2491619"/>
            <a:ext cx="568476" cy="568476"/>
          </a:xfrm>
          <a:prstGeom prst="rect">
            <a:avLst/>
          </a:prstGeom>
        </p:spPr>
      </p:pic>
      <p:sp>
        <p:nvSpPr>
          <p:cNvPr id="8" name="Содержимое 7"/>
          <p:cNvSpPr txBox="1">
            <a:spLocks/>
          </p:cNvSpPr>
          <p:nvPr/>
        </p:nvSpPr>
        <p:spPr>
          <a:xfrm>
            <a:off x="2658215" y="5929691"/>
            <a:ext cx="3571470" cy="80799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>
            <a:lvl1pPr marL="679319" indent="-679319" algn="l" defTabSz="905759" rtl="0" eaLnBrk="1" latinLnBrk="0" hangingPunct="1">
              <a:spcBef>
                <a:spcPct val="20000"/>
              </a:spcBef>
              <a:buFont typeface="Arial"/>
              <a:buChar char="•"/>
              <a:defRPr sz="6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471858" indent="-566099" algn="l" defTabSz="905759" rtl="0" eaLnBrk="1" latinLnBrk="0" hangingPunct="1">
              <a:spcBef>
                <a:spcPct val="20000"/>
              </a:spcBef>
              <a:buFont typeface="Arial"/>
              <a:buChar char="–"/>
              <a:defRPr sz="5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64397" indent="-452879" algn="l" defTabSz="905759" rtl="0" eaLnBrk="1" latinLnBrk="0" hangingPunct="1">
              <a:spcBef>
                <a:spcPct val="20000"/>
              </a:spcBef>
              <a:buFont typeface="Arial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170156" indent="-452879" algn="l" defTabSz="905759" rtl="0" eaLnBrk="1" latinLnBrk="0" hangingPunct="1">
              <a:spcBef>
                <a:spcPct val="20000"/>
              </a:spcBef>
              <a:buFont typeface="Arial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075915" indent="-452879" algn="l" defTabSz="905759" rtl="0" eaLnBrk="1" latinLnBrk="0" hangingPunct="1">
              <a:spcBef>
                <a:spcPct val="20000"/>
              </a:spcBef>
              <a:buFont typeface="Arial"/>
              <a:buChar char="»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981674" indent="-452879" algn="l" defTabSz="905759" rtl="0" eaLnBrk="1" latinLnBrk="0" hangingPunct="1">
              <a:spcBef>
                <a:spcPct val="20000"/>
              </a:spcBef>
              <a:buFont typeface="Arial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887433" indent="-452879" algn="l" defTabSz="905759" rtl="0" eaLnBrk="1" latinLnBrk="0" hangingPunct="1">
              <a:spcBef>
                <a:spcPct val="20000"/>
              </a:spcBef>
              <a:buFont typeface="Arial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793192" indent="-452879" algn="l" defTabSz="905759" rtl="0" eaLnBrk="1" latinLnBrk="0" hangingPunct="1">
              <a:spcBef>
                <a:spcPct val="20000"/>
              </a:spcBef>
              <a:buFont typeface="Arial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698951" indent="-452879" algn="l" defTabSz="905759" rtl="0" eaLnBrk="1" latinLnBrk="0" hangingPunct="1">
              <a:spcBef>
                <a:spcPct val="20000"/>
              </a:spcBef>
              <a:buFont typeface="Arial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Clr>
                <a:srgbClr val="558ED5"/>
              </a:buClr>
              <a:buNone/>
              <a:defRPr/>
            </a:pPr>
            <a:r>
              <a:rPr lang="ru-RU" sz="2000" dirty="0" smtClean="0">
                <a:latin typeface="Tahoma"/>
                <a:cs typeface="Tahoma"/>
              </a:rPr>
              <a:t>В любом сочетании!</a:t>
            </a:r>
          </a:p>
          <a:p>
            <a:pPr marL="0" indent="0" algn="ctr">
              <a:buClr>
                <a:srgbClr val="558ED5"/>
              </a:buClr>
              <a:buNone/>
              <a:defRPr/>
            </a:pPr>
            <a:r>
              <a:rPr lang="ru-RU" sz="2000" dirty="0" smtClean="0">
                <a:latin typeface="Tahoma"/>
                <a:cs typeface="Tahoma"/>
              </a:rPr>
              <a:t>За </a:t>
            </a:r>
            <a:r>
              <a:rPr lang="ru-RU" sz="2000" dirty="0">
                <a:latin typeface="Tahoma"/>
                <a:cs typeface="Tahoma"/>
              </a:rPr>
              <a:t>1 час до сна</a:t>
            </a:r>
          </a:p>
        </p:txBody>
      </p:sp>
    </p:spTree>
    <p:extLst>
      <p:ext uri="{BB962C8B-B14F-4D97-AF65-F5344CB8AC3E}">
        <p14:creationId xmlns:p14="http://schemas.microsoft.com/office/powerpoint/2010/main" val="876720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0E7C">
              <a:alpha val="7098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1318648" y="2505028"/>
            <a:ext cx="689494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 smtClean="0">
                <a:solidFill>
                  <a:schemeClr val="bg1"/>
                </a:solidFill>
                <a:latin typeface="Tahoma"/>
                <a:cs typeface="Tahoma"/>
              </a:rPr>
              <a:t>CORAL DETOX</a:t>
            </a:r>
            <a:endParaRPr lang="ru-RU" sz="7200" dirty="0">
              <a:solidFill>
                <a:schemeClr val="bg1"/>
              </a:solidFill>
              <a:latin typeface="Tahoma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3018693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5680" y="1260772"/>
            <a:ext cx="7299159" cy="5324147"/>
          </a:xfrm>
          <a:prstGeom prst="rect">
            <a:avLst/>
          </a:prstGeom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457200" y="1395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 smtClean="0"/>
              <a:t>Человек - живая система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35288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Изображение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436" y="1792755"/>
            <a:ext cx="3336870" cy="3842014"/>
          </a:xfrm>
          <a:prstGeom prst="rect">
            <a:avLst/>
          </a:prstGeom>
        </p:spPr>
      </p:pic>
      <p:pic>
        <p:nvPicPr>
          <p:cNvPr id="8" name="Изображение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88261" y="1611572"/>
            <a:ext cx="4123686" cy="401503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231615" y="307713"/>
            <a:ext cx="68949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/>
                <a:cs typeface="Tahoma"/>
              </a:rPr>
              <a:t>Токсины</a:t>
            </a:r>
            <a:endParaRPr lang="ru-RU" sz="4000" dirty="0">
              <a:solidFill>
                <a:schemeClr val="tx1">
                  <a:lumMod val="85000"/>
                  <a:lumOff val="15000"/>
                </a:schemeClr>
              </a:solidFill>
              <a:latin typeface="Tahoma"/>
              <a:cs typeface="Tahoma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-1145115" y="1644879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grpSp>
        <p:nvGrpSpPr>
          <p:cNvPr id="2" name="Группа 1"/>
          <p:cNvGrpSpPr/>
          <p:nvPr/>
        </p:nvGrpSpPr>
        <p:grpSpPr>
          <a:xfrm>
            <a:off x="1020108" y="5831996"/>
            <a:ext cx="2592123" cy="584776"/>
            <a:chOff x="1020108" y="5831996"/>
            <a:chExt cx="2592123" cy="584776"/>
          </a:xfrm>
        </p:grpSpPr>
        <p:sp>
          <p:nvSpPr>
            <p:cNvPr id="10" name="TextBox 9"/>
            <p:cNvSpPr txBox="1"/>
            <p:nvPr/>
          </p:nvSpPr>
          <p:spPr>
            <a:xfrm>
              <a:off x="1231615" y="5831996"/>
              <a:ext cx="2276599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200" dirty="0" smtClean="0">
                  <a:solidFill>
                    <a:srgbClr val="29ACF3"/>
                  </a:solidFill>
                </a:rPr>
                <a:t>Экзотоксин</a:t>
              </a:r>
              <a:endParaRPr lang="ru-RU" sz="3200" dirty="0">
                <a:solidFill>
                  <a:srgbClr val="29ACF3"/>
                </a:solidFill>
                <a:latin typeface="Tahoma"/>
                <a:cs typeface="Tahoma"/>
              </a:endParaRPr>
            </a:p>
          </p:txBody>
        </p:sp>
        <p:sp>
          <p:nvSpPr>
            <p:cNvPr id="13" name="Прямоугольник 12"/>
            <p:cNvSpPr/>
            <p:nvPr/>
          </p:nvSpPr>
          <p:spPr>
            <a:xfrm>
              <a:off x="1020108" y="5932276"/>
              <a:ext cx="2592123" cy="484496"/>
            </a:xfrm>
            <a:prstGeom prst="rect">
              <a:avLst/>
            </a:prstGeom>
            <a:noFill/>
            <a:ln>
              <a:solidFill>
                <a:srgbClr val="29ACF3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3" name="Группа 2"/>
          <p:cNvGrpSpPr/>
          <p:nvPr/>
        </p:nvGrpSpPr>
        <p:grpSpPr>
          <a:xfrm>
            <a:off x="5298757" y="5831996"/>
            <a:ext cx="2592123" cy="586298"/>
            <a:chOff x="5298757" y="5831996"/>
            <a:chExt cx="2592123" cy="586298"/>
          </a:xfrm>
        </p:grpSpPr>
        <p:sp>
          <p:nvSpPr>
            <p:cNvPr id="11" name="TextBox 10"/>
            <p:cNvSpPr txBox="1"/>
            <p:nvPr/>
          </p:nvSpPr>
          <p:spPr>
            <a:xfrm>
              <a:off x="5477843" y="5831996"/>
              <a:ext cx="2276599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200" dirty="0" smtClean="0">
                  <a:solidFill>
                    <a:srgbClr val="FF6600"/>
                  </a:solidFill>
                </a:rPr>
                <a:t>Эндотоксин</a:t>
              </a:r>
              <a:endParaRPr lang="ru-RU" sz="3200" dirty="0">
                <a:solidFill>
                  <a:srgbClr val="FF6600"/>
                </a:solidFill>
                <a:latin typeface="Tahoma"/>
                <a:cs typeface="Tahoma"/>
              </a:endParaRPr>
            </a:p>
          </p:txBody>
        </p:sp>
        <p:sp>
          <p:nvSpPr>
            <p:cNvPr id="14" name="Прямоугольник 13"/>
            <p:cNvSpPr/>
            <p:nvPr/>
          </p:nvSpPr>
          <p:spPr>
            <a:xfrm>
              <a:off x="5298757" y="5933798"/>
              <a:ext cx="2592123" cy="484496"/>
            </a:xfrm>
            <a:prstGeom prst="rect">
              <a:avLst/>
            </a:prstGeom>
            <a:noFill/>
            <a:ln>
              <a:solidFill>
                <a:srgbClr val="FF66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2927403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7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6782" y="1524136"/>
            <a:ext cx="3034772" cy="3643158"/>
          </a:xfrm>
          <a:prstGeom prst="rect">
            <a:avLst/>
          </a:prstGeom>
        </p:spPr>
      </p:pic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09445" y="1436668"/>
            <a:ext cx="3028868" cy="372536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231615" y="307713"/>
            <a:ext cx="68949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/>
                <a:cs typeface="Tahoma"/>
              </a:rPr>
              <a:t>А еще?</a:t>
            </a:r>
            <a:endParaRPr lang="ru-RU" sz="4000" dirty="0">
              <a:solidFill>
                <a:schemeClr val="tx1">
                  <a:lumMod val="85000"/>
                  <a:lumOff val="15000"/>
                </a:schemeClr>
              </a:solidFill>
              <a:latin typeface="Tahoma"/>
              <a:cs typeface="Tahoma"/>
            </a:endParaRPr>
          </a:p>
        </p:txBody>
      </p:sp>
      <p:grpSp>
        <p:nvGrpSpPr>
          <p:cNvPr id="9" name="Группа 8"/>
          <p:cNvGrpSpPr/>
          <p:nvPr/>
        </p:nvGrpSpPr>
        <p:grpSpPr>
          <a:xfrm>
            <a:off x="1174926" y="5181139"/>
            <a:ext cx="2862338" cy="1421884"/>
            <a:chOff x="1174926" y="5181139"/>
            <a:chExt cx="2862338" cy="1421884"/>
          </a:xfrm>
        </p:grpSpPr>
        <p:sp>
          <p:nvSpPr>
            <p:cNvPr id="5" name="TextBox 4"/>
            <p:cNvSpPr txBox="1"/>
            <p:nvPr/>
          </p:nvSpPr>
          <p:spPr>
            <a:xfrm>
              <a:off x="1174926" y="5956692"/>
              <a:ext cx="286233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ahoma"/>
                  <a:cs typeface="Tahoma"/>
                </a:rPr>
                <a:t>Водорастворимые</a:t>
              </a:r>
            </a:p>
            <a:p>
              <a:pPr algn="ctr"/>
              <a:r>
                <a:rPr lang="ru-RU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ahoma"/>
                  <a:cs typeface="Tahoma"/>
                </a:rPr>
                <a:t>(выводятся через почки)</a:t>
              </a:r>
              <a:endParaRPr lang="ru-RU" dirty="0">
                <a:solidFill>
                  <a:schemeClr val="tx1">
                    <a:lumMod val="85000"/>
                    <a:lumOff val="15000"/>
                  </a:schemeClr>
                </a:solidFill>
                <a:latin typeface="Tahoma"/>
                <a:cs typeface="Tahoma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884366" y="5181139"/>
              <a:ext cx="165381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4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ahoma"/>
                  <a:cs typeface="Tahoma"/>
                </a:rPr>
                <a:t>80</a:t>
              </a:r>
              <a:r>
                <a:rPr lang="en-US" sz="44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ahoma"/>
                  <a:cs typeface="Tahoma"/>
                </a:rPr>
                <a:t>%</a:t>
              </a:r>
              <a:endParaRPr lang="ru-RU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Tahoma"/>
                <a:cs typeface="Tahoma"/>
              </a:endParaRPr>
            </a:p>
          </p:txBody>
        </p:sp>
      </p:grpSp>
      <p:grpSp>
        <p:nvGrpSpPr>
          <p:cNvPr id="10" name="Группа 9"/>
          <p:cNvGrpSpPr/>
          <p:nvPr/>
        </p:nvGrpSpPr>
        <p:grpSpPr>
          <a:xfrm>
            <a:off x="5161852" y="5190373"/>
            <a:ext cx="3353832" cy="1406538"/>
            <a:chOff x="5161852" y="5190373"/>
            <a:chExt cx="3353832" cy="1406538"/>
          </a:xfrm>
        </p:grpSpPr>
        <p:sp>
          <p:nvSpPr>
            <p:cNvPr id="6" name="TextBox 5"/>
            <p:cNvSpPr txBox="1"/>
            <p:nvPr/>
          </p:nvSpPr>
          <p:spPr>
            <a:xfrm>
              <a:off x="5161852" y="5950580"/>
              <a:ext cx="335383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ahoma"/>
                  <a:cs typeface="Tahoma"/>
                </a:rPr>
                <a:t>Жирорастворимые</a:t>
              </a:r>
            </a:p>
            <a:p>
              <a:pPr algn="ctr"/>
              <a:r>
                <a:rPr lang="ru-RU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ahoma"/>
                  <a:cs typeface="Tahoma"/>
                </a:rPr>
                <a:t>(выводятся через печень)</a:t>
              </a:r>
              <a:endParaRPr lang="ru-RU" dirty="0">
                <a:solidFill>
                  <a:schemeClr val="tx1">
                    <a:lumMod val="85000"/>
                    <a:lumOff val="15000"/>
                  </a:schemeClr>
                </a:solidFill>
                <a:latin typeface="Tahoma"/>
                <a:cs typeface="Tahoma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6080438" y="5190373"/>
              <a:ext cx="149687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4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ahoma"/>
                  <a:cs typeface="Tahoma"/>
                </a:rPr>
                <a:t>20</a:t>
              </a:r>
              <a:r>
                <a:rPr lang="en-US" sz="44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ahoma"/>
                  <a:cs typeface="Tahoma"/>
                </a:rPr>
                <a:t>%</a:t>
              </a:r>
              <a:endParaRPr lang="ru-RU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Tahoma"/>
                <a:cs typeface="Tahom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67131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7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31615" y="254241"/>
            <a:ext cx="68949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/>
                <a:cs typeface="Tahoma"/>
              </a:rPr>
              <a:t>А если не справляются?</a:t>
            </a:r>
            <a:endParaRPr lang="ru-RU" sz="4000" dirty="0">
              <a:solidFill>
                <a:schemeClr val="tx1">
                  <a:lumMod val="85000"/>
                  <a:lumOff val="15000"/>
                </a:schemeClr>
              </a:solidFill>
              <a:latin typeface="Tahoma"/>
              <a:cs typeface="Tahoma"/>
            </a:endParaRPr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0463" y="1165086"/>
            <a:ext cx="2457943" cy="5692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62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Изображение 7"/>
          <p:cNvPicPr>
            <a:picLocks noChangeAspect="1"/>
          </p:cNvPicPr>
          <p:nvPr/>
        </p:nvPicPr>
        <p:blipFill rotWithShape="1">
          <a:blip r:embed="rId3"/>
          <a:srcRect l="3787" r="26543" b="18466"/>
          <a:stretch/>
        </p:blipFill>
        <p:spPr>
          <a:xfrm>
            <a:off x="2154153" y="1461759"/>
            <a:ext cx="6370626" cy="539624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31615" y="307713"/>
            <a:ext cx="68949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/>
                <a:cs typeface="Tahoma"/>
              </a:rPr>
              <a:t>Почему так происходит?</a:t>
            </a:r>
            <a:endParaRPr lang="ru-RU" sz="4000" dirty="0">
              <a:solidFill>
                <a:schemeClr val="tx1">
                  <a:lumMod val="85000"/>
                  <a:lumOff val="15000"/>
                </a:schemeClr>
              </a:solidFill>
              <a:latin typeface="Tahoma"/>
              <a:cs typeface="Tahoma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08840" y="3878101"/>
            <a:ext cx="381642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FF0000"/>
              </a:buClr>
              <a:buSzPct val="120000"/>
              <a:buFont typeface="Arial"/>
              <a:buChar char="•"/>
            </a:pPr>
            <a:r>
              <a:rPr lang="ru-RU" dirty="0" smtClean="0">
                <a:latin typeface="Tahoma"/>
                <a:cs typeface="Tahoma"/>
              </a:rPr>
              <a:t>Организм не справляется</a:t>
            </a:r>
          </a:p>
          <a:p>
            <a:pPr>
              <a:buClr>
                <a:srgbClr val="FF0000"/>
              </a:buClr>
              <a:buSzPct val="120000"/>
            </a:pPr>
            <a:r>
              <a:rPr lang="ru-RU" dirty="0">
                <a:latin typeface="Tahoma"/>
                <a:cs typeface="Tahoma"/>
              </a:rPr>
              <a:t> </a:t>
            </a:r>
            <a:r>
              <a:rPr lang="ru-RU" dirty="0" smtClean="0">
                <a:latin typeface="Tahoma"/>
                <a:cs typeface="Tahoma"/>
              </a:rPr>
              <a:t>   с большим количеством</a:t>
            </a:r>
          </a:p>
          <a:p>
            <a:pPr>
              <a:buClr>
                <a:srgbClr val="FF0000"/>
              </a:buClr>
              <a:buSzPct val="120000"/>
            </a:pPr>
            <a:r>
              <a:rPr lang="ru-RU" dirty="0">
                <a:latin typeface="Tahoma"/>
                <a:cs typeface="Tahoma"/>
              </a:rPr>
              <a:t> </a:t>
            </a:r>
            <a:r>
              <a:rPr lang="ru-RU" dirty="0" smtClean="0">
                <a:latin typeface="Tahoma"/>
                <a:cs typeface="Tahoma"/>
              </a:rPr>
              <a:t>   токсинов</a:t>
            </a:r>
            <a:endParaRPr lang="en-US" dirty="0" smtClean="0">
              <a:latin typeface="Tahoma"/>
              <a:cs typeface="Tahoma"/>
            </a:endParaRPr>
          </a:p>
          <a:p>
            <a:pPr marL="285750" indent="-285750">
              <a:buClr>
                <a:srgbClr val="FF0000"/>
              </a:buClr>
              <a:buSzPct val="120000"/>
              <a:buFont typeface="Arial"/>
              <a:buChar char="•"/>
            </a:pPr>
            <a:endParaRPr lang="en-US" dirty="0" smtClean="0">
              <a:latin typeface="Tahoma"/>
              <a:cs typeface="Tahoma"/>
            </a:endParaRPr>
          </a:p>
          <a:p>
            <a:pPr marL="285750" indent="-285750">
              <a:buClr>
                <a:srgbClr val="FF0000"/>
              </a:buClr>
              <a:buSzPct val="120000"/>
              <a:buFont typeface="Arial"/>
              <a:buChar char="•"/>
            </a:pPr>
            <a:r>
              <a:rPr lang="ru-RU" dirty="0">
                <a:latin typeface="Tahoma"/>
                <a:cs typeface="Tahoma"/>
              </a:rPr>
              <a:t>Агрессивное воздействие внешней </a:t>
            </a:r>
            <a:r>
              <a:rPr lang="ru-RU" dirty="0" smtClean="0">
                <a:latin typeface="Tahoma"/>
                <a:cs typeface="Tahoma"/>
              </a:rPr>
              <a:t>среды</a:t>
            </a:r>
            <a:endParaRPr lang="en-US" dirty="0" smtClean="0">
              <a:latin typeface="Tahoma"/>
              <a:cs typeface="Tahoma"/>
            </a:endParaRPr>
          </a:p>
          <a:p>
            <a:pPr marL="285750" indent="-285750">
              <a:buClr>
                <a:srgbClr val="FF0000"/>
              </a:buClr>
              <a:buSzPct val="120000"/>
              <a:buFont typeface="Arial"/>
              <a:buChar char="•"/>
            </a:pPr>
            <a:endParaRPr lang="en-US" dirty="0" smtClean="0">
              <a:latin typeface="Tahoma"/>
              <a:cs typeface="Tahoma"/>
            </a:endParaRPr>
          </a:p>
          <a:p>
            <a:pPr marL="285750" indent="-285750">
              <a:buClr>
                <a:srgbClr val="FF0000"/>
              </a:buClr>
              <a:buSzPct val="120000"/>
              <a:buFont typeface="Arial"/>
              <a:buChar char="•"/>
            </a:pPr>
            <a:r>
              <a:rPr lang="ru-RU" dirty="0">
                <a:latin typeface="Tahoma"/>
                <a:cs typeface="Tahoma"/>
              </a:rPr>
              <a:t>Недостаток воды в </a:t>
            </a:r>
            <a:r>
              <a:rPr lang="ru-RU" dirty="0" smtClean="0">
                <a:latin typeface="Tahoma"/>
                <a:cs typeface="Tahoma"/>
              </a:rPr>
              <a:t>организме</a:t>
            </a:r>
          </a:p>
          <a:p>
            <a:pPr>
              <a:buClr>
                <a:srgbClr val="FF0000"/>
              </a:buClr>
              <a:buSzPct val="120000"/>
            </a:pPr>
            <a:endParaRPr lang="ru-RU" dirty="0">
              <a:latin typeface="Tahoma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2980117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Изображение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2313" y="3068096"/>
            <a:ext cx="1742313" cy="3789904"/>
          </a:xfrm>
          <a:prstGeom prst="rect">
            <a:avLst/>
          </a:prstGeom>
        </p:spPr>
      </p:pic>
      <p:pic>
        <p:nvPicPr>
          <p:cNvPr id="13" name="Изображение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25612" y="3068096"/>
            <a:ext cx="1746909" cy="3789904"/>
          </a:xfrm>
          <a:prstGeom prst="rect">
            <a:avLst/>
          </a:prstGeom>
        </p:spPr>
      </p:pic>
      <p:pic>
        <p:nvPicPr>
          <p:cNvPr id="14" name="Изображение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56966" y="3023810"/>
            <a:ext cx="2019602" cy="4172855"/>
          </a:xfrm>
          <a:prstGeom prst="rect">
            <a:avLst/>
          </a:prstGeom>
        </p:spPr>
      </p:pic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57868" y="4197050"/>
            <a:ext cx="448160" cy="399141"/>
          </a:xfrm>
          <a:prstGeom prst="rect">
            <a:avLst/>
          </a:prstGeom>
        </p:spPr>
      </p:pic>
      <p:pic>
        <p:nvPicPr>
          <p:cNvPr id="8" name="Изображение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04882" y="4197050"/>
            <a:ext cx="448160" cy="399141"/>
          </a:xfrm>
          <a:prstGeom prst="rect">
            <a:avLst/>
          </a:prstGeom>
        </p:spPr>
      </p:pic>
      <p:pic>
        <p:nvPicPr>
          <p:cNvPr id="9" name="Изображение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69283" y="4197050"/>
            <a:ext cx="448160" cy="39914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231615" y="307713"/>
            <a:ext cx="68949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/>
                <a:cs typeface="Tahoma"/>
              </a:rPr>
              <a:t>Симптомы</a:t>
            </a:r>
            <a:endParaRPr lang="ru-RU" sz="4000" dirty="0">
              <a:solidFill>
                <a:schemeClr val="tx1">
                  <a:lumMod val="85000"/>
                  <a:lumOff val="15000"/>
                </a:schemeClr>
              </a:solidFill>
              <a:latin typeface="Tahoma"/>
              <a:cs typeface="Tahoma"/>
            </a:endParaRPr>
          </a:p>
        </p:txBody>
      </p:sp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3038914"/>
            <a:ext cx="1691724" cy="3819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340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вал 3"/>
          <p:cNvSpPr/>
          <p:nvPr/>
        </p:nvSpPr>
        <p:spPr>
          <a:xfrm>
            <a:off x="2019906" y="1342572"/>
            <a:ext cx="5309808" cy="5309808"/>
          </a:xfrm>
          <a:prstGeom prst="ellipse">
            <a:avLst/>
          </a:prstGeom>
          <a:solidFill>
            <a:srgbClr val="29ACF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1231615" y="307713"/>
            <a:ext cx="68949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/>
                <a:cs typeface="Tahoma"/>
              </a:rPr>
              <a:t>Что делать?</a:t>
            </a:r>
            <a:endParaRPr lang="ru-RU" sz="4000" dirty="0">
              <a:solidFill>
                <a:schemeClr val="tx1">
                  <a:lumMod val="85000"/>
                  <a:lumOff val="15000"/>
                </a:schemeClr>
              </a:solidFill>
              <a:latin typeface="Tahoma"/>
              <a:cs typeface="Tahoma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24367" y="3193635"/>
            <a:ext cx="435782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 smtClean="0">
                <a:solidFill>
                  <a:schemeClr val="bg1"/>
                </a:solidFill>
                <a:latin typeface="Tahoma"/>
                <a:cs typeface="Tahoma"/>
              </a:rPr>
              <a:t>Организму</a:t>
            </a:r>
          </a:p>
          <a:p>
            <a:pPr algn="ctr"/>
            <a:r>
              <a:rPr lang="ru-RU" sz="4000" dirty="0" smtClean="0">
                <a:solidFill>
                  <a:schemeClr val="bg1"/>
                </a:solidFill>
                <a:latin typeface="Tahoma"/>
                <a:cs typeface="Tahoma"/>
              </a:rPr>
              <a:t>нужно помогать!</a:t>
            </a:r>
            <a:endParaRPr lang="ru-RU" sz="4000" dirty="0">
              <a:solidFill>
                <a:schemeClr val="bg1"/>
              </a:solidFill>
              <a:latin typeface="Tahoma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2333412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2" descr="Подхом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47053" y="5174868"/>
            <a:ext cx="34490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  <a:latin typeface="Tahoma"/>
                <a:cs typeface="Tahoma"/>
              </a:rPr>
              <a:t>Владимир </a:t>
            </a:r>
            <a:r>
              <a:rPr lang="ru-RU" sz="2400" dirty="0" smtClean="0">
                <a:solidFill>
                  <a:schemeClr val="bg1"/>
                </a:solidFill>
                <a:latin typeface="Tahoma"/>
                <a:cs typeface="Tahoma"/>
              </a:rPr>
              <a:t>Матвеевич</a:t>
            </a:r>
            <a:endParaRPr lang="en-US" sz="2400" dirty="0" smtClean="0">
              <a:solidFill>
                <a:schemeClr val="bg1"/>
              </a:solidFill>
              <a:latin typeface="Tahoma"/>
              <a:cs typeface="Tahoma"/>
            </a:endParaRPr>
          </a:p>
          <a:p>
            <a:r>
              <a:rPr lang="ru-RU" sz="2400" dirty="0" smtClean="0">
                <a:solidFill>
                  <a:schemeClr val="bg1"/>
                </a:solidFill>
                <a:latin typeface="Tahoma"/>
                <a:cs typeface="Tahoma"/>
              </a:rPr>
              <a:t>Подхомутников</a:t>
            </a:r>
            <a:endParaRPr lang="ru-RU" sz="3200" dirty="0">
              <a:solidFill>
                <a:schemeClr val="tx1">
                  <a:lumMod val="75000"/>
                  <a:lumOff val="25000"/>
                </a:schemeClr>
              </a:solidFill>
              <a:latin typeface="Tahoma"/>
              <a:cs typeface="Tahoma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494422" y="5193834"/>
            <a:ext cx="34490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400" dirty="0">
                <a:solidFill>
                  <a:schemeClr val="bg1"/>
                </a:solidFill>
                <a:latin typeface="Tahoma"/>
                <a:cs typeface="Tahoma"/>
              </a:rPr>
              <a:t>Ольга Валентиновна </a:t>
            </a:r>
            <a:r>
              <a:rPr lang="ru-RU" sz="2400" dirty="0" err="1" smtClean="0">
                <a:solidFill>
                  <a:schemeClr val="bg1"/>
                </a:solidFill>
                <a:latin typeface="Tahoma"/>
                <a:cs typeface="Tahoma"/>
              </a:rPr>
              <a:t>Подхомутникова</a:t>
            </a:r>
            <a:endParaRPr lang="ru-RU" sz="3200" dirty="0">
              <a:solidFill>
                <a:schemeClr val="tx1">
                  <a:lumMod val="75000"/>
                  <a:lumOff val="25000"/>
                </a:schemeClr>
              </a:solidFill>
              <a:latin typeface="Tahoma"/>
              <a:cs typeface="Tahoma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2405" y="6024831"/>
            <a:ext cx="34490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chemeClr val="bg1"/>
                </a:solidFill>
                <a:latin typeface="Tahoma"/>
                <a:cs typeface="Tahoma"/>
              </a:rPr>
              <a:t>доктор медицинских</a:t>
            </a:r>
            <a:r>
              <a:rPr lang="ru-RU" sz="1600" dirty="0">
                <a:solidFill>
                  <a:schemeClr val="bg1"/>
                </a:solidFill>
                <a:latin typeface="Tahoma"/>
                <a:cs typeface="Tahoma"/>
              </a:rPr>
              <a:t> </a:t>
            </a:r>
            <a:r>
              <a:rPr lang="ru-RU" sz="1600" dirty="0" smtClean="0">
                <a:solidFill>
                  <a:schemeClr val="bg1"/>
                </a:solidFill>
                <a:latin typeface="Tahoma"/>
                <a:cs typeface="Tahoma"/>
              </a:rPr>
              <a:t>наук</a:t>
            </a:r>
            <a:r>
              <a:rPr lang="ru-RU" sz="1600" dirty="0">
                <a:solidFill>
                  <a:schemeClr val="bg1"/>
                </a:solidFill>
                <a:latin typeface="Tahoma"/>
                <a:cs typeface="Tahoma"/>
              </a:rPr>
              <a:t>, </a:t>
            </a:r>
            <a:r>
              <a:rPr lang="ru-RU" sz="1600" dirty="0" smtClean="0">
                <a:solidFill>
                  <a:schemeClr val="bg1"/>
                </a:solidFill>
                <a:latin typeface="Tahoma"/>
                <a:cs typeface="Tahoma"/>
              </a:rPr>
              <a:t>заслуженный</a:t>
            </a:r>
            <a:r>
              <a:rPr lang="ru-RU" sz="1600" dirty="0">
                <a:solidFill>
                  <a:schemeClr val="bg1"/>
                </a:solidFill>
                <a:latin typeface="Tahoma"/>
                <a:cs typeface="Tahoma"/>
              </a:rPr>
              <a:t> </a:t>
            </a:r>
            <a:r>
              <a:rPr lang="ru-RU" sz="1600" dirty="0" smtClean="0">
                <a:solidFill>
                  <a:schemeClr val="bg1"/>
                </a:solidFill>
                <a:latin typeface="Tahoma"/>
                <a:cs typeface="Tahoma"/>
              </a:rPr>
              <a:t>врач </a:t>
            </a:r>
            <a:r>
              <a:rPr lang="ru-RU" sz="1600" dirty="0">
                <a:solidFill>
                  <a:schemeClr val="bg1"/>
                </a:solidFill>
                <a:latin typeface="Tahoma"/>
                <a:cs typeface="Tahoma"/>
              </a:rPr>
              <a:t>России</a:t>
            </a:r>
            <a:r>
              <a:rPr lang="ru-RU" sz="1600" dirty="0" smtClean="0">
                <a:solidFill>
                  <a:schemeClr val="bg1"/>
                </a:solidFill>
                <a:latin typeface="Tahoma"/>
                <a:cs typeface="Tahoma"/>
              </a:rPr>
              <a:t>,</a:t>
            </a:r>
            <a:r>
              <a:rPr lang="ru-RU" sz="1600" dirty="0">
                <a:solidFill>
                  <a:schemeClr val="bg1"/>
                </a:solidFill>
                <a:latin typeface="Tahoma"/>
                <a:cs typeface="Tahoma"/>
              </a:rPr>
              <a:t> </a:t>
            </a:r>
            <a:r>
              <a:rPr lang="ru-RU" sz="1600" dirty="0" smtClean="0">
                <a:solidFill>
                  <a:schemeClr val="bg1"/>
                </a:solidFill>
                <a:latin typeface="Tahoma"/>
                <a:cs typeface="Tahoma"/>
              </a:rPr>
              <a:t>профессор</a:t>
            </a:r>
            <a:endParaRPr lang="ru-RU" sz="1600" dirty="0">
              <a:solidFill>
                <a:schemeClr val="tx1">
                  <a:lumMod val="75000"/>
                  <a:lumOff val="25000"/>
                </a:schemeClr>
              </a:solidFill>
              <a:latin typeface="Tahoma"/>
              <a:cs typeface="Tahoma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499774" y="6158861"/>
            <a:ext cx="3449052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600" dirty="0" smtClean="0">
                <a:solidFill>
                  <a:schemeClr val="bg1"/>
                </a:solidFill>
                <a:latin typeface="Tahoma"/>
                <a:cs typeface="Tahoma"/>
              </a:rPr>
              <a:t>кандидат медицинских</a:t>
            </a:r>
          </a:p>
          <a:p>
            <a:pPr algn="r"/>
            <a:r>
              <a:rPr lang="ru-RU" sz="1600" dirty="0" smtClean="0">
                <a:solidFill>
                  <a:schemeClr val="bg1"/>
                </a:solidFill>
                <a:latin typeface="Tahoma"/>
                <a:cs typeface="Tahoma"/>
              </a:rPr>
              <a:t>наук</a:t>
            </a:r>
            <a:r>
              <a:rPr lang="ru-RU" sz="1600" dirty="0">
                <a:solidFill>
                  <a:schemeClr val="bg1"/>
                </a:solidFill>
                <a:latin typeface="Tahoma"/>
                <a:cs typeface="Tahoma"/>
              </a:rPr>
              <a:t>, </a:t>
            </a:r>
            <a:r>
              <a:rPr lang="ru-RU" sz="1600" dirty="0" smtClean="0">
                <a:solidFill>
                  <a:schemeClr val="bg1"/>
                </a:solidFill>
                <a:latin typeface="Tahoma"/>
                <a:cs typeface="Tahoma"/>
              </a:rPr>
              <a:t>доцент</a:t>
            </a:r>
            <a:endParaRPr lang="ru-RU" sz="1600" dirty="0">
              <a:solidFill>
                <a:schemeClr val="tx1">
                  <a:lumMod val="75000"/>
                  <a:lumOff val="25000"/>
                </a:schemeClr>
              </a:solidFill>
              <a:latin typeface="Tahoma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2026129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419</TotalTime>
  <Words>1031</Words>
  <Application>Microsoft Office PowerPoint</Application>
  <PresentationFormat>Экран (4:3)</PresentationFormat>
  <Paragraphs>162</Paragraphs>
  <Slides>15</Slides>
  <Notes>15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АртДиректор</dc:creator>
  <cp:lastModifiedBy>user</cp:lastModifiedBy>
  <cp:revision>33</cp:revision>
  <dcterms:created xsi:type="dcterms:W3CDTF">2015-09-29T09:03:56Z</dcterms:created>
  <dcterms:modified xsi:type="dcterms:W3CDTF">2015-11-27T10:33:47Z</dcterms:modified>
</cp:coreProperties>
</file>