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46" r:id="rId2"/>
    <p:sldId id="936" r:id="rId3"/>
    <p:sldId id="945" r:id="rId4"/>
    <p:sldId id="944" r:id="rId5"/>
    <p:sldId id="947" r:id="rId6"/>
    <p:sldId id="935" r:id="rId7"/>
    <p:sldId id="948" r:id="rId8"/>
    <p:sldId id="941" r:id="rId9"/>
    <p:sldId id="927" r:id="rId10"/>
    <p:sldId id="949" r:id="rId11"/>
    <p:sldId id="950" r:id="rId12"/>
    <p:sldId id="937" r:id="rId13"/>
    <p:sldId id="939" r:id="rId14"/>
    <p:sldId id="940" r:id="rId15"/>
    <p:sldId id="925" r:id="rId16"/>
    <p:sldId id="902" r:id="rId17"/>
    <p:sldId id="905" r:id="rId18"/>
    <p:sldId id="942" r:id="rId19"/>
    <p:sldId id="931" r:id="rId20"/>
    <p:sldId id="951" r:id="rId21"/>
    <p:sldId id="895" r:id="rId22"/>
    <p:sldId id="953" r:id="rId23"/>
    <p:sldId id="952" r:id="rId24"/>
    <p:sldId id="920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Кулагина" initials="АК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2B77CB"/>
    <a:srgbClr val="BD39A4"/>
    <a:srgbClr val="C53166"/>
    <a:srgbClr val="CC0000"/>
    <a:srgbClr val="D15B9E"/>
    <a:srgbClr val="FF8FE2"/>
    <a:srgbClr val="DEA7E7"/>
    <a:srgbClr val="E9B533"/>
    <a:srgbClr val="EF1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58118" autoAdjust="0"/>
  </p:normalViewPr>
  <p:slideViewPr>
    <p:cSldViewPr snapToGrid="0" snapToObjects="1">
      <p:cViewPr varScale="1">
        <p:scale>
          <a:sx n="60" d="100"/>
          <a:sy n="60" d="100"/>
        </p:scale>
        <p:origin x="1782" y="4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Стресс… Это состояние стало неотъемлемой частью нашей жизни. Если попросить любого из нас объяснить смысл этого слова, то, конечно же, мы начнем говорить об эмоциональном стрессе и опишем те неприятные или, наоборот, радостные ощущения, которые испытываем.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Да, вы не ослышались, радость – это тоже стрессовое состояние. Стресс меняет, а иногда и рушит наши планы, настроение, поднимает активность или, наоборот, погружает в депрессию.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Почему калий так важен для нормальной работы организма?</a:t>
            </a:r>
          </a:p>
          <a:p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помогает нормализовать внутриклеточный кислотно-щелочной баланс, который очень важен для здоровья в целом.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электролит, необходимый для проведения нервных импульсов. От него во многом зависит нормальная работа нервной системы, в том числе – головного мозга.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способствует повышению мышечной выносливости, что особенно важно, если вы интенсивно занимаетесь спортом или ведете активный образ жизни.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полезен для здоровья сердца и способствует поддержанию нормального сердечного ритма.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поддерживает водно-солевой баланс в организме, нарушение которого грозит серьёзными проблемами со здоровьем.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активизирует энергетический обмен, поддерживая высокую работоспособность организма. 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поддерживает нормальный уровень кровяного давления.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помогает почкам нормально выполнять свою функцию.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Дефицит калия часто проявляется как упадок сил, апатия, эмоциональное выгорание.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Помимо интенсивной физической нагрузки и избытка соли в рационе он может быть спровоцирован такими факторами, как: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регулярный стресс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интенсивная физическая нагрузка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вредные привычки (алкоголь, курение)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плохие экологические условия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диуретиков или слабительных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обезвоживание организма из-за рвоты или диареи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повышенное потоотделение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частое употребление шоколада и кофе.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98% ионов калия находятся внутри клеток, а ионы натрия — во внеклеточном пространстве, где их в 20 раз больше, чем ионов калия. </a:t>
            </a: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– обязательный компонент внутриклеточных жидкостей организма. </a:t>
            </a:r>
            <a:b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случайно рекомендуемая доза суточного потребления калия составляет 3 500 мг, а в США даже больше – 4 700 мг. </a:t>
            </a:r>
          </a:p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– самая большая потребность среди минералов. </a:t>
            </a: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естественных условиях соединения калия должны поступать в организм с пищей. Он содержится в молочных продуктах, мясе, какао, томатах, бобовых, бананах, картофеле, петрушке, абрикосах, изюме, черносливе.</a:t>
            </a: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сожалению, фактическое содержание нутриентов в овощах и фруктах за последние 50 лет снизилось на 30-50%.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Причины – обеднение почв, повсеместное ухудшение экологической ситуации, использование химических удобрений, ГМО и проч. 	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</a:t>
            </a: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факторы, провоцирующие дефицит калия, – это регулярный стресс и интенсивная физическая нагрузка.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калия часто наблюдается у атлетов, любителей фитнеса, людей, занимающихся тяжелой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физической или напряженной интеллектуальной работой.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Представляем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продукт, созданный специально для того, чтобы не допускать дефицита калия именно в клетке – начальном структурном кирпичике организма.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обеспечивать постоянную концентрацию калия внутри клетки. </a:t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– залог здорового правильного функционирования клетки и организма в целом.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Активные компоненты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калий, витамин С и рибоза.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первую очередь,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источник калия.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Нашей задачей было представить этот макроэлемент в максимально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форме.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Шипучие таблетки при растворении в воде образуют две органические формы калия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цитрат 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аскробат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 достигается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около 97,5% 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Рибоза – другой активный компонент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увеличивает синтез молекул АТФ.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АТФ (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аденозинтрифосфат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— источник энергии в организме, примерно треть которой расходуется на поддержание нормальной работы натрий-калиевого насоса.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этой причине содержание калия в клетке напрямую зависит от уровня АТФ. При низком АТФ калиевый канал полностью открыт, и калий быстро выходит наружу, активность клетки падает. При высоком уровне АТФ канал закрывается, что обеспечивает сохранение запасов калия и активное состояние клетки, ее нормальное функционирование.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Причина стресса – не только эмоциональные переживания, но</a:t>
            </a:r>
            <a:r>
              <a:rPr lang="en-US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и:</a:t>
            </a:r>
            <a:endParaRPr lang="ru-RU" sz="10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Неблагоприятная экологическая обстановка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Бактериальные и вирусные инфекции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Естественное старение организма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Психоэмоциональный стресс, нервное напряжение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Чрезмерное ультрафиолетовое облучение, в том числе пребывание на солнце или в солярии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Токсичные компоненты, входящие в состав некоторой косметики и бытовой химии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Переедание, злоупотребление фастфудом, жареной, консервированной пищей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Вредные привычки: курение, пристрастие к алкоголю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Прием отдельных лекарственных препаратов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Повышенная физическая нагрузка или, напротив, ее отсутствие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Недостаток кислорода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Воздействие излучений, в том числе от компьютера и телефона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росто растворите шипучую таблетку в стакане воды или сока.</a:t>
            </a:r>
          </a:p>
          <a:p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удобнее и приятнее, чем глотать капсулы!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оксидативного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стресса. 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организм может быстро приспособиться или адаптироваться к внешним или внутренним воздействиям, вызывающим стресс, то он даже полезен. Но если защитных сил организма недостаточно и адаптационные резервы истощены, это – прямой путь к болезням. </a:t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 же самое происходит </a:t>
            </a:r>
            <a:r>
              <a:rPr lang="ru-RU" sz="1200" b="0" i="0" u="none" strike="noStrike" kern="1200" baseline="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и внутри нашего организма,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каждой его клетке, и называется окислительным стрессом.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Окислительный (или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оксидативный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стресс – это повреждение клеток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свободными радикалами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результате которого организм быстрее изнашивается и стареет.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Возникают сбои в работе различных органов и систем, развиваются заболевания.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нашем организме 100 триллионов клеток, в каждой из которых ежеминутно происходят миллионы химических реакций, обеспечивая слаженную работу всех органов и систем. Все эти процессы в совокупности называются метаболизмом, или обменом веществ. Метаболизм позволяет телу расти, заживлять повреждения и реагировать на окружающую среду.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минимизировать последствия разрушительной активности свободных радикалов, важно поддерживать хороший клеточный метаболизм.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Заботу о здоровье в целом нужно начинать на уровне клетки.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нормальном клеточном метаболизме клетка либо нейтрализует свободные радикалы с помощью антиоксидантной системы, либо заменяет поврежденные молекулы.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Однако если уровень свободных радикалов превышает защитные возможности клетки, то разрушается клеточная мембрана, и клетка гибнет. Ее содержимое высвобождается в межклеточное пространство, что, в свою очередь, может повредить окружающие клетки и ткани и вызвать каскад патологических процессов.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«работает» окислительный стресс.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же такое «свободный радикал», и как он действует?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Свободный радикал – это молекула кислорода с одним непарным электроном.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Стремясь обрести стабильность, свободный радикал готов "оторвать" недостающий электрон у любой встречной молекулы, нарушая целостность клетки и вызывая цепную реакцию разрушений – тот самый окислительный стресс, который считают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ответственным за развитие множества заболеваний – от катаракты и бронхиальной астмы до рака.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внутриклеточный метаболизм протекал нормально, каждая клетка нуждается в постоянном притоке питательных веществ и кислорода, а также в постоянном удалении продуктов жизнедеятельности. Такой двусторонний транспорт осуществляется через клеточную мембрану, которая обладает избирательной проницаемостью для отдельных веществ.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Попытки ученых понять, как именно работает клетка, привели к открытию натрий-калиевого насоса – механизма, который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непрерывно откачивает из клетки натрий и нагнетает в нее калий, создавая определенную разность концентраций этих двух элементов по обе стороны мембраны.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необходимое условие самых важных процессов жизнедеятельности: проведения нервного импульса в клетках, обеспечения здорового сердечного ритма и водно-солевого баланса, а также – регуляции клеточного обмена веществ. </a:t>
            </a:r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из главных причина недостатка калия в организме современного человека – избыточное потребление поваренной (натриевой) соли.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Дело в том, что до относительно недавних, по меркам эволюции, времен соль была редкостью, а сейчас она поступает в организм в избытке.</a:t>
            </a:r>
          </a:p>
          <a:p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Натрий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абсолютно необходим для неврологического и мышечного функционирования; без него невозможно поддержание жизни. То же самое можно сказать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калии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Но из этих двух питательных веществ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организм активно сохраняет только натрий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так как калий всегда имелся в окружающей среде в большом количестве.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Организм, по привычке, бережлив в отношении натрия и расточителен к калию. Он обладает мощными механизмами задержания натрия, но лишен механизмов активного сохранения калия, столь же необходимого для жизни.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мы употребляем соль в намного большем количестве, чем необходимо, зато мало едим богатые калием растительные продукты (а если едим, то добавляем в них ту же соль для вкуса).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итоге соотношение натрий-калий перевернуто, что в итоге приводит к различным проблемам со здоровьем.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тот случай, когда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эволюция работает против нас, не успевая приспособиться к переменам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один из важнейших элементов для жизнеобеспечения клеток организма.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/>
              <a:t>www.bestppt.com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4763" y="3495675"/>
            <a:ext cx="9153525" cy="1650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24" y="3943489"/>
            <a:ext cx="8464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СТРЕСС – НЕОТЪЕМЛЕМАЯ ЧАСТЬ СОВРЕМЕННОЙ ЖИЗНИ.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Его вызывают любые сильные волнения –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как отрицательные, так и положительные.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779398"/>
            <a:ext cx="2473912" cy="1589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" y="1779397"/>
            <a:ext cx="2207211" cy="1589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6811"/>
            <a:ext cx="2524125" cy="1663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79397"/>
            <a:ext cx="2524125" cy="1589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46811"/>
            <a:ext cx="2473953" cy="1663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" y="46811"/>
            <a:ext cx="2207211" cy="16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652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10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7357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232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19874" y="223305"/>
            <a:ext cx="21767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Дневная рекомендуемая норма потребления калия – </a:t>
            </a:r>
            <a:r>
              <a:rPr lang="ru-RU" sz="2000" b="1" dirty="0">
                <a:solidFill>
                  <a:srgbClr val="C00000"/>
                </a:solidFill>
              </a:rPr>
              <a:t>3 500 мг.</a:t>
            </a:r>
          </a:p>
          <a:p>
            <a:endParaRPr lang="ru-RU" sz="2000" b="1" dirty="0"/>
          </a:p>
          <a:p>
            <a:r>
              <a:rPr lang="ru-RU" sz="2000" b="1" dirty="0"/>
              <a:t>Калием богаты </a:t>
            </a:r>
            <a:r>
              <a:rPr lang="ru-RU" sz="2000" b="1" dirty="0">
                <a:solidFill>
                  <a:srgbClr val="C00000"/>
                </a:solidFill>
              </a:rPr>
              <a:t>бананы, мед, рыба, яйца, орехи, абрикосы, бобовые, чернослив, изюм.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094"/>
            <a:ext cx="6338887" cy="51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48300" y="0"/>
            <a:ext cx="3700462" cy="51409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76900" y="777107"/>
            <a:ext cx="336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6"/>
            <a:ext cx="5581650" cy="5140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8500" y="629767"/>
            <a:ext cx="32289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/>
              <a:t>К СОЖАЛЕНИЮ, БОЛЬШИНСТВО ЛЮДЕЙ СЕГОДНЯ </a:t>
            </a:r>
            <a:br>
              <a:rPr lang="ru-RU" sz="3000" b="1" dirty="0"/>
            </a:br>
            <a:r>
              <a:rPr lang="ru-RU" sz="3000" b="1" dirty="0"/>
              <a:t>НЕ ПОЛУЧАЮТ ДОСТАТОЧНО КАЛИЯ </a:t>
            </a:r>
            <a:br>
              <a:rPr lang="ru-RU" sz="3000" b="1" dirty="0"/>
            </a:br>
            <a:r>
              <a:rPr lang="ru-RU" sz="3000" b="1" dirty="0"/>
              <a:t>С ПИЩЕЙ.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340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62550" y="5140"/>
            <a:ext cx="3986212" cy="51262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67475" y="485775"/>
            <a:ext cx="25911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А если вы занимаетесь</a:t>
            </a:r>
            <a:r>
              <a:rPr lang="ru-RU" sz="2800" b="1" dirty="0">
                <a:solidFill>
                  <a:srgbClr val="C00000"/>
                </a:solidFill>
              </a:rPr>
              <a:t> спортом или тяжелой работой,</a:t>
            </a:r>
            <a:r>
              <a:rPr lang="ru-RU" sz="2800" b="1" dirty="0"/>
              <a:t> </a:t>
            </a:r>
            <a:br>
              <a:rPr lang="ru-RU" sz="2800" b="1" dirty="0"/>
            </a:br>
            <a:r>
              <a:rPr lang="ru-RU" sz="2800" b="1" dirty="0"/>
              <a:t>вам нужно </a:t>
            </a:r>
            <a:r>
              <a:rPr lang="ru-RU" sz="2800" b="1" u="sng" dirty="0"/>
              <a:t>еще больше </a:t>
            </a:r>
            <a:r>
              <a:rPr lang="ru-RU" sz="2800" b="1" dirty="0"/>
              <a:t>калия.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5140"/>
            <a:ext cx="6272214" cy="51409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99867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3999" cy="10001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FFC000"/>
                </a:solidFill>
              </a:rPr>
              <a:t>ПентоКан</a:t>
            </a:r>
            <a:r>
              <a:rPr lang="ru-RU" sz="4000" b="1" dirty="0">
                <a:solidFill>
                  <a:srgbClr val="FFC000"/>
                </a:solidFill>
              </a:rPr>
              <a:t>.</a:t>
            </a:r>
            <a:r>
              <a:rPr lang="ru-RU" sz="4000" b="1" dirty="0"/>
              <a:t> Ключ к здоровью клеток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5405" y="1216924"/>
            <a:ext cx="320659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BD39A4"/>
                </a:solidFill>
              </a:rPr>
              <a:t/>
            </a:r>
            <a:br>
              <a:rPr lang="ru-RU" sz="1600" b="1" dirty="0">
                <a:solidFill>
                  <a:srgbClr val="BD39A4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Повышенная </a:t>
            </a:r>
            <a:r>
              <a:rPr lang="ru-RU" b="1" dirty="0" err="1">
                <a:solidFill>
                  <a:schemeClr val="accent1"/>
                </a:solidFill>
              </a:rPr>
              <a:t>биодоступность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шипучие таблетки обеспечивают лучшее усвоение</a:t>
            </a:r>
            <a:br>
              <a:rPr lang="ru-RU" b="1" dirty="0"/>
            </a:br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Активная формула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Калий + витамин С + рибоза</a:t>
            </a:r>
            <a:endParaRPr lang="ru-RU" b="1" u="sng" dirty="0"/>
          </a:p>
          <a:p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Удобство приема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Напиток удобнее принимать, чем капсулы</a:t>
            </a:r>
          </a:p>
          <a:p>
            <a:endParaRPr lang="ru-RU" sz="1600" b="1" dirty="0">
              <a:solidFill>
                <a:srgbClr val="BD39A4"/>
              </a:solidFill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1000126"/>
            <a:ext cx="1847851" cy="3968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34609" y="1355518"/>
            <a:ext cx="3752850" cy="325755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06071" y="1533525"/>
            <a:ext cx="32099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ПентоКан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</a:t>
            </a:r>
            <a:r>
              <a:rPr lang="ru-RU" dirty="0" err="1">
                <a:solidFill>
                  <a:srgbClr val="FFC000"/>
                </a:solidFill>
              </a:rPr>
              <a:t>оксидативного</a:t>
            </a:r>
            <a:r>
              <a:rPr lang="ru-RU" dirty="0">
                <a:solidFill>
                  <a:srgbClr val="FFC000"/>
                </a:solidFill>
              </a:rPr>
              <a:t> стресса.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16</a:t>
            </a:fld>
            <a:endParaRPr sz="1400" spc="3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" y="0"/>
            <a:ext cx="9132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18"/>
            <a:ext cx="9144000" cy="53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84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25" y="0"/>
            <a:ext cx="9405936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33375" y="315442"/>
            <a:ext cx="8815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ДРУГИЕ СТРЕССОГЕННЫЕ ФАКТОРЫ:</a:t>
            </a:r>
            <a:endParaRPr lang="ru-RU" sz="2800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62" y="2839254"/>
            <a:ext cx="1154579" cy="1154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23" y="1030894"/>
            <a:ext cx="1338532" cy="13385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3" y="1203502"/>
            <a:ext cx="1088072" cy="10880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3" y="2291574"/>
            <a:ext cx="2018706" cy="20187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65" y="1063866"/>
            <a:ext cx="1305560" cy="13055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42" y="646984"/>
            <a:ext cx="1301717" cy="14656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09" y="1049368"/>
            <a:ext cx="1334556" cy="13345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31" y="2583844"/>
            <a:ext cx="1381124" cy="13811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75" y="2708952"/>
            <a:ext cx="1130908" cy="11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7718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268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>
                <a:solidFill>
                  <a:schemeClr val="bg1"/>
                </a:solidFill>
              </a:rPr>
              <a:t>CORAL-CLUB.COM</a:t>
            </a: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64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3999" cy="10001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FFC000"/>
                </a:solidFill>
              </a:rPr>
              <a:t>ПентоКан</a:t>
            </a:r>
            <a:r>
              <a:rPr lang="ru-RU" sz="4000" b="1" dirty="0">
                <a:solidFill>
                  <a:srgbClr val="FFC000"/>
                </a:solidFill>
              </a:rPr>
              <a:t>.</a:t>
            </a:r>
            <a:r>
              <a:rPr lang="ru-RU" sz="4000" b="1" dirty="0"/>
              <a:t> Ключ к здоровью клеток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5405" y="1216924"/>
            <a:ext cx="320659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BD39A4"/>
                </a:solidFill>
              </a:rPr>
              <a:t/>
            </a:r>
            <a:br>
              <a:rPr lang="ru-RU" sz="1600" b="1" dirty="0">
                <a:solidFill>
                  <a:srgbClr val="BD39A4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Повышенная </a:t>
            </a:r>
            <a:r>
              <a:rPr lang="ru-RU" b="1" dirty="0" err="1">
                <a:solidFill>
                  <a:schemeClr val="accent1"/>
                </a:solidFill>
              </a:rPr>
              <a:t>биодоступность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шипучие таблетки обеспечивают лучшее усвоение</a:t>
            </a:r>
            <a:br>
              <a:rPr lang="ru-RU" b="1" dirty="0"/>
            </a:br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Активная формула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Калий + витамин С + рибоза</a:t>
            </a:r>
            <a:endParaRPr lang="ru-RU" b="1" u="sng" dirty="0"/>
          </a:p>
          <a:p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Удобство приема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Напиток удобнее принимать, чем капсулы</a:t>
            </a:r>
          </a:p>
          <a:p>
            <a:endParaRPr lang="ru-RU" sz="1600" b="1" dirty="0">
              <a:solidFill>
                <a:srgbClr val="BD39A4"/>
              </a:solidFill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1000126"/>
            <a:ext cx="1847851" cy="3968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34609" y="1355518"/>
            <a:ext cx="3752850" cy="325755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06071" y="1533525"/>
            <a:ext cx="32099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ПентоКан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</a:t>
            </a:r>
            <a:r>
              <a:rPr lang="ru-RU" dirty="0" err="1">
                <a:solidFill>
                  <a:srgbClr val="FFC000"/>
                </a:solidFill>
              </a:rPr>
              <a:t>оксидативного</a:t>
            </a:r>
            <a:r>
              <a:rPr lang="ru-RU" dirty="0">
                <a:solidFill>
                  <a:srgbClr val="FFC000"/>
                </a:solidFill>
              </a:rPr>
              <a:t> стресса.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448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23</a:t>
            </a:fld>
            <a:endParaRPr sz="1400" spc="3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820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>
                <a:solidFill>
                  <a:schemeClr val="bg1">
                    <a:lumMod val="95000"/>
                  </a:schemeClr>
                </a:solidFill>
              </a:rPr>
              <a:t>CORAL-CLUB.COM</a:t>
            </a: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3505200" y="1230233"/>
            <a:ext cx="5638800" cy="3026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5940"/>
              </a:lnSpc>
            </a:pPr>
            <a:r>
              <a:rPr lang="ru-RU" sz="2000" b="1" spc="240" dirty="0">
                <a:solidFill>
                  <a:schemeClr val="tx2"/>
                </a:solidFill>
                <a:cs typeface="Arial"/>
              </a:rPr>
              <a:t>18,75 у.е.</a:t>
            </a:r>
            <a:r>
              <a:rPr lang="ru-RU" sz="2000" b="1" spc="240" dirty="0">
                <a:solidFill>
                  <a:schemeClr val="tx2"/>
                </a:solidFill>
                <a:latin typeface="Raleway" panose="020B0604020202020204" charset="-52"/>
                <a:cs typeface="Arial"/>
              </a:rPr>
              <a:t> розничная цена</a:t>
            </a:r>
          </a:p>
          <a:p>
            <a:pPr marL="12700" algn="ctr">
              <a:lnSpc>
                <a:spcPts val="5940"/>
              </a:lnSpc>
            </a:pPr>
            <a:r>
              <a:rPr lang="ru-RU" sz="2000" b="1" spc="240" dirty="0">
                <a:solidFill>
                  <a:schemeClr val="tx2"/>
                </a:solidFill>
                <a:latin typeface="Raleway" panose="020B0604020202020204" charset="-52"/>
                <a:cs typeface="Arial"/>
              </a:rPr>
              <a:t>15,00 </a:t>
            </a:r>
            <a:r>
              <a:rPr lang="ru-RU" sz="2000" b="1" spc="240">
                <a:solidFill>
                  <a:schemeClr val="tx2"/>
                </a:solidFill>
                <a:cs typeface="Arial"/>
              </a:rPr>
              <a:t>у.е. </a:t>
            </a:r>
            <a:r>
              <a:rPr lang="ru-RU" sz="2000" b="1" spc="240">
                <a:solidFill>
                  <a:schemeClr val="tx2"/>
                </a:solidFill>
                <a:latin typeface="Raleway" panose="020B0604020202020204" charset="-52"/>
                <a:cs typeface="Arial"/>
              </a:rPr>
              <a:t>клубная </a:t>
            </a:r>
            <a:r>
              <a:rPr lang="ru-RU" sz="2000" b="1" spc="240" dirty="0">
                <a:solidFill>
                  <a:schemeClr val="tx2"/>
                </a:solidFill>
                <a:latin typeface="Raleway" panose="020B0604020202020204" charset="-52"/>
                <a:cs typeface="Arial"/>
              </a:rPr>
              <a:t>цена</a:t>
            </a:r>
          </a:p>
          <a:p>
            <a:pPr marL="12700" algn="ctr">
              <a:lnSpc>
                <a:spcPts val="5940"/>
              </a:lnSpc>
            </a:pPr>
            <a:r>
              <a:rPr lang="ru-RU" sz="2000" b="1" spc="240" dirty="0">
                <a:solidFill>
                  <a:schemeClr val="tx2"/>
                </a:solidFill>
                <a:latin typeface="Raleway" panose="020B0604020202020204" charset="-52"/>
                <a:cs typeface="Arial"/>
              </a:rPr>
              <a:t>7,5 баллов</a:t>
            </a:r>
          </a:p>
          <a:p>
            <a:pPr marL="12700" algn="ctr">
              <a:lnSpc>
                <a:spcPts val="5940"/>
              </a:lnSpc>
            </a:pPr>
            <a:endParaRPr sz="3600" dirty="0">
              <a:solidFill>
                <a:srgbClr val="FCA904"/>
              </a:solidFill>
              <a:latin typeface="Raleway" panose="020B0604020202020204" charset="-52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199" y="0"/>
            <a:ext cx="2516234" cy="45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" y="4324350"/>
            <a:ext cx="308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1 упаковка = 20 шипучих таблеток</a:t>
            </a:r>
          </a:p>
        </p:txBody>
      </p:sp>
    </p:spTree>
    <p:extLst>
      <p:ext uri="{BB962C8B-B14F-4D97-AF65-F5344CB8AC3E}">
        <p14:creationId xmlns:p14="http://schemas.microsoft.com/office/powerpoint/2010/main" val="10097662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40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468000"/>
            <a:ext cx="5660098" cy="3903054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3375" y="3448050"/>
            <a:ext cx="8343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А ЭТО – УСКОРЕННЫЙ ИЗНОС И СТАРЕНИЕ, БОЛЕЗНИ 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3375" y="145109"/>
            <a:ext cx="799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РЕЗУЛЬТАТ – ПОВРЕЖДЕНИЕ КЛЕТОК ОРГАНИЗМА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21082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1475" y="3143250"/>
            <a:ext cx="8095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ЗДОРОВЬЕ НАЧИНАЕТСЯ 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					НА КЛЕТОЧНОМ УРОВНЕ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569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40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40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94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"/>
            <a:ext cx="6134099" cy="46643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762" y="4133849"/>
            <a:ext cx="9148762" cy="10122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25" y="4337983"/>
            <a:ext cx="8464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СВОБОДНЫЕ РАДИКАЛЫ: МОЛЕКУЛЯРНЫЕ ТЕРРОРИСТЫ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4100" y="323850"/>
            <a:ext cx="26701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 день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в 1 клетке образуется около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u="sng" dirty="0">
                <a:solidFill>
                  <a:schemeClr val="bg1"/>
                </a:solidFill>
              </a:rPr>
              <a:t>1 триллиона </a:t>
            </a:r>
            <a:r>
              <a:rPr lang="ru-RU" sz="2800" b="1" dirty="0">
                <a:solidFill>
                  <a:schemeClr val="bg1"/>
                </a:solidFill>
              </a:rPr>
              <a:t>свободных радикалов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510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-5692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90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3417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9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314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9"/>
            <a:ext cx="8072305" cy="51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28271</TotalTime>
  <Words>1367</Words>
  <Application>Microsoft Office PowerPoint</Application>
  <PresentationFormat>Экран (16:9)</PresentationFormat>
  <Paragraphs>200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Arial</vt:lpstr>
      <vt:lpstr>Raleway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Костина Ольга</cp:lastModifiedBy>
  <cp:revision>1520</cp:revision>
  <cp:lastPrinted>2015-03-02T20:38:25Z</cp:lastPrinted>
  <dcterms:created xsi:type="dcterms:W3CDTF">2014-07-08T04:55:45Z</dcterms:created>
  <dcterms:modified xsi:type="dcterms:W3CDTF">2017-07-14T10:03:40Z</dcterms:modified>
</cp:coreProperties>
</file>