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294" r:id="rId3"/>
    <p:sldId id="295" r:id="rId4"/>
    <p:sldId id="279" r:id="rId5"/>
    <p:sldId id="272" r:id="rId6"/>
    <p:sldId id="273" r:id="rId7"/>
    <p:sldId id="260" r:id="rId8"/>
    <p:sldId id="293" r:id="rId9"/>
    <p:sldId id="274" r:id="rId10"/>
    <p:sldId id="282" r:id="rId11"/>
    <p:sldId id="261" r:id="rId12"/>
    <p:sldId id="275" r:id="rId13"/>
    <p:sldId id="289" r:id="rId14"/>
    <p:sldId id="277" r:id="rId15"/>
    <p:sldId id="290" r:id="rId16"/>
    <p:sldId id="263" r:id="rId17"/>
    <p:sldId id="278" r:id="rId18"/>
    <p:sldId id="264" r:id="rId19"/>
    <p:sldId id="266" r:id="rId20"/>
    <p:sldId id="281" r:id="rId21"/>
    <p:sldId id="292" r:id="rId22"/>
    <p:sldId id="291" r:id="rId23"/>
    <p:sldId id="267" r:id="rId24"/>
    <p:sldId id="283" r:id="rId25"/>
    <p:sldId id="284" r:id="rId26"/>
    <p:sldId id="268" r:id="rId27"/>
    <p:sldId id="285" r:id="rId28"/>
    <p:sldId id="296" r:id="rId29"/>
    <p:sldId id="297" r:id="rId30"/>
    <p:sldId id="298" r:id="rId31"/>
    <p:sldId id="312"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400"/>
    <a:srgbClr val="EC9A00"/>
    <a:srgbClr val="DC1F59"/>
    <a:srgbClr val="D02A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83" autoAdjust="0"/>
    <p:restoredTop sz="55543" autoAdjust="0"/>
  </p:normalViewPr>
  <p:slideViewPr>
    <p:cSldViewPr>
      <p:cViewPr>
        <p:scale>
          <a:sx n="60" d="100"/>
          <a:sy n="60" d="100"/>
        </p:scale>
        <p:origin x="-3000" y="-72"/>
      </p:cViewPr>
      <p:guideLst>
        <p:guide orient="horz" pos="211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F74E35CD-E150-448A-A976-6F9AD32CB476}" type="datetimeFigureOut">
              <a:rPr lang="ru-RU" smtClean="0"/>
              <a:t>15.01.2016</a:t>
            </a:fld>
            <a:endParaRPr lang="ru-RU"/>
          </a:p>
        </p:txBody>
      </p:sp>
      <p:sp>
        <p:nvSpPr>
          <p:cNvPr id="4" name="Нижний колонтитул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128C5043-5724-406A-841B-3887991CC655}" type="slidenum">
              <a:rPr lang="ru-RU" smtClean="0"/>
              <a:t>‹#›</a:t>
            </a:fld>
            <a:endParaRPr lang="ru-RU"/>
          </a:p>
        </p:txBody>
      </p:sp>
    </p:spTree>
    <p:extLst>
      <p:ext uri="{BB962C8B-B14F-4D97-AF65-F5344CB8AC3E}">
        <p14:creationId xmlns:p14="http://schemas.microsoft.com/office/powerpoint/2010/main" val="1378762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2E88CB31-862C-4E36-949E-321B33E3D23B}" type="datetimeFigureOut">
              <a:rPr lang="ru-RU" smtClean="0"/>
              <a:t>15.01.2016</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8C4D3A0E-9FFD-4498-9051-1B5CE16836BD}" type="slidenum">
              <a:rPr lang="ru-RU" smtClean="0"/>
              <a:t>‹#›</a:t>
            </a:fld>
            <a:endParaRPr lang="ru-RU"/>
          </a:p>
        </p:txBody>
      </p:sp>
    </p:spTree>
    <p:extLst>
      <p:ext uri="{BB962C8B-B14F-4D97-AF65-F5344CB8AC3E}">
        <p14:creationId xmlns:p14="http://schemas.microsoft.com/office/powerpoint/2010/main" val="148847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Образ жизни современного человека далек от того, чтобы способствовать активности и долголетию. А почему? </a:t>
            </a:r>
          </a:p>
          <a:p>
            <a:r>
              <a:rPr lang="ru-RU" dirty="0" smtClean="0"/>
              <a:t>•</a:t>
            </a:r>
            <a:r>
              <a:rPr lang="ru-RU" baseline="0" dirty="0" smtClean="0"/>
              <a:t> </a:t>
            </a:r>
            <a:r>
              <a:rPr lang="ru-RU" dirty="0" smtClean="0"/>
              <a:t>Неблагоприятные экологические факторы. Атмосфера все больше загрязняется ядовитыми выхлопными газами, выбросами вредных производств и т.д. На организм постоянно воздействуют электромагнитные излучения от множества бытовых приборов, сотовых телефонов, компьютеров и пр. </a:t>
            </a:r>
          </a:p>
          <a:p>
            <a:r>
              <a:rPr lang="ru-RU" dirty="0" smtClean="0"/>
              <a:t>•</a:t>
            </a:r>
            <a:r>
              <a:rPr lang="ru-RU" baseline="0" dirty="0" smtClean="0"/>
              <a:t> </a:t>
            </a:r>
            <a:r>
              <a:rPr lang="ru-RU" dirty="0" smtClean="0"/>
              <a:t>Ускорился темп жизни. Мы экономим время на сне и полноценном отдыхе. </a:t>
            </a:r>
          </a:p>
          <a:p>
            <a:r>
              <a:rPr lang="ru-RU" dirty="0" smtClean="0"/>
              <a:t>• Люди в современном обществе находятся в состоянии постоянного стресса – в транспорте, на работе. Средства массовой информации тоже часто несут негативную информацию. </a:t>
            </a:r>
          </a:p>
          <a:p>
            <a:r>
              <a:rPr lang="ru-RU" dirty="0" smtClean="0"/>
              <a:t>•</a:t>
            </a:r>
            <a:r>
              <a:rPr lang="ru-RU" baseline="0" dirty="0" smtClean="0"/>
              <a:t> </a:t>
            </a:r>
            <a:r>
              <a:rPr lang="ru-RU" dirty="0" smtClean="0"/>
              <a:t>Вредные привычки. Одна сигарета «сжигает» 25-30 мг витамина С.</a:t>
            </a:r>
          </a:p>
          <a:p>
            <a:r>
              <a:rPr lang="ru-RU" dirty="0" smtClean="0"/>
              <a:t>•</a:t>
            </a:r>
            <a:r>
              <a:rPr lang="ru-RU" baseline="0" dirty="0" smtClean="0"/>
              <a:t> </a:t>
            </a:r>
            <a:r>
              <a:rPr lang="ru-RU" dirty="0" smtClean="0"/>
              <a:t>Физическая активность снизилась. Мы ведем малоподвижный образ жизни. </a:t>
            </a:r>
          </a:p>
          <a:p>
            <a:endParaRPr lang="ru-RU" dirty="0" smtClean="0"/>
          </a:p>
          <a:p>
            <a:r>
              <a:rPr lang="ru-RU" dirty="0" smtClean="0"/>
              <a:t>Изменился характер питания. Нам некогда готовить вкусную и полезную еду, мы питаемся наспех и всухомятку. Давайте вспомним что мы едим сегодня? </a:t>
            </a:r>
          </a:p>
          <a:p>
            <a:r>
              <a:rPr lang="ru-RU" dirty="0" smtClean="0"/>
              <a:t>Мы едим сытную пищу (гамбургеры, макароны, булки, пирожные), считая обильное питание здоровым и полезным. Но это большое заблуждение, т.к. качество такой пищи не соответствует потребностям нашего организма в питательных веществах. </a:t>
            </a:r>
          </a:p>
          <a:p>
            <a:r>
              <a:rPr lang="ru-RU" dirty="0" smtClean="0"/>
              <a:t>Во многие продукты, которые мы употребляем, добавляются различные консерванты, загустители, красители, усилители вкуса, которые улучшают всего лишь их внешний вид и вкус, но никак не качество. </a:t>
            </a:r>
          </a:p>
          <a:p>
            <a:r>
              <a:rPr lang="ru-RU" dirty="0" smtClean="0"/>
              <a:t>Употребляя ежедневно овощи и фрукты, мы все равно не добираем нужное нам количество витаминов и минералов, поскольку они выращены на почвах, которые, как и атмосфера, загрязнены и обеднены. И за время доставки они еще потеряют витамины.</a:t>
            </a:r>
          </a:p>
          <a:p>
            <a:r>
              <a:rPr lang="ru-RU" dirty="0" smtClean="0"/>
              <a:t>•	Кроме того, магазинные «свежие» овощи, фрукты и зелень часто обрабатываются, что продлевает их срок хранения, но приводит к значительной потере в этих продуктах полезных веществ. </a:t>
            </a:r>
          </a:p>
          <a:p>
            <a:r>
              <a:rPr lang="ru-RU" dirty="0" smtClean="0"/>
              <a:t>•	Мы часто используем очищенные рафинированные продукты. А ведь каждый знает, что полезные питательные вещества содержатся именно в кожуре фруктов, оболочках и зародышах злаков – во всем том, что считают пищевыми отходами. </a:t>
            </a:r>
          </a:p>
          <a:p>
            <a:r>
              <a:rPr lang="ru-RU" dirty="0" smtClean="0"/>
              <a:t>•	Также большинство полезных веществ теряется из пищевых продуктов при их тепловой кулинарной обработке. </a:t>
            </a:r>
          </a:p>
          <a:p>
            <a:r>
              <a:rPr lang="ru-RU" dirty="0" smtClean="0"/>
              <a:t>•	В результате использования гормонов, антибиотиков в мясной промышленности и птицеводстве, ускорителей роста в растениеводстве мы получаем продукты, обедненные полезными веществами и, кроме того, наносящие вред здоровью.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 итоге – переизбыток углеводов, жиров, калорий и недостаток клетчатки, белков, почти всех витаминов и многих минералов. </a:t>
            </a:r>
          </a:p>
          <a:p>
            <a:endParaRPr lang="ru-RU" dirty="0" smtClean="0"/>
          </a:p>
          <a:p>
            <a:r>
              <a:rPr lang="ru-RU" dirty="0" smtClean="0"/>
              <a:t>Исследования ученых подтверждают, что даже в высокоразвитых странах большинство людей при потреблении овощей и фруктов несколько раз в день все равно страдает от нехватки витаминов и минералов. Жители США, Германии, Франции, Великобритании ежедневно получают с пищевыми продуктами всего 30% всех полезных веществ,</a:t>
            </a:r>
            <a:r>
              <a:rPr lang="ru-RU" baseline="0" dirty="0" smtClean="0"/>
              <a:t> необходимых организму</a:t>
            </a:r>
            <a:r>
              <a:rPr lang="ru-RU" dirty="0" smtClean="0"/>
              <a:t>. </a:t>
            </a:r>
          </a:p>
          <a:p>
            <a:endParaRPr lang="ru-RU" dirty="0" smtClean="0"/>
          </a:p>
        </p:txBody>
      </p:sp>
      <p:sp>
        <p:nvSpPr>
          <p:cNvPr id="4" name="Номер слайда 3"/>
          <p:cNvSpPr>
            <a:spLocks noGrp="1"/>
          </p:cNvSpPr>
          <p:nvPr>
            <p:ph type="sldNum" sz="quarter" idx="10"/>
          </p:nvPr>
        </p:nvSpPr>
        <p:spPr/>
        <p:txBody>
          <a:bodyPr/>
          <a:lstStyle/>
          <a:p>
            <a:fld id="{5D2BA5AC-70D4-437C-875F-1DD8C30E5C6D}" type="slidenum">
              <a:rPr lang="ru-RU" smtClean="0"/>
              <a:t>4</a:t>
            </a:fld>
            <a:endParaRPr lang="ru-RU" dirty="0"/>
          </a:p>
        </p:txBody>
      </p:sp>
    </p:spTree>
    <p:extLst>
      <p:ext uri="{BB962C8B-B14F-4D97-AF65-F5344CB8AC3E}">
        <p14:creationId xmlns:p14="http://schemas.microsoft.com/office/powerpoint/2010/main" val="3033710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i="1" dirty="0" smtClean="0"/>
              <a:t>Пептидный коллаген </a:t>
            </a:r>
            <a:r>
              <a:rPr lang="ru-RU" b="1" i="1" dirty="0" err="1" smtClean="0"/>
              <a:t>Веризол</a:t>
            </a:r>
            <a:r>
              <a:rPr lang="ru-RU" b="1" i="1" dirty="0" smtClean="0"/>
              <a:t> </a:t>
            </a:r>
            <a:r>
              <a:rPr lang="ru-RU" dirty="0" smtClean="0"/>
              <a:t>был разработан  для улучшения качества жизни людей во всем мире. Многочисленные научные исследования подтвердили, что он улучшает функциональное состояние суставов и костей, помогает нормализовать вес и замедляет процессы старения кожи. </a:t>
            </a:r>
          </a:p>
          <a:p>
            <a:r>
              <a:rPr lang="ru-RU" dirty="0" smtClean="0"/>
              <a:t>Коллаген </a:t>
            </a:r>
            <a:r>
              <a:rPr lang="ru-RU" dirty="0" err="1" smtClean="0"/>
              <a:t>Веризол</a:t>
            </a:r>
            <a:r>
              <a:rPr lang="ru-RU" dirty="0" smtClean="0"/>
              <a:t> прекрасно совместим с другими компонентами, легко усваивается организмом и имеет высокую степень </a:t>
            </a:r>
            <a:r>
              <a:rPr lang="ru-RU" dirty="0" err="1" smtClean="0"/>
              <a:t>биодоступности</a:t>
            </a:r>
            <a:r>
              <a:rPr lang="ru-RU" dirty="0" smtClean="0"/>
              <a:t>. </a:t>
            </a:r>
          </a:p>
          <a:p>
            <a:r>
              <a:rPr lang="ru-RU" dirty="0" smtClean="0"/>
              <a:t>Действуя изнутри, пептиды </a:t>
            </a:r>
            <a:r>
              <a:rPr lang="ru-RU" dirty="0" err="1" smtClean="0"/>
              <a:t>Веризола</a:t>
            </a:r>
            <a:r>
              <a:rPr lang="ru-RU" dirty="0" smtClean="0"/>
              <a:t> оказывают непосредственное воздействие на коллагеновый обмен в коже, способствуют ее увлажнению, повышению упругости и эластичности, замедляют процесс формирования морщин. </a:t>
            </a:r>
          </a:p>
          <a:p>
            <a:endParaRPr lang="ru-RU" dirty="0" smtClean="0"/>
          </a:p>
          <a:p>
            <a:r>
              <a:rPr lang="ru-RU" sz="1200" b="1" kern="1200" dirty="0" smtClean="0">
                <a:solidFill>
                  <a:schemeClr val="tx1"/>
                </a:solidFill>
                <a:effectLst/>
                <a:latin typeface="+mn-lt"/>
                <a:ea typeface="+mn-ea"/>
                <a:cs typeface="+mn-cs"/>
              </a:rPr>
              <a:t>Гидролизованный коллаген </a:t>
            </a:r>
            <a:r>
              <a:rPr lang="ru-RU" sz="1200" b="1" kern="1200" dirty="0" err="1" smtClean="0">
                <a:solidFill>
                  <a:schemeClr val="tx1"/>
                </a:solidFill>
                <a:effectLst/>
                <a:latin typeface="+mn-lt"/>
                <a:ea typeface="+mn-ea"/>
                <a:cs typeface="+mn-cs"/>
              </a:rPr>
              <a:t>Веризол</a:t>
            </a:r>
            <a:r>
              <a:rPr lang="en-US" sz="1200" b="1" kern="1200" dirty="0" smtClean="0">
                <a:solidFill>
                  <a:schemeClr val="tx1"/>
                </a:solidFill>
                <a:effectLst/>
                <a:latin typeface="+mn-lt"/>
                <a:ea typeface="+mn-ea"/>
                <a:cs typeface="+mn-cs"/>
              </a:rPr>
              <a:t> </a:t>
            </a:r>
            <a:r>
              <a:rPr lang="ru-RU" sz="1200" b="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это высокоэффективная форма коллагена, состоящего из трех пептидов (аминокислот): лизина, </a:t>
            </a:r>
            <a:r>
              <a:rPr lang="ru-RU" sz="1200" kern="1200" dirty="0" err="1" smtClean="0">
                <a:solidFill>
                  <a:schemeClr val="tx1"/>
                </a:solidFill>
                <a:effectLst/>
                <a:latin typeface="+mn-lt"/>
                <a:ea typeface="+mn-ea"/>
                <a:cs typeface="+mn-cs"/>
              </a:rPr>
              <a:t>пролина</a:t>
            </a:r>
            <a:r>
              <a:rPr lang="ru-RU" sz="1200" kern="1200" dirty="0" smtClean="0">
                <a:solidFill>
                  <a:schemeClr val="tx1"/>
                </a:solidFill>
                <a:effectLst/>
                <a:latin typeface="+mn-lt"/>
                <a:ea typeface="+mn-ea"/>
                <a:cs typeface="+mn-cs"/>
              </a:rPr>
              <a:t> и </a:t>
            </a:r>
            <a:r>
              <a:rPr lang="ru-RU" sz="1200" kern="1200" dirty="0" err="1" smtClean="0">
                <a:solidFill>
                  <a:schemeClr val="tx1"/>
                </a:solidFill>
                <a:effectLst/>
                <a:latin typeface="+mn-lt"/>
                <a:ea typeface="+mn-ea"/>
                <a:cs typeface="+mn-cs"/>
              </a:rPr>
              <a:t>гидроксипролина</a:t>
            </a:r>
            <a:r>
              <a:rPr lang="ru-RU" sz="1200" kern="1200" dirty="0" smtClean="0">
                <a:solidFill>
                  <a:schemeClr val="tx1"/>
                </a:solidFill>
                <a:effectLst/>
                <a:latin typeface="+mn-lt"/>
                <a:ea typeface="+mn-ea"/>
                <a:cs typeface="+mn-cs"/>
              </a:rPr>
              <a:t>. Это низкомолекулярный коллаген. Благодаря этому пептиды быстро и легко усваиваются, и начинают активно работать. </a:t>
            </a:r>
          </a:p>
          <a:p>
            <a:r>
              <a:rPr lang="ru-RU" sz="1200" kern="1200" dirty="0" smtClean="0">
                <a:solidFill>
                  <a:schemeClr val="tx1"/>
                </a:solidFill>
                <a:effectLst/>
                <a:latin typeface="+mn-lt"/>
                <a:ea typeface="+mn-ea"/>
                <a:cs typeface="+mn-cs"/>
              </a:rPr>
              <a:t> Особая роль принадлежит лизину. Эта аминокислота обеспечивает выработку коллагена – главного белка для образования соединительных тканей мышц, хрящей, связок и кожи, а также способствует быстрому восстановлению мышечных тканей, необходима для усвоения других полезных аминокислот. Лизин очень важен для нормальной работы сердечной мышцы, что также важно для спортсменов и людей, ведущих активный образ жизни. </a:t>
            </a:r>
          </a:p>
          <a:p>
            <a:r>
              <a:rPr lang="ru-RU" sz="1200" kern="1200" dirty="0" smtClean="0">
                <a:solidFill>
                  <a:schemeClr val="tx1"/>
                </a:solidFill>
                <a:effectLst/>
                <a:latin typeface="+mn-lt"/>
                <a:ea typeface="+mn-ea"/>
                <a:cs typeface="+mn-cs"/>
              </a:rPr>
              <a:t>При недостатке лизина расстраивается весь белковый обмен. К примеру, у спортсменов, особенно у бегунов на длинные дистанции, дефицит лизина может привести к хроническому воспалению сухожилий и истощению мышц. </a:t>
            </a:r>
          </a:p>
          <a:p>
            <a:r>
              <a:rPr lang="ru-RU" sz="1200" kern="1200" dirty="0" smtClean="0">
                <a:solidFill>
                  <a:schemeClr val="tx1"/>
                </a:solidFill>
                <a:effectLst/>
                <a:latin typeface="+mn-lt"/>
                <a:ea typeface="+mn-ea"/>
                <a:cs typeface="+mn-cs"/>
              </a:rPr>
              <a:t> Пептиды коллагена являются универсальным источником белка. Они отлично совместимы с другими компонентами и так же легко усваиваются. Кроме того, не содержат жиров, углеводов, клейковины, пуринов и холестерина, </a:t>
            </a:r>
            <a:r>
              <a:rPr lang="ru-RU" sz="1200" kern="1200" dirty="0" err="1" smtClean="0">
                <a:solidFill>
                  <a:schemeClr val="tx1"/>
                </a:solidFill>
                <a:effectLst/>
                <a:latin typeface="+mn-lt"/>
                <a:ea typeface="+mn-ea"/>
                <a:cs typeface="+mn-cs"/>
              </a:rPr>
              <a:t>гипоаллергенны</a:t>
            </a:r>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Пептиды коллагена очень важны для поддержания эластичности и прочности соединительной ткани хрящей, суставов, кожи. Они обеспечивают отличное питание кожи, благодаря чему повышают ее тургор и упругость, замедляют процессы раннего старения. </a:t>
            </a:r>
          </a:p>
          <a:p>
            <a:r>
              <a:rPr lang="ru-RU" sz="1200" kern="1200" dirty="0" smtClean="0">
                <a:solidFill>
                  <a:schemeClr val="tx1"/>
                </a:solidFill>
                <a:effectLst/>
                <a:latin typeface="+mn-lt"/>
                <a:ea typeface="+mn-ea"/>
                <a:cs typeface="+mn-cs"/>
              </a:rPr>
              <a:t> В комплексе с </a:t>
            </a:r>
            <a:r>
              <a:rPr lang="ru-RU" sz="1200" kern="1200" dirty="0" err="1" smtClean="0">
                <a:solidFill>
                  <a:schemeClr val="tx1"/>
                </a:solidFill>
                <a:effectLst/>
                <a:latin typeface="+mn-lt"/>
                <a:ea typeface="+mn-ea"/>
                <a:cs typeface="+mn-cs"/>
              </a:rPr>
              <a:t>гидролизатом</a:t>
            </a:r>
            <a:r>
              <a:rPr lang="ru-RU" sz="1200" kern="1200" dirty="0" smtClean="0">
                <a:solidFill>
                  <a:schemeClr val="tx1"/>
                </a:solidFill>
                <a:effectLst/>
                <a:latin typeface="+mn-lt"/>
                <a:ea typeface="+mn-ea"/>
                <a:cs typeface="+mn-cs"/>
              </a:rPr>
              <a:t> коллагена действует витамин С. Этот витамин-антиоксидант участвует в выработке организмом собственного коллагена, а это значит, что он обеспечивает антиоксидантную защиту кожи, мышц и связок, а также поддерживает эластические свойства кожи. </a:t>
            </a:r>
          </a:p>
          <a:p>
            <a:endParaRPr lang="ru-RU" dirty="0" smtClean="0"/>
          </a:p>
          <a:p>
            <a:r>
              <a:rPr lang="ru-RU" dirty="0" smtClean="0"/>
              <a:t>Коллаген </a:t>
            </a:r>
            <a:r>
              <a:rPr lang="ru-RU" dirty="0" err="1" smtClean="0"/>
              <a:t>Веризол</a:t>
            </a:r>
            <a:r>
              <a:rPr lang="ru-RU" dirty="0" smtClean="0"/>
              <a:t> прекрасно совместим с другими компонентами, легко усваивается организмом и имеет высокую степень </a:t>
            </a:r>
            <a:r>
              <a:rPr lang="ru-RU" dirty="0" err="1" smtClean="0"/>
              <a:t>биодоступности</a:t>
            </a:r>
            <a:r>
              <a:rPr lang="ru-RU" dirty="0" smtClean="0"/>
              <a:t>. </a:t>
            </a:r>
          </a:p>
          <a:p>
            <a:r>
              <a:rPr lang="ru-RU" dirty="0" smtClean="0"/>
              <a:t>Действуя изнутри, пептиды </a:t>
            </a:r>
            <a:r>
              <a:rPr lang="ru-RU" dirty="0" err="1" smtClean="0"/>
              <a:t>Веризола</a:t>
            </a:r>
            <a:r>
              <a:rPr lang="ru-RU" dirty="0" smtClean="0"/>
              <a:t> оказывают непосредственное воздействие на коллагеновый обмен в коже, способствуют ее увлажнению, повышению упругости и эластичности, замедляют процесс формирования морщин. </a:t>
            </a:r>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13</a:t>
            </a:fld>
            <a:endParaRPr lang="ru-RU"/>
          </a:p>
        </p:txBody>
      </p:sp>
    </p:spTree>
    <p:extLst>
      <p:ext uri="{BB962C8B-B14F-4D97-AF65-F5344CB8AC3E}">
        <p14:creationId xmlns:p14="http://schemas.microsoft.com/office/powerpoint/2010/main" val="1057625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Ингредиент вечной молодости</a:t>
            </a:r>
          </a:p>
          <a:p>
            <a:endParaRPr lang="ru-RU" dirty="0" smtClean="0"/>
          </a:p>
          <a:p>
            <a:r>
              <a:rPr lang="ru-RU" dirty="0" smtClean="0"/>
              <a:t>Коллаген – это главный белок соединительных тканей (80 %), из которых состоят наши кожа, мышцы, волосы, ногти, хрящи, при чем 40 % коллагена содержится в коже, обеспечивая ее упругость и эластичность. С возрастом синтез собственного коллагена в организме уменьшается, и тогда волосы и ногти начинают истончаться, суставы и хрящи – разрушаться. Кожа становится сухой, тусклой и дряблой, появляются первые морщинки. Поэтому поддержание  уровня коллагена в организме очень важно для здоровья и красоты. </a:t>
            </a:r>
          </a:p>
          <a:p>
            <a:r>
              <a:rPr lang="ru-RU" dirty="0" smtClean="0"/>
              <a:t> </a:t>
            </a:r>
          </a:p>
          <a:p>
            <a:r>
              <a:rPr lang="ru-RU" dirty="0" smtClean="0"/>
              <a:t>Коллаген – это как раз тот компонент, который особенно нужен ослабленным мышцам, хрящам, суставам и коже для их полного восстановления и здорового состояния. В «</a:t>
            </a:r>
            <a:r>
              <a:rPr lang="ru-RU" dirty="0" err="1" smtClean="0"/>
              <a:t>Бьюти</a:t>
            </a:r>
            <a:r>
              <a:rPr lang="ru-RU" dirty="0" smtClean="0"/>
              <a:t> Шейках» используется животный (коровий) коллаген. </a:t>
            </a:r>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14</a:t>
            </a:fld>
            <a:endParaRPr lang="ru-RU"/>
          </a:p>
        </p:txBody>
      </p:sp>
    </p:spTree>
    <p:extLst>
      <p:ext uri="{BB962C8B-B14F-4D97-AF65-F5344CB8AC3E}">
        <p14:creationId xmlns:p14="http://schemas.microsoft.com/office/powerpoint/2010/main" val="382051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ВНИМАНИЕ!!</a:t>
            </a:r>
          </a:p>
          <a:p>
            <a:r>
              <a:rPr lang="ru-RU" dirty="0" smtClean="0"/>
              <a:t>На этот слайд вмонтировано видео.</a:t>
            </a:r>
          </a:p>
          <a:p>
            <a:r>
              <a:rPr lang="ru-RU" dirty="0" smtClean="0"/>
              <a:t>Наведите курсор на слайд, появится знак </a:t>
            </a:r>
            <a:r>
              <a:rPr lang="ru-RU" dirty="0" err="1" smtClean="0"/>
              <a:t>play</a:t>
            </a:r>
            <a:endParaRPr lang="ru-RU"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15</a:t>
            </a:fld>
            <a:endParaRPr lang="ru-RU"/>
          </a:p>
        </p:txBody>
      </p:sp>
    </p:spTree>
    <p:extLst>
      <p:ext uri="{BB962C8B-B14F-4D97-AF65-F5344CB8AC3E}">
        <p14:creationId xmlns:p14="http://schemas.microsoft.com/office/powerpoint/2010/main" val="665413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наших шейках действительно натуральный вкус!</a:t>
            </a:r>
          </a:p>
          <a:p>
            <a:r>
              <a:rPr lang="ru-RU" dirty="0" smtClean="0"/>
              <a:t>Более</a:t>
            </a:r>
            <a:r>
              <a:rPr lang="ru-RU" baseline="0" dirty="0" smtClean="0"/>
              <a:t> 1,5 лет проводились исследования и мы добились уникальной воздушной структуры и действительного, натурального вкуса.</a:t>
            </a:r>
          </a:p>
          <a:p>
            <a:r>
              <a:rPr lang="ru-RU" baseline="0" dirty="0" smtClean="0"/>
              <a:t>3 самых популярных, любимые во всем мире: </a:t>
            </a:r>
          </a:p>
          <a:p>
            <a:r>
              <a:rPr lang="ru-RU" baseline="0" dirty="0" smtClean="0"/>
              <a:t>•</a:t>
            </a:r>
            <a:r>
              <a:rPr lang="en-US" baseline="0" dirty="0" smtClean="0"/>
              <a:t> </a:t>
            </a:r>
            <a:r>
              <a:rPr lang="ru-RU" baseline="0" dirty="0" smtClean="0"/>
              <a:t>Ваниль</a:t>
            </a:r>
            <a:r>
              <a:rPr lang="en-US" baseline="0" dirty="0" smtClean="0"/>
              <a:t> (</a:t>
            </a:r>
            <a:r>
              <a:rPr lang="ru-RU" baseline="0" dirty="0" smtClean="0"/>
              <a:t>Вкус слегка подтаявшего мороженого – тонкий и чуть пряный – мало кого оставит равнодушным</a:t>
            </a:r>
            <a:r>
              <a:rPr lang="en-US" baseline="0" dirty="0" smtClean="0"/>
              <a:t>)</a:t>
            </a:r>
            <a:endParaRPr lang="ru-RU" baseline="0" dirty="0" smtClean="0"/>
          </a:p>
          <a:p>
            <a:r>
              <a:rPr lang="ru-RU" baseline="0" dirty="0" smtClean="0"/>
              <a:t>•</a:t>
            </a:r>
            <a:r>
              <a:rPr lang="en-US" baseline="0" dirty="0" smtClean="0"/>
              <a:t> </a:t>
            </a:r>
            <a:r>
              <a:rPr lang="ru-RU" baseline="0" dirty="0" smtClean="0"/>
              <a:t>Малина </a:t>
            </a:r>
            <a:r>
              <a:rPr lang="en-US" baseline="0" dirty="0" smtClean="0"/>
              <a:t>(</a:t>
            </a:r>
            <a:r>
              <a:rPr lang="ru-RU" baseline="0" dirty="0" smtClean="0"/>
              <a:t>Нежный вкус малины с характерной кислинкой понравится сладкоежкам любого возраста</a:t>
            </a:r>
            <a:r>
              <a:rPr lang="en-US" baseline="0" dirty="0" smtClean="0"/>
              <a:t>)</a:t>
            </a:r>
            <a:r>
              <a:rPr lang="ru-RU" baseline="0" dirty="0" smtClean="0"/>
              <a:t> </a:t>
            </a:r>
          </a:p>
          <a:p>
            <a:r>
              <a:rPr lang="ru-RU" baseline="0" dirty="0" smtClean="0"/>
              <a:t>•</a:t>
            </a:r>
            <a:r>
              <a:rPr lang="en-US" baseline="0" dirty="0" smtClean="0"/>
              <a:t> </a:t>
            </a:r>
            <a:r>
              <a:rPr lang="ru-RU" baseline="0" dirty="0" smtClean="0"/>
              <a:t>Шоколад</a:t>
            </a:r>
            <a:r>
              <a:rPr lang="en-US" baseline="0" dirty="0" smtClean="0"/>
              <a:t> (</a:t>
            </a:r>
            <a:r>
              <a:rPr lang="ru-RU" baseline="0" dirty="0" smtClean="0"/>
              <a:t>Мягкий и знакомый с детства вкус шоколада с ноткой ванильного мороженого делает этот коктейль идеальным легким десертом</a:t>
            </a:r>
            <a:r>
              <a:rPr lang="en-US" baseline="0" dirty="0" smtClean="0"/>
              <a:t>)</a:t>
            </a:r>
            <a:endParaRPr lang="ru-RU" baseline="0" dirty="0" smtClean="0"/>
          </a:p>
          <a:p>
            <a:endParaRPr lang="ru-RU" baseline="0" dirty="0" smtClean="0"/>
          </a:p>
          <a:p>
            <a:r>
              <a:rPr lang="ru-RU" baseline="0" dirty="0" smtClean="0"/>
              <a:t>И удивительная сладость без вреда для фигуры!</a:t>
            </a:r>
          </a:p>
          <a:p>
            <a:endParaRPr lang="ru-RU" baseline="0" dirty="0" smtClean="0"/>
          </a:p>
          <a:p>
            <a:r>
              <a:rPr lang="ru-RU" baseline="0" dirty="0" smtClean="0"/>
              <a:t>Мы смогли создать вкусный и полезный десерт, который сможет заменить один полноценный прием пищи! И в этом его уникальность.</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16</a:t>
            </a:fld>
            <a:endParaRPr lang="ru-RU"/>
          </a:p>
        </p:txBody>
      </p:sp>
    </p:spTree>
    <p:extLst>
      <p:ext uri="{BB962C8B-B14F-4D97-AF65-F5344CB8AC3E}">
        <p14:creationId xmlns:p14="http://schemas.microsoft.com/office/powerpoint/2010/main" val="3304208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Если вы ограничиваете</a:t>
            </a:r>
            <a:r>
              <a:rPr lang="ru-RU" baseline="0" dirty="0" smtClean="0"/>
              <a:t> себя в потреблении сахаросодержащих продуктах, то это не значит что вам нужно забыть о сладком. </a:t>
            </a:r>
            <a:r>
              <a:rPr lang="ru-RU" dirty="0" smtClean="0"/>
              <a:t>Поэтому поиск «идеального сахарозаменителя» — это одна из самых актуальных задач науки о правильном питании. Мы тоже озадачились этим вопросом и, хорошенько его изучив, сделали выбор в пользу натурального подсластителя, который сейчас явно выбивается в лидеры, в пользу </a:t>
            </a:r>
            <a:r>
              <a:rPr lang="ru-RU" dirty="0" err="1" smtClean="0"/>
              <a:t>эритритола</a:t>
            </a:r>
            <a:r>
              <a:rPr lang="ru-RU" dirty="0" smtClean="0"/>
              <a:t>.</a:t>
            </a:r>
            <a:endParaRPr lang="ru-RU" sz="1200" kern="1200" dirty="0" smtClean="0">
              <a:solidFill>
                <a:schemeClr val="tx1"/>
              </a:solidFill>
              <a:effectLst/>
              <a:latin typeface="+mn-lt"/>
              <a:ea typeface="+mn-ea"/>
              <a:cs typeface="+mn-cs"/>
            </a:endParaRPr>
          </a:p>
          <a:p>
            <a:endParaRPr lang="ru-RU" b="1" dirty="0" smtClean="0"/>
          </a:p>
          <a:p>
            <a:r>
              <a:rPr lang="ru-RU" b="1" dirty="0" smtClean="0"/>
              <a:t>Чем </a:t>
            </a:r>
            <a:r>
              <a:rPr lang="ru-RU" b="1" dirty="0" err="1" smtClean="0"/>
              <a:t>эритритол</a:t>
            </a:r>
            <a:r>
              <a:rPr lang="ru-RU" b="1" dirty="0" smtClean="0"/>
              <a:t> отличается от других </a:t>
            </a:r>
            <a:r>
              <a:rPr lang="ru-RU" b="1" dirty="0" err="1" smtClean="0"/>
              <a:t>сахароспиртов</a:t>
            </a:r>
            <a:r>
              <a:rPr lang="ru-RU" b="1"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Во-первых, </a:t>
            </a:r>
            <a:r>
              <a:rPr lang="ru-RU" sz="1200" kern="1200" dirty="0" smtClean="0">
                <a:solidFill>
                  <a:schemeClr val="tx1"/>
                </a:solidFill>
                <a:effectLst/>
                <a:latin typeface="+mn-lt"/>
                <a:ea typeface="+mn-ea"/>
                <a:cs typeface="+mn-cs"/>
              </a:rPr>
              <a:t>его подслащивающий профиль очень близок к сахарозе, а сладость  составляет до 60 - 70 % сладости сахарозы.</a:t>
            </a:r>
          </a:p>
          <a:p>
            <a:r>
              <a:rPr lang="ru-RU" dirty="0" smtClean="0"/>
              <a:t> </a:t>
            </a:r>
          </a:p>
          <a:p>
            <a:r>
              <a:rPr lang="ru-RU" dirty="0" smtClean="0"/>
              <a:t>Во-вторых, гораздо более низкой калорийностью — в зависимости от методики измерения от нуля до 0,2 ккал на грамм. </a:t>
            </a:r>
          </a:p>
          <a:p>
            <a:endParaRPr lang="ru-RU" dirty="0" smtClean="0"/>
          </a:p>
          <a:p>
            <a:r>
              <a:rPr lang="ru-RU" dirty="0" smtClean="0"/>
              <a:t>В-третьих, нулевым гликемическим индексом. Т.е. </a:t>
            </a:r>
            <a:r>
              <a:rPr lang="ru-RU" dirty="0" err="1" smtClean="0"/>
              <a:t>эритритол</a:t>
            </a:r>
            <a:r>
              <a:rPr lang="ru-RU" dirty="0" smtClean="0"/>
              <a:t> вообще никак не влияет на уровень сахара в крови</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В-четвертых, крайне низким инсулиновым индексом. Не </a:t>
            </a:r>
            <a:r>
              <a:rPr lang="ru-RU" dirty="0" err="1" smtClean="0"/>
              <a:t>оказыват</a:t>
            </a:r>
            <a:r>
              <a:rPr lang="ru-RU" dirty="0" smtClean="0"/>
              <a:t> никакого заметного воздействия на уровень выработки инсулина, никак не влияет на уровень холестерина, </a:t>
            </a:r>
            <a:r>
              <a:rPr lang="ru-RU" dirty="0" err="1" smtClean="0"/>
              <a:t>триглециридов</a:t>
            </a:r>
            <a:r>
              <a:rPr lang="ru-RU" dirty="0" smtClean="0"/>
              <a:t> и прочих </a:t>
            </a:r>
            <a:r>
              <a:rPr lang="ru-RU" dirty="0" err="1" smtClean="0"/>
              <a:t>биомаркеров</a:t>
            </a:r>
            <a:r>
              <a:rPr lang="ru-RU" dirty="0" smtClean="0"/>
              <a:t>. </a:t>
            </a:r>
          </a:p>
          <a:p>
            <a:endParaRPr lang="ru-RU" dirty="0" smtClean="0"/>
          </a:p>
          <a:p>
            <a:r>
              <a:rPr lang="ru-RU" dirty="0" smtClean="0"/>
              <a:t>А еще </a:t>
            </a:r>
            <a:r>
              <a:rPr lang="ru-RU" dirty="0" err="1" smtClean="0"/>
              <a:t>эритритол</a:t>
            </a:r>
            <a:r>
              <a:rPr lang="ru-RU" dirty="0" smtClean="0"/>
              <a:t> совершенно по-другому </a:t>
            </a:r>
            <a:r>
              <a:rPr lang="ru-RU" dirty="0" err="1" smtClean="0"/>
              <a:t>метаболизируется</a:t>
            </a:r>
            <a:r>
              <a:rPr lang="ru-RU" dirty="0" smtClean="0"/>
              <a:t> организмом и в этом, пожалуй, его главное отличие от других </a:t>
            </a:r>
            <a:r>
              <a:rPr lang="ru-RU" dirty="0" err="1" smtClean="0"/>
              <a:t>сахароспиртов</a:t>
            </a:r>
            <a:r>
              <a:rPr lang="ru-RU" dirty="0" smtClean="0"/>
              <a:t>.  90% </a:t>
            </a:r>
            <a:r>
              <a:rPr lang="ru-RU" dirty="0" err="1" smtClean="0"/>
              <a:t>эритритола</a:t>
            </a:r>
            <a:r>
              <a:rPr lang="ru-RU" dirty="0" smtClean="0"/>
              <a:t> всасывается в кровь через стенки тонкого кишечника и через какое-то время выходит из нашего организма с мочой. Только 10% </a:t>
            </a:r>
            <a:r>
              <a:rPr lang="ru-RU" dirty="0" err="1" smtClean="0"/>
              <a:t>эритритола</a:t>
            </a:r>
            <a:r>
              <a:rPr lang="ru-RU" dirty="0" smtClean="0"/>
              <a:t> доходит до той части кишечника, где обитают бактерии, но </a:t>
            </a:r>
            <a:r>
              <a:rPr lang="ru-RU" dirty="0" err="1" smtClean="0"/>
              <a:t>эритритол</a:t>
            </a:r>
            <a:r>
              <a:rPr lang="ru-RU" dirty="0" smtClean="0"/>
              <a:t> ими не ферментируется и не переваривается и также выходит естественным путем.</a:t>
            </a:r>
          </a:p>
          <a:p>
            <a:endParaRPr lang="ru-RU" dirty="0" smtClean="0"/>
          </a:p>
          <a:p>
            <a:r>
              <a:rPr lang="ru-RU" dirty="0" smtClean="0"/>
              <a:t>Кроме того, </a:t>
            </a:r>
            <a:r>
              <a:rPr lang="ru-RU" dirty="0" err="1" smtClean="0"/>
              <a:t>эритритол</a:t>
            </a:r>
            <a:r>
              <a:rPr lang="ru-RU" dirty="0" smtClean="0"/>
              <a:t> не может служить пищей бактериям, обитающим в полости рта. Причем, согласно трехлетнему исследованию, </a:t>
            </a:r>
            <a:r>
              <a:rPr lang="ru-RU" dirty="0" err="1" smtClean="0"/>
              <a:t>эритритол</a:t>
            </a:r>
            <a:r>
              <a:rPr lang="ru-RU" dirty="0" smtClean="0"/>
              <a:t> даже защищает зубы от кариеса, причём лучше, чем </a:t>
            </a:r>
            <a:r>
              <a:rPr lang="ru-RU" dirty="0" err="1" smtClean="0"/>
              <a:t>ксилитол</a:t>
            </a:r>
            <a:r>
              <a:rPr lang="ru-RU" dirty="0" smtClean="0"/>
              <a:t> и сорбитол.</a:t>
            </a:r>
          </a:p>
          <a:p>
            <a:endParaRPr lang="ru-RU" b="1" dirty="0" smtClean="0"/>
          </a:p>
          <a:p>
            <a:r>
              <a:rPr lang="ru-RU" b="1" dirty="0" smtClean="0"/>
              <a:t>Это единственный </a:t>
            </a:r>
            <a:r>
              <a:rPr lang="ru-RU" b="1" dirty="0" err="1" smtClean="0"/>
              <a:t>сахароспирт</a:t>
            </a:r>
            <a:r>
              <a:rPr lang="ru-RU" b="1" dirty="0" smtClean="0"/>
              <a:t>, который считается естественным.</a:t>
            </a:r>
          </a:p>
          <a:p>
            <a:r>
              <a:rPr lang="ru-RU" dirty="0" err="1" smtClean="0"/>
              <a:t>Эритритол</a:t>
            </a:r>
            <a:r>
              <a:rPr lang="ru-RU" dirty="0" smtClean="0"/>
              <a:t> существует в природе и входит в небольших количествах в состав ряда фруктов (например, груш, дынь, винограда) и грибов. Это его принципиально отличает от таких синтетических подсластителей, как </a:t>
            </a:r>
            <a:r>
              <a:rPr lang="ru-RU" dirty="0" err="1" smtClean="0"/>
              <a:t>аспаратам</a:t>
            </a:r>
            <a:r>
              <a:rPr lang="ru-RU" dirty="0" smtClean="0"/>
              <a:t> и </a:t>
            </a:r>
            <a:r>
              <a:rPr lang="ru-RU" dirty="0" err="1" smtClean="0"/>
              <a:t>сукралоза</a:t>
            </a:r>
            <a:r>
              <a:rPr lang="ru-RU" dirty="0" smtClean="0"/>
              <a:t>. Но с другой стороны, кристаллы </a:t>
            </a:r>
            <a:r>
              <a:rPr lang="ru-RU" dirty="0" err="1" smtClean="0"/>
              <a:t>эритритола</a:t>
            </a:r>
            <a:r>
              <a:rPr lang="ru-RU" dirty="0" smtClean="0"/>
              <a:t> не растут на деревьях. Он производится промышленным образом путем ферментации кукурузы.</a:t>
            </a:r>
          </a:p>
          <a:p>
            <a:endParaRPr lang="ru-RU" b="1" dirty="0" smtClean="0"/>
          </a:p>
          <a:p>
            <a:r>
              <a:rPr lang="ru-RU" b="1" dirty="0" smtClean="0"/>
              <a:t>Есть ли у </a:t>
            </a:r>
            <a:r>
              <a:rPr lang="ru-RU" b="1" dirty="0" err="1" smtClean="0"/>
              <a:t>эритритола</a:t>
            </a:r>
            <a:r>
              <a:rPr lang="ru-RU" b="1" dirty="0" smtClean="0"/>
              <a:t> «тёмная сторона»?</a:t>
            </a:r>
          </a:p>
          <a:p>
            <a:r>
              <a:rPr lang="ru-RU" dirty="0" smtClean="0"/>
              <a:t>Многочисленные исследования не выявили каких-либо негативных последствий потребления </a:t>
            </a:r>
            <a:r>
              <a:rPr lang="ru-RU" dirty="0" err="1" smtClean="0"/>
              <a:t>эритритола</a:t>
            </a:r>
            <a:r>
              <a:rPr lang="ru-RU" dirty="0" smtClean="0"/>
              <a:t>. Во всех основных странах мира он признан безопасной пищевой добавкой и проходит под обозначением Е968. Тем не менее, надо иметь в виду, что в больших количествах (более 50 граммов за раз) </a:t>
            </a:r>
            <a:r>
              <a:rPr lang="ru-RU" dirty="0" err="1" smtClean="0"/>
              <a:t>эритритол</a:t>
            </a:r>
            <a:r>
              <a:rPr lang="ru-RU" dirty="0" smtClean="0"/>
              <a:t> может действовать как слабительное. В качестве безопасной разовой доли </a:t>
            </a:r>
            <a:r>
              <a:rPr lang="ru-RU" dirty="0" err="1" smtClean="0"/>
              <a:t>эритртитола</a:t>
            </a:r>
            <a:r>
              <a:rPr lang="ru-RU" dirty="0" smtClean="0"/>
              <a:t> производители обычно указывают 30 грамм, то есть пять чайных ложек – которых, по-хорошему, должно хватить на любой десерт.</a:t>
            </a:r>
          </a:p>
          <a:p>
            <a:r>
              <a:rPr lang="ru-RU" dirty="0" smtClean="0"/>
              <a:t>Еще одна позитивная черта </a:t>
            </a:r>
            <a:r>
              <a:rPr lang="ru-RU" dirty="0" err="1" smtClean="0"/>
              <a:t>эритритола</a:t>
            </a:r>
            <a:r>
              <a:rPr lang="ru-RU" dirty="0" smtClean="0"/>
              <a:t> — он не вызывает привыкания и зависимости наподобие сахарной.</a:t>
            </a:r>
            <a:endParaRPr lang="en-US" dirty="0" smtClean="0"/>
          </a:p>
          <a:p>
            <a:endParaRPr lang="en-US" dirty="0" smtClean="0"/>
          </a:p>
          <a:p>
            <a:r>
              <a:rPr lang="ru-RU" b="1" dirty="0" err="1" smtClean="0"/>
              <a:t>Стевиозид</a:t>
            </a:r>
            <a:r>
              <a:rPr lang="ru-RU" dirty="0" smtClean="0"/>
              <a:t> — это натуральный </a:t>
            </a:r>
            <a:r>
              <a:rPr lang="ru-RU" dirty="0" err="1" smtClean="0"/>
              <a:t>сахаразаменитель</a:t>
            </a:r>
            <a:r>
              <a:rPr lang="ru-RU" dirty="0" smtClean="0"/>
              <a:t>, который заслуженно является сегодня одним из самых популярных в мире. </a:t>
            </a:r>
            <a:r>
              <a:rPr lang="ru-RU" dirty="0" err="1" smtClean="0"/>
              <a:t>Стевиозид</a:t>
            </a:r>
            <a:r>
              <a:rPr lang="ru-RU" dirty="0" smtClean="0"/>
              <a:t> предоставляет людям, больным сахарным диабетом или желающим похудеть, уникальную возможность исключить из рациона сахар и при этом продолжать радовать себя сладким чаем, печеньем, вареньем и другими угощениями.</a:t>
            </a:r>
          </a:p>
          <a:p>
            <a:r>
              <a:rPr lang="ru-RU" dirty="0" smtClean="0"/>
              <a:t>Как получают </a:t>
            </a:r>
            <a:r>
              <a:rPr lang="ru-RU" dirty="0" err="1" smtClean="0"/>
              <a:t>стевиозид</a:t>
            </a:r>
            <a:r>
              <a:rPr lang="ru-RU" dirty="0" smtClean="0"/>
              <a:t>? </a:t>
            </a:r>
            <a:r>
              <a:rPr lang="ru-RU" dirty="0" err="1" smtClean="0"/>
              <a:t>Стевиозид</a:t>
            </a:r>
            <a:r>
              <a:rPr lang="ru-RU" dirty="0" smtClean="0"/>
              <a:t> представляет собой особый гликозид, извлекаемый из листьев </a:t>
            </a:r>
            <a:r>
              <a:rPr lang="ru-RU" dirty="0" err="1" smtClean="0"/>
              <a:t>стевии</a:t>
            </a:r>
            <a:r>
              <a:rPr lang="ru-RU" dirty="0" smtClean="0"/>
              <a:t>. Изначально родиной этого растения были страны Южной Америки, однако уже более полувека его успешно разводят в США, Японии, Китае, Канаде, Индии и даже южных регионах России. Кстати, выращивать </a:t>
            </a:r>
            <a:r>
              <a:rPr lang="ru-RU" dirty="0" err="1" smtClean="0"/>
              <a:t>стевию</a:t>
            </a:r>
            <a:r>
              <a:rPr lang="ru-RU" dirty="0" smtClean="0"/>
              <a:t> можно и в домашних условиях — многолетнее растение прекрасно переживет зиму на подоконнике, а летом подарит богатый урожай.</a:t>
            </a:r>
          </a:p>
          <a:p>
            <a:r>
              <a:rPr lang="ru-RU" dirty="0" smtClean="0"/>
              <a:t>Популярность </a:t>
            </a:r>
            <a:r>
              <a:rPr lang="ru-RU" dirty="0" err="1" smtClean="0"/>
              <a:t>стевиозида</a:t>
            </a:r>
            <a:r>
              <a:rPr lang="ru-RU" dirty="0" smtClean="0"/>
              <a:t> как натурального сахарозаменителя легко объяснима: ведь он не только прекрасно справляется с функцией подслащивания еды, но и очень полезен для организма. Сладкие листья </a:t>
            </a:r>
            <a:r>
              <a:rPr lang="ru-RU" dirty="0" err="1" smtClean="0"/>
              <a:t>стевии</a:t>
            </a:r>
            <a:r>
              <a:rPr lang="ru-RU" dirty="0" smtClean="0"/>
              <a:t> богаты гликозидами (именно им растение обязано насыщенным сладким вкусом), а также витаминами С, Е, В1 и B2, D, аминокислотами, эфирными маслами, </a:t>
            </a:r>
            <a:r>
              <a:rPr lang="ru-RU" dirty="0" err="1" smtClean="0"/>
              <a:t>каротиноидами</a:t>
            </a:r>
            <a:r>
              <a:rPr lang="ru-RU" dirty="0" smtClean="0"/>
              <a:t>, </a:t>
            </a:r>
            <a:r>
              <a:rPr lang="ru-RU" dirty="0" err="1" smtClean="0"/>
              <a:t>флавоноидами</a:t>
            </a:r>
            <a:r>
              <a:rPr lang="ru-RU" dirty="0" smtClean="0"/>
              <a:t>, сапонинами, марганцем, калием, цинком, магнием, хромом, фосфором, железом, кальцием и другими микроэлементами.</a:t>
            </a:r>
          </a:p>
          <a:p>
            <a:r>
              <a:rPr lang="ru-RU" dirty="0" smtClean="0"/>
              <a:t>Полезные свойства </a:t>
            </a:r>
            <a:r>
              <a:rPr lang="ru-RU" dirty="0" err="1" smtClean="0"/>
              <a:t>стевиозида</a:t>
            </a:r>
            <a:r>
              <a:rPr lang="ru-RU" dirty="0" smtClean="0"/>
              <a:t> Многочисленные лабораторные и клинические исследования, проводившиеся в разных странах мира, свидетельствуют, что регулярное употребление </a:t>
            </a:r>
            <a:r>
              <a:rPr lang="ru-RU" dirty="0" err="1" smtClean="0"/>
              <a:t>стевиозида</a:t>
            </a:r>
            <a:r>
              <a:rPr lang="ru-RU" dirty="0" smtClean="0"/>
              <a:t> оказывает благотворное влияние на организм человека. </a:t>
            </a:r>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17</a:t>
            </a:fld>
            <a:endParaRPr lang="ru-RU"/>
          </a:p>
        </p:txBody>
      </p:sp>
    </p:spTree>
    <p:extLst>
      <p:ext uri="{BB962C8B-B14F-4D97-AF65-F5344CB8AC3E}">
        <p14:creationId xmlns:p14="http://schemas.microsoft.com/office/powerpoint/2010/main" val="1798107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18</a:t>
            </a:fld>
            <a:endParaRPr lang="ru-RU"/>
          </a:p>
        </p:txBody>
      </p:sp>
    </p:spTree>
    <p:extLst>
      <p:ext uri="{BB962C8B-B14F-4D97-AF65-F5344CB8AC3E}">
        <p14:creationId xmlns:p14="http://schemas.microsoft.com/office/powerpoint/2010/main" val="3387810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dirty="0" err="1" smtClean="0">
                <a:effectLst/>
              </a:rPr>
              <a:t>Смартшейкеры</a:t>
            </a:r>
            <a:r>
              <a:rPr lang="ru-RU" b="0" dirty="0" smtClean="0">
                <a:effectLst/>
              </a:rPr>
              <a:t> CCI оптимальное решение для приготовления протеиновых коктейлей и не только.</a:t>
            </a:r>
          </a:p>
          <a:p>
            <a:r>
              <a:rPr lang="ru-RU" b="0" dirty="0" err="1" smtClean="0">
                <a:effectLst/>
              </a:rPr>
              <a:t>Смартшейкер</a:t>
            </a:r>
            <a:r>
              <a:rPr lang="ru-RU" b="0" dirty="0" smtClean="0">
                <a:effectLst/>
              </a:rPr>
              <a:t> - это универсальное приспособление для приготовления всевозможных смесей, будь это протеиновый коктейль </a:t>
            </a:r>
            <a:r>
              <a:rPr lang="ru-RU" b="0" dirty="0" err="1" smtClean="0">
                <a:effectLst/>
              </a:rPr>
              <a:t>CoralShake</a:t>
            </a:r>
            <a:r>
              <a:rPr lang="ru-RU" b="0" dirty="0" smtClean="0">
                <a:effectLst/>
              </a:rPr>
              <a:t>, известный всем своей </a:t>
            </a:r>
            <a:r>
              <a:rPr lang="ru-RU" b="0" dirty="0" err="1" smtClean="0">
                <a:effectLst/>
              </a:rPr>
              <a:t>труднорастворимостью</a:t>
            </a:r>
            <a:r>
              <a:rPr lang="ru-RU" b="0" dirty="0" smtClean="0">
                <a:effectLst/>
              </a:rPr>
              <a:t> Коло-Вада </a:t>
            </a:r>
            <a:r>
              <a:rPr lang="ru-RU" b="0" dirty="0" err="1" smtClean="0">
                <a:effectLst/>
              </a:rPr>
              <a:t>микс</a:t>
            </a:r>
            <a:r>
              <a:rPr lang="ru-RU" b="0" dirty="0" smtClean="0">
                <a:effectLst/>
              </a:rPr>
              <a:t> или, скажем, классический французский омлет.  </a:t>
            </a:r>
          </a:p>
          <a:p>
            <a:pPr marL="0" marR="0" indent="0" algn="l" defTabSz="914400" rtl="0" eaLnBrk="1" fontAlgn="auto" latinLnBrk="0" hangingPunct="1">
              <a:lnSpc>
                <a:spcPct val="100000"/>
              </a:lnSpc>
              <a:spcBef>
                <a:spcPts val="0"/>
              </a:spcBef>
              <a:spcAft>
                <a:spcPts val="0"/>
              </a:spcAft>
              <a:buClrTx/>
              <a:buSzTx/>
              <a:buFontTx/>
              <a:buNone/>
              <a:tabLst/>
              <a:defRPr/>
            </a:pPr>
            <a:r>
              <a:rPr lang="ru-RU" b="0" dirty="0" smtClean="0">
                <a:effectLst/>
              </a:rPr>
              <a:t>С помощью </a:t>
            </a:r>
            <a:r>
              <a:rPr lang="ru-RU" b="0" dirty="0" err="1" smtClean="0">
                <a:effectLst/>
              </a:rPr>
              <a:t>Смартшейкера</a:t>
            </a:r>
            <a:r>
              <a:rPr lang="ru-RU" b="0" dirty="0" smtClean="0">
                <a:effectLst/>
              </a:rPr>
              <a:t> вы сможете приготовить порцию  </a:t>
            </a:r>
            <a:r>
              <a:rPr lang="en-US" b="0" baseline="0" dirty="0" smtClean="0">
                <a:effectLst/>
              </a:rPr>
              <a:t>DDBS</a:t>
            </a:r>
            <a:r>
              <a:rPr lang="ru-RU" b="0" baseline="0" dirty="0" smtClean="0">
                <a:effectLst/>
              </a:rPr>
              <a:t> </a:t>
            </a:r>
            <a:r>
              <a:rPr lang="ru-RU" b="0" dirty="0" smtClean="0">
                <a:effectLst/>
              </a:rPr>
              <a:t>за считанные секунды и с минимальными усилиями. Просто добавьте одну мерную ложку</a:t>
            </a:r>
            <a:r>
              <a:rPr lang="ru-RU" b="0" baseline="0" dirty="0" smtClean="0">
                <a:effectLst/>
              </a:rPr>
              <a:t> смеси </a:t>
            </a:r>
            <a:r>
              <a:rPr lang="en-US" b="0" baseline="0" dirty="0" smtClean="0">
                <a:effectLst/>
              </a:rPr>
              <a:t>DDBS</a:t>
            </a:r>
            <a:r>
              <a:rPr lang="ru-RU" b="0" dirty="0" smtClean="0">
                <a:effectLst/>
              </a:rPr>
              <a:t>, встряхните и напиток готов! </a:t>
            </a:r>
          </a:p>
          <a:p>
            <a:endParaRPr lang="ru-RU" b="0" dirty="0" smtClean="0">
              <a:effectLst/>
            </a:endParaRPr>
          </a:p>
          <a:p>
            <a:r>
              <a:rPr lang="ru-RU" b="0" dirty="0" smtClean="0">
                <a:effectLst/>
              </a:rPr>
              <a:t>Компактный и легкий </a:t>
            </a:r>
            <a:r>
              <a:rPr lang="ru-RU" b="0" dirty="0" err="1" smtClean="0">
                <a:effectLst/>
              </a:rPr>
              <a:t>Смартшейкер</a:t>
            </a:r>
            <a:r>
              <a:rPr lang="ru-RU" b="0" dirty="0" smtClean="0">
                <a:effectLst/>
              </a:rPr>
              <a:t> можно взять с собой куда угодно без дополнительной посуды – приготовленный коктейль можно пить прямо из шейкера.</a:t>
            </a:r>
          </a:p>
          <a:p>
            <a:r>
              <a:rPr lang="ru-RU" b="0" dirty="0" smtClean="0">
                <a:effectLst/>
              </a:rPr>
              <a:t>Кроме того, в отличие от электрических миксеров и блендеров, </a:t>
            </a:r>
            <a:r>
              <a:rPr lang="ru-RU" b="0" dirty="0" err="1" smtClean="0">
                <a:effectLst/>
              </a:rPr>
              <a:t>Смартшейкер</a:t>
            </a:r>
            <a:r>
              <a:rPr lang="ru-RU" b="0" dirty="0" smtClean="0">
                <a:effectLst/>
              </a:rPr>
              <a:t> очень быстро и легко мыть. </a:t>
            </a:r>
          </a:p>
          <a:p>
            <a:r>
              <a:rPr lang="ru-RU" b="0" dirty="0" err="1" smtClean="0">
                <a:effectLst/>
              </a:rPr>
              <a:t>Смартшейкер</a:t>
            </a:r>
            <a:r>
              <a:rPr lang="ru-RU" b="0" dirty="0" smtClean="0">
                <a:effectLst/>
              </a:rPr>
              <a:t> CCI изготовлен из высококачественного пластика, не содержащего </a:t>
            </a:r>
            <a:r>
              <a:rPr lang="ru-RU" b="0" dirty="0" err="1" smtClean="0">
                <a:effectLst/>
              </a:rPr>
              <a:t>Бисфенол</a:t>
            </a:r>
            <a:r>
              <a:rPr lang="ru-RU" b="0" dirty="0" smtClean="0">
                <a:effectLst/>
              </a:rPr>
              <a:t> А, что гарантирует абсолютную безопасность его использования. </a:t>
            </a:r>
          </a:p>
          <a:p>
            <a:r>
              <a:rPr lang="ru-RU" b="0" dirty="0" smtClean="0">
                <a:effectLst/>
              </a:rPr>
              <a:t>Уникальный шарообразный венчик из хирургической стали позволяет смешивать коктейли и другие смеси быстрее и качественнее чем обычно используемые в шейкерах сетки. </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Особенности, которыми мы гордимся:</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Сделан из высококачественного пластика без содержания </a:t>
            </a:r>
            <a:r>
              <a:rPr lang="ru-RU" sz="1200" u="none" kern="1200" dirty="0" smtClean="0">
                <a:solidFill>
                  <a:schemeClr val="tx1"/>
                </a:solidFill>
                <a:effectLst/>
                <a:latin typeface="+mn-lt"/>
                <a:ea typeface="+mn-ea"/>
                <a:cs typeface="+mn-cs"/>
              </a:rPr>
              <a:t>BPA (</a:t>
            </a:r>
            <a:r>
              <a:rPr lang="ru-RU" sz="1200" kern="1200" dirty="0" err="1" smtClean="0">
                <a:solidFill>
                  <a:schemeClr val="tx1"/>
                </a:solidFill>
                <a:effectLst/>
                <a:latin typeface="+mn-lt"/>
                <a:ea typeface="+mn-ea"/>
                <a:cs typeface="+mn-cs"/>
              </a:rPr>
              <a:t>бисфенола</a:t>
            </a:r>
            <a:r>
              <a:rPr lang="ru-RU" sz="1200" kern="1200" dirty="0" smtClean="0">
                <a:solidFill>
                  <a:schemeClr val="tx1"/>
                </a:solidFill>
                <a:effectLst/>
                <a:latin typeface="+mn-lt"/>
                <a:ea typeface="+mn-ea"/>
                <a:cs typeface="+mn-cs"/>
              </a:rPr>
              <a:t> А)</a:t>
            </a:r>
            <a:endParaRPr lang="ru-RU"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Герметически закрывающаяся винтовая крышка.</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Защелкивающийся клапан</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Широкое горлышко для удобного засыпания ингредиентов</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Уникальный шарообразный венчик из хирургической стали.</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Мерная шкала для контроля объема смеси в шейкере.   </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Объем подходящий именно Вам – 400 мл или 600 мл.</a:t>
            </a:r>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err="1" smtClean="0"/>
              <a:t>Смартшейкер</a:t>
            </a:r>
            <a:r>
              <a:rPr lang="ru-RU" baseline="0" dirty="0" smtClean="0"/>
              <a:t> </a:t>
            </a:r>
            <a:r>
              <a:rPr lang="en-US" dirty="0" smtClean="0"/>
              <a:t>Coral Club</a:t>
            </a:r>
            <a:r>
              <a:rPr lang="ru-RU" dirty="0" smtClean="0"/>
              <a:t> – больше никаких комочков!</a:t>
            </a:r>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19</a:t>
            </a:fld>
            <a:endParaRPr lang="ru-RU"/>
          </a:p>
        </p:txBody>
      </p:sp>
    </p:spTree>
    <p:extLst>
      <p:ext uri="{BB962C8B-B14F-4D97-AF65-F5344CB8AC3E}">
        <p14:creationId xmlns:p14="http://schemas.microsoft.com/office/powerpoint/2010/main" val="3554952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Каковы затраты на полезную для вашей красоты и вкусную для вашего настроения порцию </a:t>
            </a:r>
            <a:r>
              <a:rPr lang="en-US" baseline="0" dirty="0" smtClean="0"/>
              <a:t>DDSH</a:t>
            </a:r>
            <a:r>
              <a:rPr lang="ru-RU" baseline="0" dirty="0" smtClean="0"/>
              <a:t>?</a:t>
            </a:r>
          </a:p>
          <a:p>
            <a:endParaRPr lang="ru-RU" baseline="0" dirty="0" smtClean="0"/>
          </a:p>
          <a:p>
            <a:r>
              <a:rPr lang="ru-RU" baseline="0" dirty="0" smtClean="0"/>
              <a:t>Всего 78 рублей стоимость 1 порции шейка + стоимость вашего любимого молока.</a:t>
            </a:r>
          </a:p>
        </p:txBody>
      </p:sp>
      <p:sp>
        <p:nvSpPr>
          <p:cNvPr id="4" name="Номер слайда 3"/>
          <p:cNvSpPr>
            <a:spLocks noGrp="1"/>
          </p:cNvSpPr>
          <p:nvPr>
            <p:ph type="sldNum" sz="quarter" idx="10"/>
          </p:nvPr>
        </p:nvSpPr>
        <p:spPr/>
        <p:txBody>
          <a:bodyPr/>
          <a:lstStyle/>
          <a:p>
            <a:fld id="{8C4D3A0E-9FFD-4498-9051-1B5CE16836BD}" type="slidenum">
              <a:rPr lang="ru-RU" smtClean="0"/>
              <a:t>20</a:t>
            </a:fld>
            <a:endParaRPr lang="ru-RU"/>
          </a:p>
        </p:txBody>
      </p:sp>
    </p:spTree>
    <p:extLst>
      <p:ext uri="{BB962C8B-B14F-4D97-AF65-F5344CB8AC3E}">
        <p14:creationId xmlns:p14="http://schemas.microsoft.com/office/powerpoint/2010/main" val="2560631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Зачастую во время диет в организме возникает дефицит витаминов и минералов, который приводит к бледному цвету лица, ухудшению качества волос и ногтей и другим неприятным проявлениям. </a:t>
            </a:r>
            <a:r>
              <a:rPr lang="ru-RU" dirty="0" err="1" smtClean="0"/>
              <a:t>Daily</a:t>
            </a:r>
            <a:r>
              <a:rPr lang="ru-RU" dirty="0" smtClean="0"/>
              <a:t> </a:t>
            </a:r>
            <a:r>
              <a:rPr lang="ru-RU" dirty="0" err="1" smtClean="0"/>
              <a:t>Delicious</a:t>
            </a:r>
            <a:r>
              <a:rPr lang="ru-RU" dirty="0" smtClean="0"/>
              <a:t> </a:t>
            </a:r>
            <a:r>
              <a:rPr lang="ru-RU" dirty="0" err="1" smtClean="0"/>
              <a:t>Beauty</a:t>
            </a:r>
            <a:r>
              <a:rPr lang="ru-RU" dirty="0" smtClean="0"/>
              <a:t> </a:t>
            </a:r>
            <a:r>
              <a:rPr lang="ru-RU" dirty="0" err="1" smtClean="0"/>
              <a:t>Shake</a:t>
            </a:r>
            <a:r>
              <a:rPr lang="ru-RU" dirty="0" smtClean="0"/>
              <a:t> поможет вам снизить вес, не навредив своему организму. </a:t>
            </a:r>
          </a:p>
          <a:p>
            <a:r>
              <a:rPr lang="ru-RU" dirty="0" smtClean="0"/>
              <a:t>Он нормализует обмен веществ, снижает уровень холестерина, запускает механизмы сжигания жира. Сочетание нескольких видов протеина дает вам длительное ощущение сытости, что помогает уменьшить объемы порций и суточное количество потребляемых калорий. Всё что нужно, это употреблять коктейль ежедневно в качестве замены одного из приемов пищи. </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21</a:t>
            </a:fld>
            <a:endParaRPr lang="ru-RU"/>
          </a:p>
        </p:txBody>
      </p:sp>
    </p:spTree>
    <p:extLst>
      <p:ext uri="{BB962C8B-B14F-4D97-AF65-F5344CB8AC3E}">
        <p14:creationId xmlns:p14="http://schemas.microsoft.com/office/powerpoint/2010/main" val="745312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Стройное подтянутое тело с развитой мускулатурой это всегда классно. Но не всем удается приобрести желаемый рельеф, ограничиваясь лишь обычным рационом. С шейками можно также увеличить объем мышечной массы. </a:t>
            </a:r>
          </a:p>
          <a:p>
            <a:r>
              <a:rPr lang="ru-RU" dirty="0" smtClean="0"/>
              <a:t>Употребление коктейлей необходимо совмещать с силовыми нагрузками для более эффективного развития мускулатуры. Коктейль обеспечивает мышцы всеми необходимыми для их роста питательными веществами. Дает организму дополнительную энергию для выполнения тяжелых физических упражнений. Помогает восстанавливать мышечные ткани после интенсивных тренировок. </a:t>
            </a:r>
          </a:p>
          <a:p>
            <a:r>
              <a:rPr lang="ru-RU" dirty="0" smtClean="0"/>
              <a:t>Коктейль следует включать в рацион  как дополнительный источник белка в сочетании с одним из приемов пищи. </a:t>
            </a:r>
          </a:p>
          <a:p>
            <a:r>
              <a:rPr lang="ru-RU" dirty="0" smtClean="0"/>
              <a:t>Употребляйте </a:t>
            </a:r>
            <a:r>
              <a:rPr lang="ru-RU" dirty="0" err="1" smtClean="0"/>
              <a:t>Daily</a:t>
            </a:r>
            <a:r>
              <a:rPr lang="ru-RU" dirty="0" smtClean="0"/>
              <a:t> </a:t>
            </a:r>
            <a:r>
              <a:rPr lang="ru-RU" dirty="0" err="1" smtClean="0"/>
              <a:t>Delicious</a:t>
            </a:r>
            <a:r>
              <a:rPr lang="ru-RU" dirty="0" smtClean="0"/>
              <a:t> </a:t>
            </a:r>
            <a:r>
              <a:rPr lang="ru-RU" dirty="0" err="1" smtClean="0"/>
              <a:t>Beauty</a:t>
            </a:r>
            <a:r>
              <a:rPr lang="ru-RU" dirty="0" smtClean="0"/>
              <a:t> </a:t>
            </a:r>
            <a:r>
              <a:rPr lang="ru-RU" dirty="0" err="1" smtClean="0"/>
              <a:t>Shake</a:t>
            </a:r>
            <a:r>
              <a:rPr lang="ru-RU" dirty="0" smtClean="0"/>
              <a:t> за 20 минут до и в течение 1 часа после спортивных тренировок. В это время организм больше всего нуждается в получении протеина. </a:t>
            </a:r>
          </a:p>
          <a:p>
            <a:endParaRPr lang="ru-RU"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22</a:t>
            </a:fld>
            <a:endParaRPr lang="ru-RU"/>
          </a:p>
        </p:txBody>
      </p:sp>
    </p:spTree>
    <p:extLst>
      <p:ext uri="{BB962C8B-B14F-4D97-AF65-F5344CB8AC3E}">
        <p14:creationId xmlns:p14="http://schemas.microsoft.com/office/powerpoint/2010/main" val="2599249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Что делать если продукты питания не обеспечивают всеми жизненно необходимыми витаминами, минералами наш организм?</a:t>
            </a:r>
          </a:p>
          <a:p>
            <a:endParaRPr lang="ru-RU" baseline="0" dirty="0" smtClean="0"/>
          </a:p>
          <a:p>
            <a:r>
              <a:rPr lang="ru-RU" dirty="0" smtClean="0"/>
              <a:t>Для примера давайте посмотрим как в Японии смогли повлиять на ситуацию. Страна</a:t>
            </a:r>
            <a:r>
              <a:rPr lang="ru-RU" baseline="0" dirty="0" smtClean="0"/>
              <a:t> восходящего солнца – отличный пример внимательного </a:t>
            </a:r>
            <a:r>
              <a:rPr lang="ru-RU" dirty="0" smtClean="0"/>
              <a:t>отношение к сохранению здоровья</a:t>
            </a:r>
            <a:r>
              <a:rPr lang="ru-RU" baseline="0" dirty="0" smtClean="0"/>
              <a:t> граждан</a:t>
            </a:r>
            <a:r>
              <a:rPr lang="ru-RU" dirty="0" smtClean="0"/>
              <a:t>. Вы знаете, что в этой стране проживают уже более 50 000 людей, возраст которых перевалил за 100 лет!</a:t>
            </a:r>
            <a:br>
              <a:rPr lang="ru-RU" dirty="0" smtClean="0"/>
            </a:br>
            <a:r>
              <a:rPr lang="ru-RU" dirty="0" smtClean="0"/>
              <a:t/>
            </a:r>
            <a:br>
              <a:rPr lang="ru-RU" dirty="0" smtClean="0"/>
            </a:br>
            <a:r>
              <a:rPr lang="ru-RU" dirty="0" smtClean="0"/>
              <a:t>Медицина Японии может показаться очень странной для нас. Обычным делом считается, если доктор припишет ежедневные прогулки в парке по 40 минут. Японцы очень исполнительные, и всегда будут строго выполнять все инструкции. </a:t>
            </a:r>
            <a:br>
              <a:rPr lang="ru-RU" dirty="0" smtClean="0"/>
            </a:br>
            <a:r>
              <a:rPr lang="ru-RU" dirty="0" smtClean="0"/>
              <a:t/>
            </a:r>
            <a:br>
              <a:rPr lang="ru-RU" dirty="0" smtClean="0"/>
            </a:br>
            <a:r>
              <a:rPr lang="ru-RU" dirty="0" smtClean="0"/>
              <a:t>Итак, в чем же секрет таких высоких показателей по продолжительности жизни среди японцев?</a:t>
            </a:r>
            <a:br>
              <a:rPr lang="ru-RU" dirty="0" smtClean="0"/>
            </a:br>
            <a:r>
              <a:rPr lang="ru-RU" dirty="0" smtClean="0"/>
              <a:t/>
            </a:r>
            <a:br>
              <a:rPr lang="ru-RU" dirty="0" smtClean="0"/>
            </a:br>
            <a:r>
              <a:rPr lang="ru-RU" dirty="0" smtClean="0"/>
              <a:t>► Во-первых, это, конечно же, стабильное правильное питание и физические нагрузки.</a:t>
            </a:r>
            <a:br>
              <a:rPr lang="ru-RU" dirty="0" smtClean="0"/>
            </a:br>
            <a:r>
              <a:rPr lang="ru-RU" dirty="0" smtClean="0"/>
              <a:t/>
            </a:r>
            <a:br>
              <a:rPr lang="ru-RU" dirty="0" smtClean="0"/>
            </a:br>
            <a:r>
              <a:rPr lang="ru-RU" dirty="0" smtClean="0"/>
              <a:t>► Во-вторых, регулярные медицинские осмотры.</a:t>
            </a:r>
            <a:br>
              <a:rPr lang="ru-RU" dirty="0" smtClean="0"/>
            </a:br>
            <a:r>
              <a:rPr lang="ru-RU" dirty="0" smtClean="0"/>
              <a:t/>
            </a:r>
            <a:br>
              <a:rPr lang="ru-RU" dirty="0" smtClean="0"/>
            </a:br>
            <a:r>
              <a:rPr lang="ru-RU" dirty="0" smtClean="0"/>
              <a:t>► И в третьих, такой высокий уровень жизни и рекордные показатели по здоровью – государственная программа по восстановлению здоровья нации. </a:t>
            </a:r>
            <a:br>
              <a:rPr lang="ru-RU" dirty="0" smtClean="0"/>
            </a:br>
            <a:r>
              <a:rPr lang="ru-RU" dirty="0" smtClean="0"/>
              <a:t>Решение было найдено еще 50 лет назад, и заключалось в коррекции рациона с помощью биологически-активных добавок. В наше время 90% жителей Японии принимают </a:t>
            </a:r>
            <a:r>
              <a:rPr lang="ru-RU" dirty="0" err="1" smtClean="0"/>
              <a:t>БАДы</a:t>
            </a:r>
            <a:r>
              <a:rPr lang="ru-RU" dirty="0" smtClean="0"/>
              <a:t> ежедневно. Даже в анкетах при приеме на работу всегда есть вопросы о добавках, которые человек принимает. Это говорит о том, насколько он ответственно относится к своему здоровью, и как будет относиться к работе. Японские компании ценят всегда здоровых, фонтанирующих энергией и умом сотрудников.</a:t>
            </a:r>
            <a:br>
              <a:rPr lang="ru-RU" dirty="0" smtClean="0"/>
            </a:br>
            <a:r>
              <a:rPr lang="ru-RU" dirty="0" smtClean="0"/>
              <a:t>В результате такого подхода к приему </a:t>
            </a:r>
            <a:r>
              <a:rPr lang="ru-RU" dirty="0" err="1" smtClean="0"/>
              <a:t>БАДов</a:t>
            </a:r>
            <a:r>
              <a:rPr lang="ru-RU" dirty="0" smtClean="0"/>
              <a:t>, японцы всегда выглядят молодо «не по годам», и ведут активную жизнь в любом возрасте.</a:t>
            </a:r>
          </a:p>
          <a:p>
            <a:endParaRPr lang="ru-RU" dirty="0" smtClean="0"/>
          </a:p>
          <a:p>
            <a:r>
              <a:rPr lang="ru-RU" dirty="0" smtClean="0"/>
              <a:t>Сейчас корректоры и заменители питания принимают:</a:t>
            </a:r>
            <a:br>
              <a:rPr lang="ru-RU" dirty="0" smtClean="0"/>
            </a:br>
            <a:r>
              <a:rPr lang="ru-RU" dirty="0" smtClean="0"/>
              <a:t>Япония – 90% населения</a:t>
            </a:r>
            <a:br>
              <a:rPr lang="ru-RU" dirty="0" smtClean="0"/>
            </a:br>
            <a:r>
              <a:rPr lang="ru-RU" dirty="0" smtClean="0"/>
              <a:t>США – 70% населения</a:t>
            </a:r>
            <a:br>
              <a:rPr lang="ru-RU" dirty="0" smtClean="0"/>
            </a:br>
            <a:r>
              <a:rPr lang="ru-RU" dirty="0" smtClean="0"/>
              <a:t>Европа – 50% населения</a:t>
            </a:r>
          </a:p>
          <a:p>
            <a:endParaRPr lang="ru-RU" dirty="0" smtClean="0"/>
          </a:p>
          <a:p>
            <a:r>
              <a:rPr lang="ru-RU" dirty="0" smtClean="0"/>
              <a:t>А  в России </a:t>
            </a:r>
            <a:r>
              <a:rPr lang="ru-RU" dirty="0" err="1" smtClean="0"/>
              <a:t>БАДы</a:t>
            </a:r>
            <a:r>
              <a:rPr lang="ru-RU" dirty="0" smtClean="0"/>
              <a:t> принимают около 3%, в среднем по странам СНГ 3-8% населения. </a:t>
            </a:r>
          </a:p>
          <a:p>
            <a:endParaRPr lang="ru-RU" dirty="0" smtClean="0"/>
          </a:p>
          <a:p>
            <a:endParaRPr lang="ru-RU"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5</a:t>
            </a:fld>
            <a:endParaRPr lang="ru-RU"/>
          </a:p>
        </p:txBody>
      </p:sp>
    </p:spTree>
    <p:extLst>
      <p:ext uri="{BB962C8B-B14F-4D97-AF65-F5344CB8AC3E}">
        <p14:creationId xmlns:p14="http://schemas.microsoft.com/office/powerpoint/2010/main" val="377968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Сегодняшний темп жизни зачастую не оставляет времени для полноценного приема пищи. Некоторые специалисты уверяют, что есть необходимо пять раз в день, другие настаивают на том, что трех раз будет вполне достаточно. С коктейлями вы можете всегда оставаться в движении и быть при этом здоровыми и энергичными. Коктейли дают возможность получить весь набор питательных веществ для правильного функционирования организма и интенсивной мыслительной деятельности. Сочетание животного и растительного протеина дарит длительное чувство сытости благодаря различной скорости усвоения белков.</a:t>
            </a:r>
          </a:p>
          <a:p>
            <a:r>
              <a:rPr lang="ru-RU" dirty="0" smtClean="0"/>
              <a:t>Регулярное потребление коктейлей обеспечивает вас необходимыми нутриентами, повышая защитные силы организма. Сбалансированный состав коктейля оптимизирует процесс пищеварения и насыщает дополнительной энергией.</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23</a:t>
            </a:fld>
            <a:endParaRPr lang="ru-RU"/>
          </a:p>
        </p:txBody>
      </p:sp>
    </p:spTree>
    <p:extLst>
      <p:ext uri="{BB962C8B-B14F-4D97-AF65-F5344CB8AC3E}">
        <p14:creationId xmlns:p14="http://schemas.microsoft.com/office/powerpoint/2010/main" val="1567036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DDBS</a:t>
            </a:r>
            <a:r>
              <a:rPr lang="ru-RU" dirty="0" smtClean="0"/>
              <a:t> нужен тем, кто:</a:t>
            </a:r>
          </a:p>
          <a:p>
            <a:r>
              <a:rPr lang="ru-RU" dirty="0" smtClean="0"/>
              <a:t>Ценит свое время</a:t>
            </a:r>
          </a:p>
          <a:p>
            <a:r>
              <a:rPr lang="ru-RU" dirty="0" smtClean="0"/>
              <a:t>Любит вкусное и натуральное</a:t>
            </a:r>
          </a:p>
          <a:p>
            <a:r>
              <a:rPr lang="ru-RU" dirty="0" smtClean="0"/>
              <a:t>Правильно питается</a:t>
            </a:r>
          </a:p>
          <a:p>
            <a:r>
              <a:rPr lang="ru-RU" dirty="0" smtClean="0"/>
              <a:t>Заботится о красоте</a:t>
            </a:r>
          </a:p>
          <a:p>
            <a:r>
              <a:rPr lang="ru-RU" dirty="0" smtClean="0"/>
              <a:t>Занимается спортом</a:t>
            </a:r>
          </a:p>
          <a:p>
            <a:r>
              <a:rPr lang="ru-RU" dirty="0" smtClean="0"/>
              <a:t>Любит активный отдых </a:t>
            </a:r>
          </a:p>
          <a:p>
            <a:endParaRPr lang="ru-RU" dirty="0" smtClean="0"/>
          </a:p>
          <a:p>
            <a:r>
              <a:rPr lang="ru-RU" dirty="0" smtClean="0"/>
              <a:t>А так же:</a:t>
            </a:r>
          </a:p>
          <a:p>
            <a:r>
              <a:rPr lang="ru-RU" dirty="0" smtClean="0"/>
              <a:t>Людям с большими физическими нагрузками </a:t>
            </a:r>
          </a:p>
          <a:p>
            <a:r>
              <a:rPr lang="ru-RU" dirty="0" smtClean="0"/>
              <a:t>Испытывающим усталость и стресс </a:t>
            </a:r>
          </a:p>
          <a:p>
            <a:r>
              <a:rPr lang="ru-RU" dirty="0" smtClean="0"/>
              <a:t>Людям с проблемами пищеварения </a:t>
            </a:r>
          </a:p>
          <a:p>
            <a:r>
              <a:rPr lang="ru-RU" dirty="0" smtClean="0"/>
              <a:t>В восстановительный период после травм и операций </a:t>
            </a:r>
          </a:p>
          <a:p>
            <a:r>
              <a:rPr lang="ru-RU" dirty="0" smtClean="0"/>
              <a:t>Всем, кто желает сохранить свой вес в норме </a:t>
            </a:r>
          </a:p>
          <a:p>
            <a:r>
              <a:rPr lang="ru-RU" dirty="0" smtClean="0"/>
              <a:t>Для поддержания здоровья кожи, волос и ногтей</a:t>
            </a:r>
          </a:p>
          <a:p>
            <a:r>
              <a:rPr lang="ru-RU" dirty="0" smtClean="0"/>
              <a:t>Пожилым людям </a:t>
            </a:r>
          </a:p>
        </p:txBody>
      </p:sp>
      <p:sp>
        <p:nvSpPr>
          <p:cNvPr id="4" name="Номер слайда 3"/>
          <p:cNvSpPr>
            <a:spLocks noGrp="1"/>
          </p:cNvSpPr>
          <p:nvPr>
            <p:ph type="sldNum" sz="quarter" idx="10"/>
          </p:nvPr>
        </p:nvSpPr>
        <p:spPr/>
        <p:txBody>
          <a:bodyPr/>
          <a:lstStyle/>
          <a:p>
            <a:fld id="{8C4D3A0E-9FFD-4498-9051-1B5CE16836BD}" type="slidenum">
              <a:rPr lang="ru-RU" smtClean="0"/>
              <a:t>24</a:t>
            </a:fld>
            <a:endParaRPr lang="ru-RU"/>
          </a:p>
        </p:txBody>
      </p:sp>
    </p:spTree>
    <p:extLst>
      <p:ext uri="{BB962C8B-B14F-4D97-AF65-F5344CB8AC3E}">
        <p14:creationId xmlns:p14="http://schemas.microsoft.com/office/powerpoint/2010/main" val="3127011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 Захватите в офис</a:t>
            </a:r>
          </a:p>
          <a:p>
            <a:r>
              <a:rPr lang="ru-RU" dirty="0" smtClean="0"/>
              <a:t>• Зарядитесь энергией</a:t>
            </a:r>
          </a:p>
          <a:p>
            <a:r>
              <a:rPr lang="ru-RU" dirty="0" smtClean="0"/>
              <a:t>• Возьмите с собой в поездку </a:t>
            </a:r>
          </a:p>
          <a:p>
            <a:r>
              <a:rPr lang="ru-RU" dirty="0" smtClean="0"/>
              <a:t>• Добавьте себе красоты </a:t>
            </a:r>
          </a:p>
          <a:p>
            <a:r>
              <a:rPr lang="ru-RU" dirty="0" smtClean="0"/>
              <a:t>• Угостите коллегу</a:t>
            </a:r>
          </a:p>
          <a:p>
            <a:r>
              <a:rPr lang="ru-RU" dirty="0" smtClean="0"/>
              <a:t>• Приготовьте на отдыхе</a:t>
            </a:r>
          </a:p>
          <a:p>
            <a:r>
              <a:rPr lang="ru-RU" dirty="0" smtClean="0"/>
              <a:t>• Возьмите на пробежку </a:t>
            </a:r>
          </a:p>
          <a:p>
            <a:r>
              <a:rPr lang="ru-RU" dirty="0" smtClean="0"/>
              <a:t>• Обедайте на ходу</a:t>
            </a:r>
          </a:p>
          <a:p>
            <a:r>
              <a:rPr lang="ru-RU" dirty="0" smtClean="0"/>
              <a:t>• Возьмите перерыв и побалуйте себя </a:t>
            </a:r>
          </a:p>
          <a:p>
            <a:r>
              <a:rPr lang="ru-RU" dirty="0" smtClean="0"/>
              <a:t>• Зарядитесь вкусом </a:t>
            </a:r>
          </a:p>
          <a:p>
            <a:r>
              <a:rPr lang="ru-RU" dirty="0" smtClean="0"/>
              <a:t>• Сделайте шейк где угодно и наслаждайтесь</a:t>
            </a:r>
          </a:p>
          <a:p>
            <a:endParaRPr lang="ru-RU" dirty="0" smtClean="0"/>
          </a:p>
          <a:p>
            <a:r>
              <a:rPr lang="ru-RU" dirty="0" smtClean="0"/>
              <a:t>Отличный перекус или замена одного из блюд</a:t>
            </a:r>
            <a:r>
              <a:rPr lang="ru-RU" baseline="0" dirty="0" smtClean="0"/>
              <a:t> в любом месте!</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26</a:t>
            </a:fld>
            <a:endParaRPr lang="ru-RU"/>
          </a:p>
        </p:txBody>
      </p:sp>
    </p:spTree>
    <p:extLst>
      <p:ext uri="{BB962C8B-B14F-4D97-AF65-F5344CB8AC3E}">
        <p14:creationId xmlns:p14="http://schemas.microsoft.com/office/powerpoint/2010/main" val="3098736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27</a:t>
            </a:fld>
            <a:endParaRPr lang="ru-RU"/>
          </a:p>
        </p:txBody>
      </p:sp>
    </p:spTree>
    <p:extLst>
      <p:ext uri="{BB962C8B-B14F-4D97-AF65-F5344CB8AC3E}">
        <p14:creationId xmlns:p14="http://schemas.microsoft.com/office/powerpoint/2010/main" val="829745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9E5A1E-825E-4C05-B20B-84A68203B94F}" type="slidenum">
              <a:rPr lang="ru-RU" smtClean="0"/>
              <a:t>29</a:t>
            </a:fld>
            <a:endParaRPr lang="ru-RU"/>
          </a:p>
        </p:txBody>
      </p:sp>
    </p:spTree>
    <p:extLst>
      <p:ext uri="{BB962C8B-B14F-4D97-AF65-F5344CB8AC3E}">
        <p14:creationId xmlns:p14="http://schemas.microsoft.com/office/powerpoint/2010/main" val="1592026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9E5A1E-825E-4C05-B20B-84A68203B94F}" type="slidenum">
              <a:rPr lang="ru-RU" smtClean="0"/>
              <a:t>30</a:t>
            </a:fld>
            <a:endParaRPr lang="ru-RU"/>
          </a:p>
        </p:txBody>
      </p:sp>
    </p:spTree>
    <p:extLst>
      <p:ext uri="{BB962C8B-B14F-4D97-AF65-F5344CB8AC3E}">
        <p14:creationId xmlns:p14="http://schemas.microsoft.com/office/powerpoint/2010/main" val="2693118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31</a:t>
            </a:fld>
            <a:endParaRPr lang="ru-RU"/>
          </a:p>
        </p:txBody>
      </p:sp>
    </p:spTree>
    <p:extLst>
      <p:ext uri="{BB962C8B-B14F-4D97-AF65-F5344CB8AC3E}">
        <p14:creationId xmlns:p14="http://schemas.microsoft.com/office/powerpoint/2010/main" val="3545957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9E5A1E-825E-4C05-B20B-84A68203B94F}" type="slidenum">
              <a:rPr lang="ru-RU" smtClean="0"/>
              <a:t>35</a:t>
            </a:fld>
            <a:endParaRPr lang="ru-RU"/>
          </a:p>
        </p:txBody>
      </p:sp>
    </p:spTree>
    <p:extLst>
      <p:ext uri="{BB962C8B-B14F-4D97-AF65-F5344CB8AC3E}">
        <p14:creationId xmlns:p14="http://schemas.microsoft.com/office/powerpoint/2010/main" val="1470685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 так, давайте подведем итог.</a:t>
            </a:r>
          </a:p>
          <a:p>
            <a:endParaRPr lang="ru-RU" dirty="0" smtClean="0"/>
          </a:p>
          <a:p>
            <a:endParaRPr lang="ru-RU" dirty="0"/>
          </a:p>
        </p:txBody>
      </p:sp>
      <p:sp>
        <p:nvSpPr>
          <p:cNvPr id="4" name="Номер слайда 3"/>
          <p:cNvSpPr>
            <a:spLocks noGrp="1"/>
          </p:cNvSpPr>
          <p:nvPr>
            <p:ph type="sldNum" sz="quarter" idx="10"/>
          </p:nvPr>
        </p:nvSpPr>
        <p:spPr/>
        <p:txBody>
          <a:bodyPr/>
          <a:lstStyle/>
          <a:p>
            <a:fld id="{639E5A1E-825E-4C05-B20B-84A68203B94F}" type="slidenum">
              <a:rPr lang="ru-RU" smtClean="0"/>
              <a:t>36</a:t>
            </a:fld>
            <a:endParaRPr lang="ru-RU"/>
          </a:p>
        </p:txBody>
      </p:sp>
    </p:spTree>
    <p:extLst>
      <p:ext uri="{BB962C8B-B14F-4D97-AF65-F5344CB8AC3E}">
        <p14:creationId xmlns:p14="http://schemas.microsoft.com/office/powerpoint/2010/main" val="307138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Одна</a:t>
            </a:r>
            <a:r>
              <a:rPr lang="ru-RU" baseline="0" dirty="0" smtClean="0"/>
              <a:t> упаковка продукта – это 20 полноценных порций </a:t>
            </a:r>
            <a:r>
              <a:rPr lang="en-US" baseline="0" dirty="0" smtClean="0"/>
              <a:t>DDBS</a:t>
            </a:r>
            <a:r>
              <a:rPr lang="ru-RU" baseline="0" dirty="0" smtClean="0"/>
              <a:t>.</a:t>
            </a:r>
          </a:p>
          <a:p>
            <a:r>
              <a:rPr lang="ru-RU" baseline="0" dirty="0" smtClean="0"/>
              <a:t>Сегодня на дегустации в вашем стаканчике было по 75 мл коктейля.</a:t>
            </a:r>
          </a:p>
          <a:p>
            <a:r>
              <a:rPr lang="ru-RU" baseline="0" dirty="0" smtClean="0"/>
              <a:t>Это значит что 1 упаковка – это 60 дегустационных порций.</a:t>
            </a:r>
          </a:p>
          <a:p>
            <a:endParaRPr lang="ru-RU" baseline="0" dirty="0" smtClean="0"/>
          </a:p>
          <a:p>
            <a:r>
              <a:rPr lang="ru-RU" baseline="0" dirty="0" smtClean="0"/>
              <a:t>Как по – вашему, собрать 60 человек на праздник продукта это реальная задача?</a:t>
            </a:r>
          </a:p>
          <a:p>
            <a:r>
              <a:rPr lang="ru-RU" baseline="0" dirty="0" smtClean="0"/>
              <a:t>Пригласить всю свою структуру потребителей и дистрибьюторов, пригласить знакомых и друзей, посоветовать каждому пришедшему привести с собой еще одного (или больше) гостей!</a:t>
            </a:r>
          </a:p>
          <a:p>
            <a:r>
              <a:rPr lang="ru-RU" baseline="0" dirty="0" smtClean="0"/>
              <a:t>И не забыть поздравить самого гостеприимного </a:t>
            </a:r>
            <a:r>
              <a:rPr lang="ru-RU" baseline="0" dirty="0" smtClean="0">
                <a:sym typeface="Wingdings" panose="05000000000000000000" pitchFamily="2" charset="2"/>
              </a:rPr>
              <a:t> </a:t>
            </a:r>
          </a:p>
          <a:p>
            <a:endParaRPr lang="ru-RU" baseline="0" dirty="0" smtClean="0">
              <a:sym typeface="Wingdings" panose="05000000000000000000" pitchFamily="2" charset="2"/>
            </a:endParaRPr>
          </a:p>
          <a:p>
            <a:r>
              <a:rPr lang="ru-RU" baseline="0" dirty="0" smtClean="0">
                <a:sym typeface="Wingdings" panose="05000000000000000000" pitchFamily="2" charset="2"/>
              </a:rPr>
              <a:t>Если у вас небольшая структура – объединитесь с другими дистрибьюторами и организуйте праздник продукта для двух-трех структур.</a:t>
            </a:r>
            <a:endParaRPr lang="ru-RU" dirty="0" smtClean="0"/>
          </a:p>
          <a:p>
            <a:endParaRPr lang="ru-RU" dirty="0"/>
          </a:p>
        </p:txBody>
      </p:sp>
      <p:sp>
        <p:nvSpPr>
          <p:cNvPr id="4" name="Номер слайда 3"/>
          <p:cNvSpPr>
            <a:spLocks noGrp="1"/>
          </p:cNvSpPr>
          <p:nvPr>
            <p:ph type="sldNum" sz="quarter" idx="10"/>
          </p:nvPr>
        </p:nvSpPr>
        <p:spPr/>
        <p:txBody>
          <a:bodyPr/>
          <a:lstStyle/>
          <a:p>
            <a:fld id="{639E5A1E-825E-4C05-B20B-84A68203B94F}" type="slidenum">
              <a:rPr lang="ru-RU" smtClean="0"/>
              <a:t>39</a:t>
            </a:fld>
            <a:endParaRPr lang="ru-RU"/>
          </a:p>
        </p:txBody>
      </p:sp>
    </p:spTree>
    <p:extLst>
      <p:ext uri="{BB962C8B-B14F-4D97-AF65-F5344CB8AC3E}">
        <p14:creationId xmlns:p14="http://schemas.microsoft.com/office/powerpoint/2010/main" val="30713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aseline="0" dirty="0" smtClean="0"/>
              <a:t>Мы живем в режиме нехватки времени и постоянной занятости.</a:t>
            </a:r>
          </a:p>
          <a:p>
            <a:r>
              <a:rPr lang="ru-RU" baseline="0" dirty="0" smtClean="0"/>
              <a:t>Согласны?!</a:t>
            </a:r>
          </a:p>
          <a:p>
            <a:r>
              <a:rPr lang="ru-RU" baseline="0" dirty="0" smtClean="0"/>
              <a:t>В связи с этим мы предъявляем к еде повышенные требования!</a:t>
            </a:r>
            <a:endParaRPr lang="ru-RU" dirty="0" smtClean="0"/>
          </a:p>
          <a:p>
            <a:r>
              <a:rPr lang="ru-RU" baseline="0" dirty="0" smtClean="0"/>
              <a:t>Чтобы отвечать запросам современного общества еда должна быть:</a:t>
            </a:r>
          </a:p>
          <a:p>
            <a:pPr marL="171450" indent="-171450">
              <a:buFont typeface="Arial" panose="020B0604020202020204" pitchFamily="34" charset="0"/>
              <a:buChar char="•"/>
            </a:pPr>
            <a:r>
              <a:rPr lang="ru-RU" baseline="0" dirty="0" smtClean="0"/>
              <a:t>Быстрой в приготовлении. Еда должна п</a:t>
            </a:r>
            <a:r>
              <a:rPr lang="ru-RU" dirty="0" smtClean="0"/>
              <a:t>озволят экономить время на приготовление, на ее прием.</a:t>
            </a:r>
            <a:endParaRPr lang="ru-RU" baseline="0" dirty="0" smtClean="0"/>
          </a:p>
          <a:p>
            <a:pPr marL="171450" indent="-171450">
              <a:buFont typeface="Arial" panose="020B0604020202020204" pitchFamily="34" charset="0"/>
              <a:buChar char="•"/>
            </a:pPr>
            <a:r>
              <a:rPr lang="ru-RU" baseline="0" dirty="0" smtClean="0"/>
              <a:t>Питательной</a:t>
            </a:r>
          </a:p>
          <a:p>
            <a:pPr marL="171450" indent="-171450">
              <a:buFont typeface="Arial" panose="020B0604020202020204" pitchFamily="34" charset="0"/>
              <a:buChar char="•"/>
            </a:pPr>
            <a:r>
              <a:rPr lang="ru-RU" baseline="0" dirty="0" smtClean="0"/>
              <a:t>Полезной</a:t>
            </a:r>
          </a:p>
          <a:p>
            <a:pPr marL="171450" indent="-171450">
              <a:buFont typeface="Arial" panose="020B0604020202020204" pitchFamily="34" charset="0"/>
              <a:buChar char="•"/>
            </a:pPr>
            <a:r>
              <a:rPr lang="ru-RU" baseline="0" dirty="0" smtClean="0"/>
              <a:t>Безопасной</a:t>
            </a:r>
          </a:p>
          <a:p>
            <a:pPr marL="171450" indent="-171450">
              <a:buFont typeface="Arial" panose="020B0604020202020204" pitchFamily="34" charset="0"/>
              <a:buChar char="•"/>
            </a:pPr>
            <a:r>
              <a:rPr lang="ru-RU" baseline="0" dirty="0" smtClean="0"/>
              <a:t>И, конечно же, вкусной</a:t>
            </a:r>
          </a:p>
          <a:p>
            <a:pPr marL="171450" indent="-171450">
              <a:buFont typeface="Arial" panose="020B0604020202020204" pitchFamily="34" charset="0"/>
              <a:buChar char="•"/>
            </a:pPr>
            <a:endParaRPr lang="ru-RU" baseline="0" dirty="0" smtClean="0"/>
          </a:p>
          <a:p>
            <a:pPr marL="0" indent="0">
              <a:buFont typeface="Arial" panose="020B0604020202020204" pitchFamily="34" charset="0"/>
              <a:buNone/>
            </a:pPr>
            <a:r>
              <a:rPr lang="ru-RU" baseline="0" dirty="0" smtClean="0"/>
              <a:t>Возможно ли это? </a:t>
            </a:r>
          </a:p>
          <a:p>
            <a:pPr marL="0" indent="0">
              <a:buFont typeface="Arial" panose="020B0604020202020204" pitchFamily="34" charset="0"/>
              <a:buNone/>
            </a:pPr>
            <a:r>
              <a:rPr lang="ru-RU" baseline="0" dirty="0" smtClean="0"/>
              <a:t>Как показывает практика, а так же сложившаяся в Европе, Японии и США культура питания такое сочетание возможно!</a:t>
            </a:r>
          </a:p>
          <a:p>
            <a:pPr marL="0" indent="0">
              <a:buFont typeface="Arial" panose="020B0604020202020204" pitchFamily="34" charset="0"/>
              <a:buNone/>
            </a:pPr>
            <a:endParaRPr lang="ru-RU" baseline="0" dirty="0" smtClean="0"/>
          </a:p>
          <a:p>
            <a:pPr marL="0" indent="0">
              <a:buFont typeface="Arial" panose="020B0604020202020204" pitchFamily="34" charset="0"/>
              <a:buNone/>
            </a:pPr>
            <a:r>
              <a:rPr lang="ru-RU" baseline="0" dirty="0" smtClean="0"/>
              <a:t>Давайте знакомиться!</a:t>
            </a:r>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6</a:t>
            </a:fld>
            <a:endParaRPr lang="ru-RU"/>
          </a:p>
        </p:txBody>
      </p:sp>
    </p:spTree>
    <p:extLst>
      <p:ext uri="{BB962C8B-B14F-4D97-AF65-F5344CB8AC3E}">
        <p14:creationId xmlns:p14="http://schemas.microsoft.com/office/powerpoint/2010/main" val="2408224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Упаковка </a:t>
            </a:r>
            <a:r>
              <a:rPr lang="en-US" dirty="0" smtClean="0"/>
              <a:t>DDBS </a:t>
            </a:r>
            <a:r>
              <a:rPr lang="ru-RU" dirty="0" smtClean="0"/>
              <a:t>стоит 1568 рублей.</a:t>
            </a:r>
          </a:p>
          <a:p>
            <a:r>
              <a:rPr lang="ru-RU" dirty="0" smtClean="0"/>
              <a:t>Средняя стоимость молока – 60 рублей литр.</a:t>
            </a:r>
          </a:p>
          <a:p>
            <a:r>
              <a:rPr lang="ru-RU" dirty="0" smtClean="0"/>
              <a:t>Упаковка из 100 одноразовых стаканчиков стоит не больше 100 рублей.</a:t>
            </a:r>
          </a:p>
          <a:p>
            <a:r>
              <a:rPr lang="ru-RU" dirty="0" smtClean="0"/>
              <a:t>Таким образом порция для дегустации 1 вкуса коктейля обойдется в 32 рубля</a:t>
            </a:r>
          </a:p>
          <a:p>
            <a:r>
              <a:rPr lang="ru-RU" dirty="0" smtClean="0"/>
              <a:t>3 вкуса – 96 рублей</a:t>
            </a:r>
          </a:p>
          <a:p>
            <a:r>
              <a:rPr lang="ru-RU" dirty="0" smtClean="0"/>
              <a:t>3 вкуса попробуют</a:t>
            </a:r>
            <a:r>
              <a:rPr lang="ru-RU" baseline="0" dirty="0" smtClean="0"/>
              <a:t> 60 человек – 5760 руб.</a:t>
            </a:r>
          </a:p>
          <a:p>
            <a:r>
              <a:rPr lang="ru-RU" baseline="0" dirty="0" smtClean="0"/>
              <a:t>Это необходимый бюджет вашего мероприятия</a:t>
            </a:r>
            <a:endParaRPr lang="ru-RU" dirty="0" smtClean="0"/>
          </a:p>
          <a:p>
            <a:endParaRPr lang="ru-RU" dirty="0"/>
          </a:p>
        </p:txBody>
      </p:sp>
      <p:sp>
        <p:nvSpPr>
          <p:cNvPr id="4" name="Номер слайда 3"/>
          <p:cNvSpPr>
            <a:spLocks noGrp="1"/>
          </p:cNvSpPr>
          <p:nvPr>
            <p:ph type="sldNum" sz="quarter" idx="10"/>
          </p:nvPr>
        </p:nvSpPr>
        <p:spPr/>
        <p:txBody>
          <a:bodyPr/>
          <a:lstStyle/>
          <a:p>
            <a:fld id="{639E5A1E-825E-4C05-B20B-84A68203B94F}" type="slidenum">
              <a:rPr lang="ru-RU" smtClean="0"/>
              <a:t>40</a:t>
            </a:fld>
            <a:endParaRPr lang="ru-RU"/>
          </a:p>
        </p:txBody>
      </p:sp>
    </p:spTree>
    <p:extLst>
      <p:ext uri="{BB962C8B-B14F-4D97-AF65-F5344CB8AC3E}">
        <p14:creationId xmlns:p14="http://schemas.microsoft.com/office/powerpoint/2010/main" val="1663116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20% усилий (ресурсов, времени и т.д.) дает 80% результата.</a:t>
            </a:r>
          </a:p>
          <a:p>
            <a:r>
              <a:rPr lang="ru-RU" dirty="0" smtClean="0"/>
              <a:t>Как</a:t>
            </a:r>
            <a:r>
              <a:rPr lang="ru-RU" baseline="0" dirty="0" smtClean="0"/>
              <a:t> этот закон действует в нашей ситуации?</a:t>
            </a:r>
          </a:p>
          <a:p>
            <a:endParaRPr lang="ru-RU" baseline="0" dirty="0" smtClean="0"/>
          </a:p>
          <a:p>
            <a:r>
              <a:rPr lang="ru-RU" baseline="0" dirty="0" smtClean="0"/>
              <a:t>Как минимум 20% приглашенных заинтересуются новым продуктом и купят коктейль!</a:t>
            </a:r>
          </a:p>
          <a:p>
            <a:r>
              <a:rPr lang="ru-RU" dirty="0" smtClean="0"/>
              <a:t>А это 12 покупок по 21 баллу в ваш ГО, суммарно 252 балла.</a:t>
            </a:r>
          </a:p>
          <a:p>
            <a:endParaRPr lang="ru-RU" dirty="0" smtClean="0"/>
          </a:p>
          <a:p>
            <a:r>
              <a:rPr lang="ru-RU" dirty="0" smtClean="0"/>
              <a:t>Давайте представим, что из 20% заинтересовавшихся продуктом еще</a:t>
            </a:r>
            <a:r>
              <a:rPr lang="ru-RU" baseline="0" dirty="0" smtClean="0"/>
              <a:t> не члены клуба. Ваша выгода от продажи продукта по розничной цене составит 4704 рубля.</a:t>
            </a:r>
          </a:p>
          <a:p>
            <a:endParaRPr lang="ru-RU" baseline="0" dirty="0" smtClean="0"/>
          </a:p>
          <a:p>
            <a:r>
              <a:rPr lang="ru-RU" baseline="0" dirty="0" smtClean="0"/>
              <a:t>А как вы думаете, им будет интересна возможность покупки не по розничной, а по клубной цене? Со скидкой 20%? Скорее всего – да.</a:t>
            </a:r>
          </a:p>
          <a:p>
            <a:r>
              <a:rPr lang="ru-RU" baseline="0" dirty="0" smtClean="0"/>
              <a:t>И опять же, используя закон Парето мы берем 20% от 12 заинтересовавшихся продуктом – и это как минимум  2 новых потребителя вашей структуры!</a:t>
            </a:r>
          </a:p>
          <a:p>
            <a:endParaRPr lang="ru-RU" baseline="0" dirty="0" smtClean="0"/>
          </a:p>
          <a:p>
            <a:endParaRPr lang="ru-RU" baseline="0" dirty="0" smtClean="0"/>
          </a:p>
          <a:p>
            <a:endParaRPr lang="ru-RU" baseline="0" dirty="0" smtClean="0"/>
          </a:p>
          <a:p>
            <a:endParaRPr lang="ru-RU" dirty="0"/>
          </a:p>
        </p:txBody>
      </p:sp>
      <p:sp>
        <p:nvSpPr>
          <p:cNvPr id="4" name="Номер слайда 3"/>
          <p:cNvSpPr>
            <a:spLocks noGrp="1"/>
          </p:cNvSpPr>
          <p:nvPr>
            <p:ph type="sldNum" sz="quarter" idx="10"/>
          </p:nvPr>
        </p:nvSpPr>
        <p:spPr/>
        <p:txBody>
          <a:bodyPr/>
          <a:lstStyle/>
          <a:p>
            <a:fld id="{639E5A1E-825E-4C05-B20B-84A68203B94F}" type="slidenum">
              <a:rPr lang="ru-RU" smtClean="0"/>
              <a:t>41</a:t>
            </a:fld>
            <a:endParaRPr lang="ru-RU"/>
          </a:p>
        </p:txBody>
      </p:sp>
    </p:spTree>
    <p:extLst>
      <p:ext uri="{BB962C8B-B14F-4D97-AF65-F5344CB8AC3E}">
        <p14:creationId xmlns:p14="http://schemas.microsoft.com/office/powerpoint/2010/main" val="3489278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9E5A1E-825E-4C05-B20B-84A68203B94F}" type="slidenum">
              <a:rPr lang="ru-RU" smtClean="0"/>
              <a:t>42</a:t>
            </a:fld>
            <a:endParaRPr lang="ru-RU"/>
          </a:p>
        </p:txBody>
      </p:sp>
    </p:spTree>
    <p:extLst>
      <p:ext uri="{BB962C8B-B14F-4D97-AF65-F5344CB8AC3E}">
        <p14:creationId xmlns:p14="http://schemas.microsoft.com/office/powerpoint/2010/main" val="131393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Линейка здоровых продуктов для питания вашего организма: </a:t>
            </a:r>
            <a:r>
              <a:rPr lang="en-US" dirty="0" smtClean="0"/>
              <a:t>Daily Delicious</a:t>
            </a:r>
            <a:r>
              <a:rPr lang="ru-RU" dirty="0" smtClean="0"/>
              <a:t>  - «Вкусно каждый день», и первый представитель </a:t>
            </a:r>
            <a:r>
              <a:rPr lang="en-US" dirty="0" smtClean="0"/>
              <a:t>Beauty shake</a:t>
            </a:r>
            <a:r>
              <a:rPr lang="ru-RU" dirty="0" smtClean="0"/>
              <a:t> – «Вкусно быть красивой».</a:t>
            </a:r>
          </a:p>
          <a:p>
            <a:endParaRPr lang="ru-RU" baseline="0" dirty="0" smtClean="0"/>
          </a:p>
          <a:p>
            <a:r>
              <a:rPr lang="ru-RU" baseline="0" dirty="0" smtClean="0"/>
              <a:t>Согласитесь, что часто то что вкусно, то не полезно. А то что полезно – не всегда вкусно….</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Более 1,5 лет велись разработки и создавался новый продукт который отвечает самому главному запросу: «вкусно и полезно».</a:t>
            </a:r>
          </a:p>
          <a:p>
            <a:pPr marL="0" marR="0" indent="0" algn="l" defTabSz="914400" rtl="0" eaLnBrk="1" fontAlgn="auto" latinLnBrk="0" hangingPunct="1">
              <a:lnSpc>
                <a:spcPct val="100000"/>
              </a:lnSpc>
              <a:spcBef>
                <a:spcPts val="0"/>
              </a:spcBef>
              <a:spcAft>
                <a:spcPts val="0"/>
              </a:spcAft>
              <a:buClrTx/>
              <a:buSzTx/>
              <a:buFontTx/>
              <a:buNone/>
              <a:tabLst/>
              <a:defRPr/>
            </a:pPr>
            <a:r>
              <a:rPr lang="ru-RU" baseline="0" dirty="0" smtClean="0"/>
              <a:t>Н</a:t>
            </a:r>
            <a:r>
              <a:rPr lang="ru-RU" dirty="0" smtClean="0"/>
              <a:t>аш продукт </a:t>
            </a:r>
            <a:r>
              <a:rPr lang="en-US" dirty="0" smtClean="0"/>
              <a:t>Daily Delicious</a:t>
            </a:r>
            <a:r>
              <a:rPr lang="ru-RU" dirty="0" smtClean="0"/>
              <a:t> не</a:t>
            </a:r>
            <a:r>
              <a:rPr lang="ru-RU" baseline="0" dirty="0" smtClean="0"/>
              <a:t> только здоровый, но и очень вкусный! Это </a:t>
            </a:r>
            <a:r>
              <a:rPr lang="ru-RU" sz="1200" kern="1200" dirty="0" smtClean="0">
                <a:solidFill>
                  <a:schemeClr val="tx1"/>
                </a:solidFill>
                <a:effectLst/>
                <a:latin typeface="+mn-lt"/>
                <a:ea typeface="+mn-ea"/>
                <a:cs typeface="+mn-cs"/>
              </a:rPr>
              <a:t>сбалансированный источник животного и растительного белка в сочетании с коллагеном и витаминно-минеральным комплексом, поддерживают жизненный тонус и физическую активность, заряжают энергией каждый день. </a:t>
            </a:r>
          </a:p>
          <a:p>
            <a:pPr marL="0" marR="0" indent="0" algn="l" defTabSz="914400" rtl="0" eaLnBrk="1" fontAlgn="auto" latinLnBrk="0" hangingPunct="1">
              <a:lnSpc>
                <a:spcPct val="100000"/>
              </a:lnSpc>
              <a:spcBef>
                <a:spcPts val="0"/>
              </a:spcBef>
              <a:spcAft>
                <a:spcPts val="0"/>
              </a:spcAft>
              <a:buClrTx/>
              <a:buSzTx/>
              <a:buFontTx/>
              <a:buNone/>
              <a:tabLst/>
              <a:defRPr/>
            </a:pPr>
            <a:endParaRPr lang="ru-RU"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Коктейли не содержат ГМО, и в производстве не используется сырье, полученное из генетически модифицированных ингредиентов. </a:t>
            </a:r>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7</a:t>
            </a:fld>
            <a:endParaRPr lang="ru-RU"/>
          </a:p>
        </p:txBody>
      </p:sp>
    </p:spTree>
    <p:extLst>
      <p:ext uri="{BB962C8B-B14F-4D97-AF65-F5344CB8AC3E}">
        <p14:creationId xmlns:p14="http://schemas.microsoft.com/office/powerpoint/2010/main" val="37208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Уникальность нашего нового продукта в его составе:</a:t>
            </a:r>
          </a:p>
          <a:p>
            <a:pPr marL="228600" indent="-228600">
              <a:buAutoNum type="arabicPeriod"/>
            </a:pPr>
            <a:r>
              <a:rPr lang="ru-RU" dirty="0" smtClean="0"/>
              <a:t>Питательная ценность, которую обеспечивает </a:t>
            </a:r>
            <a:r>
              <a:rPr lang="ru-RU" sz="1200" kern="1200" dirty="0" smtClean="0">
                <a:solidFill>
                  <a:schemeClr val="tx1"/>
                </a:solidFill>
                <a:effectLst/>
                <a:latin typeface="+mn-lt"/>
                <a:ea typeface="+mn-ea"/>
                <a:cs typeface="+mn-cs"/>
              </a:rPr>
              <a:t>сбалансированная белковая формула из 3-х наиболее ценных источни</a:t>
            </a:r>
            <a:r>
              <a:rPr lang="ru-RU" sz="1200" b="0" kern="1200" dirty="0" smtClean="0">
                <a:solidFill>
                  <a:schemeClr val="tx1"/>
                </a:solidFill>
                <a:effectLst/>
                <a:latin typeface="+mn-lt"/>
                <a:ea typeface="+mn-ea"/>
                <a:cs typeface="+mn-cs"/>
              </a:rPr>
              <a:t>ков белка: молочного протеина, концентрата сывороточного протеина и </a:t>
            </a:r>
            <a:r>
              <a:rPr lang="ru-RU" sz="1200" b="0" kern="1200" dirty="0" err="1" smtClean="0">
                <a:solidFill>
                  <a:schemeClr val="tx1"/>
                </a:solidFill>
                <a:effectLst/>
                <a:latin typeface="+mn-lt"/>
                <a:ea typeface="+mn-ea"/>
                <a:cs typeface="+mn-cs"/>
              </a:rPr>
              <a:t>изолята</a:t>
            </a:r>
            <a:r>
              <a:rPr lang="ru-RU" sz="1200" b="0" kern="1200" dirty="0" smtClean="0">
                <a:solidFill>
                  <a:schemeClr val="tx1"/>
                </a:solidFill>
                <a:effectLst/>
                <a:latin typeface="+mn-lt"/>
                <a:ea typeface="+mn-ea"/>
                <a:cs typeface="+mn-cs"/>
              </a:rPr>
              <a:t> соевого протеина.</a:t>
            </a:r>
          </a:p>
          <a:p>
            <a:pPr marL="228600" indent="-228600">
              <a:buAutoNum type="arabicPeriod"/>
            </a:pPr>
            <a:r>
              <a:rPr lang="ru-RU" sz="1200" b="0" kern="1200" dirty="0" smtClean="0">
                <a:solidFill>
                  <a:schemeClr val="tx1"/>
                </a:solidFill>
                <a:effectLst/>
                <a:latin typeface="+mn-lt"/>
                <a:ea typeface="+mn-ea"/>
                <a:cs typeface="+mn-cs"/>
              </a:rPr>
              <a:t>Сбалансированный состав витаминов и минералов, подобранных таким образом чтобы заботиться</a:t>
            </a:r>
            <a:r>
              <a:rPr lang="ru-RU" sz="1200" b="0" kern="1200" baseline="0" dirty="0" smtClean="0">
                <a:solidFill>
                  <a:schemeClr val="tx1"/>
                </a:solidFill>
                <a:effectLst/>
                <a:latin typeface="+mn-lt"/>
                <a:ea typeface="+mn-ea"/>
                <a:cs typeface="+mn-cs"/>
              </a:rPr>
              <a:t> о вашей красоте вашей кожи, волос и ногтей.</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sz="1200" b="0" kern="1200" baseline="0" dirty="0" smtClean="0">
                <a:solidFill>
                  <a:schemeClr val="tx1"/>
                </a:solidFill>
                <a:effectLst/>
                <a:latin typeface="+mn-lt"/>
                <a:ea typeface="+mn-ea"/>
                <a:cs typeface="+mn-cs"/>
              </a:rPr>
              <a:t>Супер компонент - </a:t>
            </a:r>
            <a:r>
              <a:rPr lang="ru-RU" sz="1200" b="0" kern="1200" dirty="0" smtClean="0">
                <a:solidFill>
                  <a:schemeClr val="tx1"/>
                </a:solidFill>
                <a:effectLst/>
                <a:latin typeface="+mn-lt"/>
                <a:ea typeface="+mn-ea"/>
                <a:cs typeface="+mn-cs"/>
              </a:rPr>
              <a:t>пептидный коллаген, ингредиент вечной молодости. Кстати, белковые коктейли с коллагеном</a:t>
            </a:r>
            <a:r>
              <a:rPr lang="ru-RU" sz="1200" b="0" kern="1200" baseline="0" dirty="0" smtClean="0">
                <a:solidFill>
                  <a:schemeClr val="tx1"/>
                </a:solidFill>
                <a:effectLst/>
                <a:latin typeface="+mn-lt"/>
                <a:ea typeface="+mn-ea"/>
                <a:cs typeface="+mn-cs"/>
              </a:rPr>
              <a:t> очень популярны в Японии.</a:t>
            </a:r>
            <a:endParaRPr lang="ru-RU" sz="1200" b="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ru-RU" sz="1200" b="0" kern="1200" dirty="0" smtClean="0">
                <a:solidFill>
                  <a:schemeClr val="tx1"/>
                </a:solidFill>
                <a:effectLst/>
                <a:latin typeface="+mn-lt"/>
                <a:ea typeface="+mn-ea"/>
                <a:cs typeface="+mn-cs"/>
              </a:rPr>
              <a:t>Натуральный</a:t>
            </a:r>
            <a:r>
              <a:rPr lang="ru-RU" sz="1200" b="0" kern="1200" baseline="0" dirty="0" smtClean="0">
                <a:solidFill>
                  <a:schemeClr val="tx1"/>
                </a:solidFill>
                <a:effectLst/>
                <a:latin typeface="+mn-lt"/>
                <a:ea typeface="+mn-ea"/>
                <a:cs typeface="+mn-cs"/>
              </a:rPr>
              <a:t> вкус! Три замечательных и самых узнаваемых вкуса, которые можно сочетать, чередовать или выбрать особенно любимый.</a:t>
            </a:r>
            <a:endParaRPr lang="ru-RU" sz="1200" b="0" kern="1200" dirty="0" smtClean="0">
              <a:solidFill>
                <a:schemeClr val="tx1"/>
              </a:solidFill>
              <a:effectLst/>
              <a:latin typeface="+mn-lt"/>
              <a:ea typeface="+mn-ea"/>
              <a:cs typeface="+mn-cs"/>
            </a:endParaRPr>
          </a:p>
          <a:p>
            <a:pPr marL="0" indent="0">
              <a:buNone/>
            </a:pPr>
            <a:endParaRPr lang="ru-RU" b="0" dirty="0" smtClean="0"/>
          </a:p>
          <a:p>
            <a:pPr marL="0" indent="0">
              <a:buNone/>
            </a:pPr>
            <a:r>
              <a:rPr lang="ru-RU" b="0" dirty="0" smtClean="0"/>
              <a:t>Высокое</a:t>
            </a:r>
            <a:r>
              <a:rPr lang="ru-RU" b="0" baseline="0" dirty="0" smtClean="0"/>
              <a:t> качество продукта обеспечивают его компоненты:</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baseline="0" dirty="0" smtClean="0"/>
              <a:t>Мы используем высококачественный и дорогостоящий сывороточный белок</a:t>
            </a:r>
          </a:p>
          <a:p>
            <a:pPr marL="171450" indent="-171450">
              <a:buFont typeface="Arial" panose="020B0604020202020204" pitchFamily="34" charset="0"/>
              <a:buChar char="•"/>
            </a:pPr>
            <a:r>
              <a:rPr lang="ru-RU" b="0" baseline="0" dirty="0" smtClean="0"/>
              <a:t>Только натуральные </a:t>
            </a:r>
            <a:r>
              <a:rPr lang="ru-RU" b="0" baseline="0" dirty="0" err="1" smtClean="0"/>
              <a:t>ароматизаторы</a:t>
            </a:r>
            <a:r>
              <a:rPr lang="ru-RU" b="0" baseline="0" dirty="0" smtClean="0"/>
              <a:t> ваниль, малина и шоколад</a:t>
            </a:r>
          </a:p>
          <a:p>
            <a:pPr marL="171450" indent="-171450">
              <a:buFont typeface="Arial" panose="020B0604020202020204" pitchFamily="34" charset="0"/>
              <a:buChar char="•"/>
            </a:pPr>
            <a:r>
              <a:rPr lang="ru-RU" dirty="0" smtClean="0"/>
              <a:t>Мы</a:t>
            </a:r>
            <a:r>
              <a:rPr lang="ru-RU" baseline="0" dirty="0" smtClean="0"/>
              <a:t> с</a:t>
            </a:r>
            <a:r>
              <a:rPr lang="ru-RU" dirty="0" smtClean="0"/>
              <a:t>делали выбор в пользу натурального подсластителя </a:t>
            </a:r>
            <a:r>
              <a:rPr lang="ru-RU" dirty="0" err="1" smtClean="0"/>
              <a:t>эритритола</a:t>
            </a:r>
            <a:endParaRPr lang="ru-RU" b="0" baseline="0" dirty="0" smtClean="0"/>
          </a:p>
        </p:txBody>
      </p:sp>
      <p:sp>
        <p:nvSpPr>
          <p:cNvPr id="4" name="Номер слайда 3"/>
          <p:cNvSpPr>
            <a:spLocks noGrp="1"/>
          </p:cNvSpPr>
          <p:nvPr>
            <p:ph type="sldNum" sz="quarter" idx="10"/>
          </p:nvPr>
        </p:nvSpPr>
        <p:spPr/>
        <p:txBody>
          <a:bodyPr/>
          <a:lstStyle/>
          <a:p>
            <a:fld id="{8C4D3A0E-9FFD-4498-9051-1B5CE16836BD}" type="slidenum">
              <a:rPr lang="ru-RU" smtClean="0"/>
              <a:t>8</a:t>
            </a:fld>
            <a:endParaRPr lang="ru-RU"/>
          </a:p>
        </p:txBody>
      </p:sp>
    </p:spTree>
    <p:extLst>
      <p:ext uri="{BB962C8B-B14F-4D97-AF65-F5344CB8AC3E}">
        <p14:creationId xmlns:p14="http://schemas.microsoft.com/office/powerpoint/2010/main" val="260077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Уникальность нашего нового продукта в его составе:</a:t>
            </a:r>
          </a:p>
          <a:p>
            <a:r>
              <a:rPr lang="ru-RU" dirty="0" smtClean="0"/>
              <a:t>Питательная ценность, которую обеспечивает сбалансированная белковая формула из 3-х наиболее ценных источников белка: молочного протеина, концентрата сывороточного протеина и </a:t>
            </a:r>
            <a:r>
              <a:rPr lang="ru-RU" dirty="0" err="1" smtClean="0"/>
              <a:t>изолята</a:t>
            </a:r>
            <a:r>
              <a:rPr lang="ru-RU" dirty="0" smtClean="0"/>
              <a:t> соевого протеина.</a:t>
            </a:r>
          </a:p>
          <a:p>
            <a:r>
              <a:rPr lang="ru-RU" dirty="0" smtClean="0"/>
              <a:t>Сбалансированный состав витаминов и минералов, подобранных таким образом чтобы заботиться о вашей красоте вашей кожи, волос и ногтей.</a:t>
            </a:r>
          </a:p>
          <a:p>
            <a:r>
              <a:rPr lang="ru-RU" dirty="0" smtClean="0"/>
              <a:t>Супер компонент - пептидный коллаген, ингредиент вечной молодости. Кстати, белковые коктейли с коллагеном очень популярны в Японии.</a:t>
            </a:r>
          </a:p>
          <a:p>
            <a:r>
              <a:rPr lang="ru-RU" dirty="0" smtClean="0"/>
              <a:t>Натуральный вкус! Три замечательных и самых узнаваемых вкуса, которые можно сочетать, чередовать или выбрать особенно любимый.</a:t>
            </a:r>
          </a:p>
          <a:p>
            <a:endParaRPr lang="ru-RU" dirty="0" smtClean="0"/>
          </a:p>
          <a:p>
            <a:r>
              <a:rPr lang="ru-RU" dirty="0" smtClean="0"/>
              <a:t>Высокое качество продукта обеспечивают его компоненты:</a:t>
            </a:r>
          </a:p>
          <a:p>
            <a:r>
              <a:rPr lang="ru-RU" dirty="0" smtClean="0"/>
              <a:t>Мы используем высококачественный и дорогостоящий сывороточный белок</a:t>
            </a:r>
          </a:p>
          <a:p>
            <a:r>
              <a:rPr lang="ru-RU" dirty="0" smtClean="0"/>
              <a:t>Только натуральные ароматизаторы ваниль, малина и шоколад</a:t>
            </a:r>
          </a:p>
          <a:p>
            <a:r>
              <a:rPr lang="ru-RU" dirty="0" smtClean="0"/>
              <a:t>Мы сделали выбор в пользу натурального подсластителя </a:t>
            </a:r>
            <a:r>
              <a:rPr lang="ru-RU" dirty="0" err="1" smtClean="0"/>
              <a:t>эритритола</a:t>
            </a:r>
            <a:endParaRPr lang="ru-RU" dirty="0" smtClean="0"/>
          </a:p>
          <a:p>
            <a:endParaRPr lang="ru-RU" baseline="0"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9</a:t>
            </a:fld>
            <a:endParaRPr lang="ru-RU"/>
          </a:p>
        </p:txBody>
      </p:sp>
    </p:spTree>
    <p:extLst>
      <p:ext uri="{BB962C8B-B14F-4D97-AF65-F5344CB8AC3E}">
        <p14:creationId xmlns:p14="http://schemas.microsoft.com/office/powerpoint/2010/main" val="365332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Протеиновая </a:t>
            </a:r>
            <a:r>
              <a:rPr lang="en-US" dirty="0" smtClean="0"/>
              <a:t>(</a:t>
            </a:r>
            <a:r>
              <a:rPr lang="ru-RU" dirty="0" smtClean="0"/>
              <a:t>белковая)</a:t>
            </a:r>
            <a:r>
              <a:rPr lang="ru-RU" baseline="0" dirty="0" smtClean="0"/>
              <a:t> </a:t>
            </a:r>
            <a:r>
              <a:rPr lang="ru-RU" dirty="0" smtClean="0"/>
              <a:t>основа</a:t>
            </a:r>
          </a:p>
          <a:p>
            <a:r>
              <a:rPr lang="ru-RU" dirty="0" smtClean="0"/>
              <a:t>В основе </a:t>
            </a:r>
            <a:r>
              <a:rPr lang="ru-RU" dirty="0" err="1" smtClean="0"/>
              <a:t>Beauty</a:t>
            </a:r>
            <a:r>
              <a:rPr lang="ru-RU" dirty="0" smtClean="0"/>
              <a:t> </a:t>
            </a:r>
            <a:r>
              <a:rPr lang="ru-RU" dirty="0" err="1" smtClean="0"/>
              <a:t>Shake</a:t>
            </a:r>
            <a:r>
              <a:rPr lang="ru-RU" dirty="0" smtClean="0"/>
              <a:t> – сбалансированная протеиновая формула из 3-х наиболее ценных источников белка: молочного протеина, концентрата сывороточного протеина и </a:t>
            </a:r>
            <a:r>
              <a:rPr lang="ru-RU" dirty="0" err="1" smtClean="0"/>
              <a:t>изолята</a:t>
            </a:r>
            <a:r>
              <a:rPr lang="ru-RU" dirty="0" smtClean="0"/>
              <a:t> соевого протеина.</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Что дают нашему организму белки? Вот несколько главных функций белков: </a:t>
            </a:r>
          </a:p>
          <a:p>
            <a:r>
              <a:rPr lang="ru-RU" sz="120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Белок является строительным материалом практически для всех тканей. Он входит в состав крови, мышц, волос, ногтей, кожи, внутренних органов и тканей. Белковую пищу употребляют спортсмены, так как она позволяет эффективно и быстро наращивать мышечную массу. </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 Белок помогает доставлять питательные и полезные вещества в клетки. Без них такая транспортировка была бы невозможной. Молекулы белка участвуют в формировании клеток иммунной системы и укрепляют иммунитет. </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 Белки входят в состав особых ферментов, которые ускоряют некоторые важные биохимические реакции, протекающие в организме. При нехватке белка будет замедляться метаболизм. А при замедленном метаболизме непременно будет наблюдаться избыток массы тела. Именно поэтому белковые продукты входят в меню различных диет для похудения. </a:t>
            </a:r>
          </a:p>
          <a:p>
            <a:pPr marL="171450" indent="-171450">
              <a:buFont typeface="Arial" panose="020B0604020202020204" pitchFamily="34" charset="0"/>
              <a:buChar char="•"/>
            </a:pPr>
            <a:r>
              <a:rPr lang="ru-RU" sz="1200" kern="1200" dirty="0" smtClean="0">
                <a:solidFill>
                  <a:schemeClr val="tx1"/>
                </a:solidFill>
                <a:effectLst/>
                <a:latin typeface="+mn-lt"/>
                <a:ea typeface="+mn-ea"/>
                <a:cs typeface="+mn-cs"/>
              </a:rPr>
              <a:t> Белок продлевает процесс усвоения углеводов. Это снижает суммарный гликемический индекс потребляемой пищи и позволяет без скачков инсулина длительное время поддерживать достаточный уровень сахара в крови. А это дает возможность эффективно и без проблем справляться с чувством голода и контролировать свой вес. </a:t>
            </a:r>
          </a:p>
          <a:p>
            <a:pPr marL="0" indent="0">
              <a:buFont typeface="Arial" panose="020B0604020202020204" pitchFamily="34" charset="0"/>
              <a:buNone/>
            </a:pP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Молочный белок – важнейший элемент питания. </a:t>
            </a:r>
          </a:p>
          <a:p>
            <a:r>
              <a:rPr lang="ru-RU" sz="1200" kern="1200" dirty="0" smtClean="0">
                <a:solidFill>
                  <a:schemeClr val="tx1"/>
                </a:solidFill>
                <a:effectLst/>
                <a:latin typeface="+mn-lt"/>
                <a:ea typeface="+mn-ea"/>
                <a:cs typeface="+mn-cs"/>
              </a:rPr>
              <a:t>Белки клеток и тканей организма образуются только из белков пищи. Для нашего организма очень важно постоянное поступление пищевых продуктов, содержащих белок. Потребность в белке больше утром, к примеру, сразу после пробуждения, что связано с необходимостью восполнить его запасы после вынужденного воздержания от пищи из-за сна. Кроме того, после усиленной физической нагрузки тоже требуется пища, богатая белком. </a:t>
            </a:r>
          </a:p>
          <a:p>
            <a:r>
              <a:rPr lang="ru-RU" sz="1200" b="1" i="1" kern="1200" dirty="0" smtClean="0">
                <a:solidFill>
                  <a:schemeClr val="tx1"/>
                </a:solidFill>
                <a:effectLst/>
                <a:latin typeface="+mn-lt"/>
                <a:ea typeface="+mn-ea"/>
                <a:cs typeface="+mn-cs"/>
              </a:rPr>
              <a:t>В молочном протеине из шейков , изготовленном из свежего обезжиренного молока, содержится до 93% чистого белка. Среди всех животных белков молочный белок считается одним из самых лучших наряду с яичным белком.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Во-первых, молочный белок имеет очень высокую пищевую ценность. Он гораздо легче и лучше усваивается организмом, чем белки мяса или даже более легкие белки рыбы. </a:t>
            </a:r>
          </a:p>
          <a:p>
            <a:r>
              <a:rPr lang="ru-RU" sz="1200" kern="1200" dirty="0" smtClean="0">
                <a:solidFill>
                  <a:schemeClr val="tx1"/>
                </a:solidFill>
                <a:effectLst/>
                <a:latin typeface="+mn-lt"/>
                <a:ea typeface="+mn-ea"/>
                <a:cs typeface="+mn-cs"/>
              </a:rPr>
              <a:t> Во-вторых, в отличие от растительных белков молочный белок содержит в наилучшем соотношении все 10 незаменимых (не вырабатываемых организмом) аминокислот.</a:t>
            </a:r>
          </a:p>
          <a:p>
            <a:endParaRPr lang="ru-RU" sz="1200" kern="1200" dirty="0" smtClean="0">
              <a:solidFill>
                <a:schemeClr val="tx1"/>
              </a:solidFill>
              <a:effectLst/>
              <a:latin typeface="+mn-lt"/>
              <a:ea typeface="+mn-ea"/>
              <a:cs typeface="+mn-cs"/>
            </a:endParaRPr>
          </a:p>
          <a:p>
            <a:r>
              <a:rPr lang="ru-RU" sz="1200" b="1" kern="1200" dirty="0" smtClean="0">
                <a:solidFill>
                  <a:schemeClr val="tx1"/>
                </a:solidFill>
                <a:effectLst/>
                <a:latin typeface="+mn-lt"/>
                <a:ea typeface="+mn-ea"/>
                <a:cs typeface="+mn-cs"/>
              </a:rPr>
              <a:t>Концентрат сывороточного белка</a:t>
            </a:r>
            <a:r>
              <a:rPr lang="ru-RU" sz="1200" kern="1200" dirty="0" smtClean="0">
                <a:solidFill>
                  <a:schemeClr val="tx1"/>
                </a:solidFill>
                <a:effectLst/>
                <a:latin typeface="+mn-lt"/>
                <a:ea typeface="+mn-ea"/>
                <a:cs typeface="+mn-cs"/>
              </a:rPr>
              <a:t> – еще один полезный пищевой продукт, который делают из молочной сыворотки. </a:t>
            </a:r>
            <a:r>
              <a:rPr lang="ru-RU" sz="1200" b="1" i="1" kern="1200" dirty="0" smtClean="0">
                <a:solidFill>
                  <a:schemeClr val="tx1"/>
                </a:solidFill>
                <a:effectLst/>
                <a:latin typeface="+mn-lt"/>
                <a:ea typeface="+mn-ea"/>
                <a:cs typeface="+mn-cs"/>
              </a:rPr>
              <a:t>Концентрат сывороточного протеина в шейке содержит до 81% белка. По сравнению с цельным сывороточный белок полностью усваивается организмом, являясь питательной основой для мышц. </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Сывороточный белок по «кирпичикам» восстанавливает наши ткани после травм, растяжений связок и мышц. Именно в послеоперационный период мы остро нуждаемся в хорошей порции настоящего легкоусвояемого белка. Известно же, что новые мышечные волокна не смогут быстро сформироваться, если в организм не поступит достаточно аминокислот. </a:t>
            </a:r>
          </a:p>
          <a:p>
            <a:endParaRPr lang="ru-RU" sz="1200" kern="1200" dirty="0" smtClean="0">
              <a:solidFill>
                <a:schemeClr val="tx1"/>
              </a:solidFill>
              <a:effectLst/>
              <a:latin typeface="+mn-lt"/>
              <a:ea typeface="+mn-ea"/>
              <a:cs typeface="+mn-cs"/>
            </a:endParaRPr>
          </a:p>
          <a:p>
            <a:r>
              <a:rPr lang="ru-RU" sz="1200" b="1" i="1" kern="1200" dirty="0" err="1" smtClean="0">
                <a:solidFill>
                  <a:schemeClr val="tx1"/>
                </a:solidFill>
                <a:effectLst/>
                <a:latin typeface="+mn-lt"/>
                <a:ea typeface="+mn-ea"/>
                <a:cs typeface="+mn-cs"/>
              </a:rPr>
              <a:t>Изолят</a:t>
            </a:r>
            <a:r>
              <a:rPr lang="ru-RU" sz="1200" b="1" i="1" kern="1200" dirty="0" smtClean="0">
                <a:solidFill>
                  <a:schemeClr val="tx1"/>
                </a:solidFill>
                <a:effectLst/>
                <a:latin typeface="+mn-lt"/>
                <a:ea typeface="+mn-ea"/>
                <a:cs typeface="+mn-cs"/>
              </a:rPr>
              <a:t> соевого белка, используемый в </a:t>
            </a:r>
            <a:r>
              <a:rPr lang="en-US" sz="1200" b="1" i="1" kern="1200" dirty="0" smtClean="0">
                <a:solidFill>
                  <a:schemeClr val="tx1"/>
                </a:solidFill>
                <a:effectLst/>
                <a:latin typeface="+mn-lt"/>
                <a:ea typeface="+mn-ea"/>
                <a:cs typeface="+mn-cs"/>
              </a:rPr>
              <a:t>DDBS</a:t>
            </a:r>
            <a:r>
              <a:rPr lang="ru-RU" sz="1200" b="1" i="1" kern="1200" dirty="0" smtClean="0">
                <a:solidFill>
                  <a:schemeClr val="tx1"/>
                </a:solidFill>
                <a:effectLst/>
                <a:latin typeface="+mn-lt"/>
                <a:ea typeface="+mn-ea"/>
                <a:cs typeface="+mn-cs"/>
              </a:rPr>
              <a:t>, это легкоусвояемый пищевой продукт, содержащий до 90% растительного белка.</a:t>
            </a:r>
            <a:r>
              <a:rPr lang="ru-RU" sz="1200" kern="1200" dirty="0" smtClean="0">
                <a:solidFill>
                  <a:schemeClr val="tx1"/>
                </a:solidFill>
                <a:effectLst/>
                <a:latin typeface="+mn-lt"/>
                <a:ea typeface="+mn-ea"/>
                <a:cs typeface="+mn-cs"/>
              </a:rPr>
              <a:t> В процессе производства соевый </a:t>
            </a:r>
            <a:r>
              <a:rPr lang="ru-RU" sz="1200" kern="1200" dirty="0" err="1" smtClean="0">
                <a:solidFill>
                  <a:schemeClr val="tx1"/>
                </a:solidFill>
                <a:effectLst/>
                <a:latin typeface="+mn-lt"/>
                <a:ea typeface="+mn-ea"/>
                <a:cs typeface="+mn-cs"/>
              </a:rPr>
              <a:t>изолят</a:t>
            </a:r>
            <a:r>
              <a:rPr lang="ru-RU" sz="1200" kern="1200" dirty="0" smtClean="0">
                <a:solidFill>
                  <a:schemeClr val="tx1"/>
                </a:solidFill>
                <a:effectLst/>
                <a:latin typeface="+mn-lt"/>
                <a:ea typeface="+mn-ea"/>
                <a:cs typeface="+mn-cs"/>
              </a:rPr>
              <a:t> подвергается специальной очистке, в результате которой из его состава полностью удаляются жиры, углеводы, </a:t>
            </a:r>
            <a:r>
              <a:rPr lang="ru-RU" sz="1200" kern="1200" dirty="0" err="1" smtClean="0">
                <a:solidFill>
                  <a:schemeClr val="tx1"/>
                </a:solidFill>
                <a:effectLst/>
                <a:latin typeface="+mn-lt"/>
                <a:ea typeface="+mn-ea"/>
                <a:cs typeface="+mn-cs"/>
              </a:rPr>
              <a:t>изофлавоны</a:t>
            </a:r>
            <a:r>
              <a:rPr lang="ru-RU" sz="1200" kern="1200" dirty="0" smtClean="0">
                <a:solidFill>
                  <a:schemeClr val="tx1"/>
                </a:solidFill>
                <a:effectLst/>
                <a:latin typeface="+mn-lt"/>
                <a:ea typeface="+mn-ea"/>
                <a:cs typeface="+mn-cs"/>
              </a:rPr>
              <a:t> и другие вещества, и остается чистый соевый белок. Поэтому среди всех растительных протеинов соевый </a:t>
            </a:r>
            <a:r>
              <a:rPr lang="ru-RU" sz="1200" kern="1200" dirty="0" err="1" smtClean="0">
                <a:solidFill>
                  <a:schemeClr val="tx1"/>
                </a:solidFill>
                <a:effectLst/>
                <a:latin typeface="+mn-lt"/>
                <a:ea typeface="+mn-ea"/>
                <a:cs typeface="+mn-cs"/>
              </a:rPr>
              <a:t>изолят</a:t>
            </a:r>
            <a:r>
              <a:rPr lang="ru-RU" sz="1200" kern="1200" dirty="0" smtClean="0">
                <a:solidFill>
                  <a:schemeClr val="tx1"/>
                </a:solidFill>
                <a:effectLst/>
                <a:latin typeface="+mn-lt"/>
                <a:ea typeface="+mn-ea"/>
                <a:cs typeface="+mn-cs"/>
              </a:rPr>
              <a:t> по праву считается самым полезным. </a:t>
            </a:r>
          </a:p>
          <a:p>
            <a:r>
              <a:rPr lang="ru-RU" sz="1200" kern="1200" dirty="0" smtClean="0">
                <a:solidFill>
                  <a:schemeClr val="tx1"/>
                </a:solidFill>
                <a:effectLst/>
                <a:latin typeface="+mn-lt"/>
                <a:ea typeface="+mn-ea"/>
                <a:cs typeface="+mn-cs"/>
              </a:rPr>
              <a:t> Диетологи рекомендуют употреблять соевый </a:t>
            </a:r>
            <a:r>
              <a:rPr lang="ru-RU" sz="1200" kern="1200" dirty="0" err="1" smtClean="0">
                <a:solidFill>
                  <a:schemeClr val="tx1"/>
                </a:solidFill>
                <a:effectLst/>
                <a:latin typeface="+mn-lt"/>
                <a:ea typeface="+mn-ea"/>
                <a:cs typeface="+mn-cs"/>
              </a:rPr>
              <a:t>изолят</a:t>
            </a:r>
            <a:r>
              <a:rPr lang="ru-RU" sz="1200" kern="1200" dirty="0" smtClean="0">
                <a:solidFill>
                  <a:schemeClr val="tx1"/>
                </a:solidFill>
                <a:effectLst/>
                <a:latin typeface="+mn-lt"/>
                <a:ea typeface="+mn-ea"/>
                <a:cs typeface="+mn-cs"/>
              </a:rPr>
              <a:t>, прежде всего, тем людям, организм которых тяжело усваивает обычный казеиновый белок или неспособен переносить лактозу. </a:t>
            </a:r>
          </a:p>
          <a:p>
            <a:r>
              <a:rPr lang="ru-RU" sz="1200" kern="1200" dirty="0" smtClean="0">
                <a:solidFill>
                  <a:schemeClr val="tx1"/>
                </a:solidFill>
                <a:effectLst/>
                <a:latin typeface="+mn-lt"/>
                <a:ea typeface="+mn-ea"/>
                <a:cs typeface="+mn-cs"/>
              </a:rPr>
              <a:t>Кроме того, выбор в пользу соевого </a:t>
            </a:r>
            <a:r>
              <a:rPr lang="ru-RU" sz="1200" kern="1200" dirty="0" err="1" smtClean="0">
                <a:solidFill>
                  <a:schemeClr val="tx1"/>
                </a:solidFill>
                <a:effectLst/>
                <a:latin typeface="+mn-lt"/>
                <a:ea typeface="+mn-ea"/>
                <a:cs typeface="+mn-cs"/>
              </a:rPr>
              <a:t>изолята</a:t>
            </a:r>
            <a:r>
              <a:rPr lang="ru-RU" sz="1200" kern="1200" dirty="0" smtClean="0">
                <a:solidFill>
                  <a:schemeClr val="tx1"/>
                </a:solidFill>
                <a:effectLst/>
                <a:latin typeface="+mn-lt"/>
                <a:ea typeface="+mn-ea"/>
                <a:cs typeface="+mn-cs"/>
              </a:rPr>
              <a:t> делают люди, которые активно занимаются спортом и предпочитают вести здоровый образ жизни. Кроме того, очень полезен данный продукт и тем, кто желает сбросить избыточный вес и находится в поисках достойной альтернативы традиционным продуктам, содержащим натуральный белок. Соевый белок понравится и вегетарианцам в качестве заменителя тяжелого мяса. </a:t>
            </a:r>
          </a:p>
          <a:p>
            <a:r>
              <a:rPr lang="ru-RU" sz="1200" kern="1200" dirty="0" smtClean="0">
                <a:solidFill>
                  <a:schemeClr val="tx1"/>
                </a:solidFill>
                <a:effectLst/>
                <a:latin typeface="+mn-lt"/>
                <a:ea typeface="+mn-ea"/>
                <a:cs typeface="+mn-cs"/>
              </a:rPr>
              <a:t>Соевый </a:t>
            </a:r>
            <a:r>
              <a:rPr lang="ru-RU" sz="1200" kern="1200" dirty="0" err="1" smtClean="0">
                <a:solidFill>
                  <a:schemeClr val="tx1"/>
                </a:solidFill>
                <a:effectLst/>
                <a:latin typeface="+mn-lt"/>
                <a:ea typeface="+mn-ea"/>
                <a:cs typeface="+mn-cs"/>
              </a:rPr>
              <a:t>изолят</a:t>
            </a:r>
            <a:r>
              <a:rPr lang="ru-RU" sz="1200" kern="1200" dirty="0" smtClean="0">
                <a:solidFill>
                  <a:schemeClr val="tx1"/>
                </a:solidFill>
                <a:effectLst/>
                <a:latin typeface="+mn-lt"/>
                <a:ea typeface="+mn-ea"/>
                <a:cs typeface="+mn-cs"/>
              </a:rPr>
              <a:t> богат многими заменимыми и незаменимыми аминокислотами.</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Соевый белок отлично сочетается с молочным. Вместе они помогают качественно обогатить пищевой рацион пожилых людей и людей с ослабленным здоровьем, восполнить недостаток в полноценном белке и улучшить самочувствие. </a:t>
            </a:r>
          </a:p>
        </p:txBody>
      </p:sp>
      <p:sp>
        <p:nvSpPr>
          <p:cNvPr id="4" name="Номер слайда 3"/>
          <p:cNvSpPr>
            <a:spLocks noGrp="1"/>
          </p:cNvSpPr>
          <p:nvPr>
            <p:ph type="sldNum" sz="quarter" idx="10"/>
          </p:nvPr>
        </p:nvSpPr>
        <p:spPr/>
        <p:txBody>
          <a:bodyPr/>
          <a:lstStyle/>
          <a:p>
            <a:fld id="{8C4D3A0E-9FFD-4498-9051-1B5CE16836BD}" type="slidenum">
              <a:rPr lang="ru-RU" smtClean="0"/>
              <a:t>10</a:t>
            </a:fld>
            <a:endParaRPr lang="ru-RU"/>
          </a:p>
        </p:txBody>
      </p:sp>
    </p:spTree>
    <p:extLst>
      <p:ext uri="{BB962C8B-B14F-4D97-AF65-F5344CB8AC3E}">
        <p14:creationId xmlns:p14="http://schemas.microsoft.com/office/powerpoint/2010/main" val="2908924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1200" baseline="0" dirty="0" smtClean="0">
                <a:solidFill>
                  <a:schemeClr val="tx1"/>
                </a:solidFill>
                <a:latin typeface="+mn-lt"/>
                <a:ea typeface="+mn-ea"/>
                <a:cs typeface="+mn-cs"/>
              </a:rPr>
              <a:t>В состав коктейля входят тщательно отобранные 11 нутриентов (витаминов и минералов), каждый из которых призван ежедневно заботиться о вашем здоровье и красоте. Гармонично сочетаясь друг с другом, они помогут сохранить эластичность и упругость кожи, красоту волос и прочность ногтей.</a:t>
            </a: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C4D3A0E-9FFD-4498-9051-1B5CE16836BD}" type="slidenum">
              <a:rPr lang="ru-RU" smtClean="0"/>
              <a:t>11</a:t>
            </a:fld>
            <a:endParaRPr lang="ru-RU"/>
          </a:p>
        </p:txBody>
      </p:sp>
    </p:spTree>
    <p:extLst>
      <p:ext uri="{BB962C8B-B14F-4D97-AF65-F5344CB8AC3E}">
        <p14:creationId xmlns:p14="http://schemas.microsoft.com/office/powerpoint/2010/main" val="2908924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Парааминобензойная кислота (В10) в порции шейка 25 мг</a:t>
            </a:r>
          </a:p>
          <a:p>
            <a:r>
              <a:rPr lang="ru-RU" dirty="0" smtClean="0"/>
              <a:t>•	защищает кожу от воздействия солнца</a:t>
            </a:r>
          </a:p>
          <a:p>
            <a:r>
              <a:rPr lang="ru-RU" dirty="0" smtClean="0"/>
              <a:t>•	нормализует выработку меланина в коже</a:t>
            </a:r>
          </a:p>
          <a:p>
            <a:r>
              <a:rPr lang="ru-RU" dirty="0" smtClean="0"/>
              <a:t>•	предотвращает появление пигментных пятен</a:t>
            </a:r>
          </a:p>
          <a:p>
            <a:r>
              <a:rPr lang="ru-RU" dirty="0" smtClean="0"/>
              <a:t>Витамин А в порции шейка 0,4 мг</a:t>
            </a:r>
          </a:p>
          <a:p>
            <a:r>
              <a:rPr lang="ru-RU" dirty="0" smtClean="0"/>
              <a:t>•	Предотвращает появление прыщей и </a:t>
            </a:r>
            <a:r>
              <a:rPr lang="ru-RU" dirty="0" err="1" smtClean="0"/>
              <a:t>акне</a:t>
            </a:r>
            <a:endParaRPr lang="ru-RU" dirty="0" smtClean="0"/>
          </a:p>
          <a:p>
            <a:r>
              <a:rPr lang="ru-RU" dirty="0" smtClean="0"/>
              <a:t>•	Предупреждает растяжки</a:t>
            </a:r>
          </a:p>
          <a:p>
            <a:r>
              <a:rPr lang="ru-RU" dirty="0" smtClean="0"/>
              <a:t>•	Питает кожу</a:t>
            </a:r>
          </a:p>
          <a:p>
            <a:r>
              <a:rPr lang="ru-RU" dirty="0" smtClean="0"/>
              <a:t>Витамин С в порции шейка 5 мг</a:t>
            </a:r>
          </a:p>
          <a:p>
            <a:r>
              <a:rPr lang="ru-RU" dirty="0" smtClean="0"/>
              <a:t>•	Стимулирует выработку коллагена</a:t>
            </a:r>
          </a:p>
          <a:p>
            <a:r>
              <a:rPr lang="ru-RU" dirty="0" smtClean="0"/>
              <a:t>•	Укрепляет стенки сосудов</a:t>
            </a:r>
          </a:p>
          <a:p>
            <a:r>
              <a:rPr lang="ru-RU" dirty="0" smtClean="0"/>
              <a:t>•	Повышает эластичность кожи</a:t>
            </a:r>
          </a:p>
          <a:p>
            <a:r>
              <a:rPr lang="ru-RU" dirty="0" smtClean="0"/>
              <a:t>Ниацин (РР) в порции шейка 5 мг</a:t>
            </a:r>
          </a:p>
          <a:p>
            <a:r>
              <a:rPr lang="ru-RU" dirty="0" smtClean="0"/>
              <a:t>•	Обладает регенерирующим действием</a:t>
            </a:r>
          </a:p>
          <a:p>
            <a:r>
              <a:rPr lang="ru-RU" dirty="0" smtClean="0"/>
              <a:t>•	Предохраняет от кожных заболеваний</a:t>
            </a:r>
          </a:p>
          <a:p>
            <a:r>
              <a:rPr lang="ru-RU" dirty="0" smtClean="0"/>
              <a:t>•	Предупреждает выпадение волос</a:t>
            </a:r>
          </a:p>
          <a:p>
            <a:r>
              <a:rPr lang="ru-RU" dirty="0" smtClean="0"/>
              <a:t>Витамин Е в порции шейка 5 мг</a:t>
            </a:r>
          </a:p>
          <a:p>
            <a:r>
              <a:rPr lang="ru-RU" dirty="0" smtClean="0"/>
              <a:t>•	Сильный антиоксидант</a:t>
            </a:r>
          </a:p>
          <a:p>
            <a:r>
              <a:rPr lang="ru-RU" dirty="0" smtClean="0"/>
              <a:t>•	Участвует в процессе регенерации кожи</a:t>
            </a:r>
          </a:p>
          <a:p>
            <a:r>
              <a:rPr lang="ru-RU" dirty="0" smtClean="0"/>
              <a:t>•	Питает кожу</a:t>
            </a:r>
          </a:p>
          <a:p>
            <a:r>
              <a:rPr lang="ru-RU" dirty="0" smtClean="0"/>
              <a:t>Пантотеновая кислота (В5) в порции шейка 5 мг</a:t>
            </a:r>
          </a:p>
          <a:p>
            <a:r>
              <a:rPr lang="ru-RU" dirty="0" smtClean="0"/>
              <a:t>•	Укрепляет волосы и ногти</a:t>
            </a:r>
          </a:p>
          <a:p>
            <a:r>
              <a:rPr lang="ru-RU" dirty="0" smtClean="0"/>
              <a:t>•	Замедляет процессы старения кожи</a:t>
            </a:r>
          </a:p>
          <a:p>
            <a:r>
              <a:rPr lang="ru-RU" dirty="0" smtClean="0"/>
              <a:t>•	Придает волосам гладкость и шелковистость</a:t>
            </a:r>
          </a:p>
          <a:p>
            <a:r>
              <a:rPr lang="ru-RU" dirty="0" smtClean="0"/>
              <a:t>Фолиевая кислота (В9) в порции шейка 0,14 мг</a:t>
            </a:r>
          </a:p>
          <a:p>
            <a:r>
              <a:rPr lang="ru-RU" dirty="0" smtClean="0"/>
              <a:t>•	Способствует здоровому росту волос</a:t>
            </a:r>
          </a:p>
          <a:p>
            <a:r>
              <a:rPr lang="ru-RU" dirty="0" smtClean="0"/>
              <a:t>•	Придает коже здоровый вид</a:t>
            </a:r>
          </a:p>
          <a:p>
            <a:r>
              <a:rPr lang="ru-RU" dirty="0" smtClean="0"/>
              <a:t>Биотин (Н) в порции шейка 0,05 мг</a:t>
            </a:r>
          </a:p>
          <a:p>
            <a:r>
              <a:rPr lang="ru-RU" dirty="0" smtClean="0"/>
              <a:t>•	Увлажняет волосы</a:t>
            </a:r>
          </a:p>
          <a:p>
            <a:r>
              <a:rPr lang="ru-RU" dirty="0" smtClean="0"/>
              <a:t>•	Препятствует расслоению ногтей</a:t>
            </a:r>
          </a:p>
          <a:p>
            <a:r>
              <a:rPr lang="ru-RU" dirty="0" smtClean="0"/>
              <a:t>•	Укрепляет внутренние слои кожи</a:t>
            </a:r>
          </a:p>
          <a:p>
            <a:r>
              <a:rPr lang="ru-RU" dirty="0" smtClean="0"/>
              <a:t>Магний в порции шейка 87 мг</a:t>
            </a:r>
          </a:p>
          <a:p>
            <a:r>
              <a:rPr lang="ru-RU" dirty="0" smtClean="0"/>
              <a:t>•</a:t>
            </a:r>
            <a:r>
              <a:rPr lang="en-US" dirty="0" smtClean="0"/>
              <a:t>                 </a:t>
            </a:r>
            <a:r>
              <a:rPr lang="ru-RU" baseline="0" dirty="0" smtClean="0"/>
              <a:t> </a:t>
            </a:r>
            <a:r>
              <a:rPr lang="ru-RU" dirty="0" smtClean="0"/>
              <a:t>Разглаживает морщины</a:t>
            </a:r>
          </a:p>
          <a:p>
            <a:r>
              <a:rPr lang="ru-RU" dirty="0" smtClean="0"/>
              <a:t>•</a:t>
            </a:r>
            <a:r>
              <a:rPr lang="ru-RU" baseline="0" dirty="0" smtClean="0"/>
              <a:t> </a:t>
            </a:r>
            <a:r>
              <a:rPr lang="en-US" baseline="0" dirty="0" smtClean="0"/>
              <a:t>                 </a:t>
            </a:r>
            <a:r>
              <a:rPr lang="ru-RU" dirty="0" smtClean="0"/>
              <a:t>Укрепляет ногти</a:t>
            </a:r>
          </a:p>
          <a:p>
            <a:r>
              <a:rPr lang="ru-RU" dirty="0" smtClean="0"/>
              <a:t>•</a:t>
            </a:r>
            <a:r>
              <a:rPr lang="ru-RU" baseline="0" dirty="0" smtClean="0"/>
              <a:t> </a:t>
            </a:r>
            <a:r>
              <a:rPr lang="en-US" baseline="0" dirty="0" smtClean="0"/>
              <a:t>                 </a:t>
            </a:r>
            <a:r>
              <a:rPr lang="ru-RU" dirty="0" smtClean="0"/>
              <a:t>Отвечает за выработку эластина</a:t>
            </a:r>
          </a:p>
          <a:p>
            <a:r>
              <a:rPr lang="ru-RU" dirty="0" smtClean="0"/>
              <a:t>Селен в порции шейка 0,062 мг</a:t>
            </a:r>
          </a:p>
          <a:p>
            <a:r>
              <a:rPr lang="ru-RU" dirty="0" smtClean="0"/>
              <a:t>•	Замедляет старение кожи</a:t>
            </a:r>
          </a:p>
          <a:p>
            <a:r>
              <a:rPr lang="ru-RU" dirty="0" smtClean="0"/>
              <a:t>•	Предотвращает появление перхоти </a:t>
            </a:r>
          </a:p>
          <a:p>
            <a:r>
              <a:rPr lang="ru-RU" dirty="0" smtClean="0"/>
              <a:t>Медь в порции шейка 0,6 мг</a:t>
            </a:r>
          </a:p>
          <a:p>
            <a:r>
              <a:rPr lang="ru-RU" dirty="0" smtClean="0"/>
              <a:t>•	Способствует образованию эластина</a:t>
            </a:r>
          </a:p>
          <a:p>
            <a:r>
              <a:rPr lang="ru-RU" dirty="0" smtClean="0"/>
              <a:t>•	Отвечает за пигментацию кожи, волос и глаз</a:t>
            </a:r>
          </a:p>
          <a:p>
            <a:endParaRPr lang="ru-RU" dirty="0" smtClean="0"/>
          </a:p>
          <a:p>
            <a:endParaRPr lang="ru-RU" dirty="0" smtClean="0"/>
          </a:p>
          <a:p>
            <a:endParaRPr lang="ru-RU" dirty="0"/>
          </a:p>
        </p:txBody>
      </p:sp>
      <p:sp>
        <p:nvSpPr>
          <p:cNvPr id="4" name="Номер слайда 3"/>
          <p:cNvSpPr>
            <a:spLocks noGrp="1"/>
          </p:cNvSpPr>
          <p:nvPr>
            <p:ph type="sldNum" sz="quarter" idx="10"/>
          </p:nvPr>
        </p:nvSpPr>
        <p:spPr/>
        <p:txBody>
          <a:bodyPr/>
          <a:lstStyle/>
          <a:p>
            <a:fld id="{8C4D3A0E-9FFD-4498-9051-1B5CE16836BD}" type="slidenum">
              <a:rPr lang="ru-RU" smtClean="0"/>
              <a:t>12</a:t>
            </a:fld>
            <a:endParaRPr lang="ru-RU"/>
          </a:p>
        </p:txBody>
      </p:sp>
    </p:spTree>
    <p:extLst>
      <p:ext uri="{BB962C8B-B14F-4D97-AF65-F5344CB8AC3E}">
        <p14:creationId xmlns:p14="http://schemas.microsoft.com/office/powerpoint/2010/main" val="167341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15.01.2016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2898065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15.01.2016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245880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15.01.2016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336116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3CE3005-55A6-4C69-97C4-9D82935C341C}" type="datetimeFigureOut">
              <a:rPr lang="ru-RU" smtClean="0"/>
              <a:t>15.01.2016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345705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3CE3005-55A6-4C69-97C4-9D82935C341C}" type="datetimeFigureOut">
              <a:rPr lang="ru-RU" smtClean="0"/>
              <a:t>15.01.2016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3148541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3CE3005-55A6-4C69-97C4-9D82935C341C}" type="datetimeFigureOut">
              <a:rPr lang="ru-RU" smtClean="0"/>
              <a:t>15.01.2016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127576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3CE3005-55A6-4C69-97C4-9D82935C341C}" type="datetimeFigureOut">
              <a:rPr lang="ru-RU" smtClean="0"/>
              <a:t>15.01.2016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18605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3CE3005-55A6-4C69-97C4-9D82935C341C}" type="datetimeFigureOut">
              <a:rPr lang="ru-RU" smtClean="0"/>
              <a:t>15.01.2016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291650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3CE3005-55A6-4C69-97C4-9D82935C341C}" type="datetimeFigureOut">
              <a:rPr lang="ru-RU" smtClean="0"/>
              <a:t>15.01.2016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40387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t>15.01.2016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4210813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3CE3005-55A6-4C69-97C4-9D82935C341C}" type="datetimeFigureOut">
              <a:rPr lang="ru-RU" smtClean="0"/>
              <a:t>15.01.2016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992E706-B18D-4A16-B2DE-CD44D1F37F6E}" type="slidenum">
              <a:rPr lang="ru-RU" smtClean="0"/>
              <a:t>‹#›</a:t>
            </a:fld>
            <a:endParaRPr lang="ru-RU"/>
          </a:p>
        </p:txBody>
      </p:sp>
    </p:spTree>
    <p:extLst>
      <p:ext uri="{BB962C8B-B14F-4D97-AF65-F5344CB8AC3E}">
        <p14:creationId xmlns:p14="http://schemas.microsoft.com/office/powerpoint/2010/main" val="180323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CE3005-55A6-4C69-97C4-9D82935C341C}" type="datetimeFigureOut">
              <a:rPr lang="ru-RU" smtClean="0"/>
              <a:t>15.01.2016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92E706-B18D-4A16-B2DE-CD44D1F37F6E}" type="slidenum">
              <a:rPr lang="ru-RU" smtClean="0"/>
              <a:t>‹#›</a:t>
            </a:fld>
            <a:endParaRPr lang="ru-RU"/>
          </a:p>
        </p:txBody>
      </p:sp>
    </p:spTree>
    <p:extLst>
      <p:ext uri="{BB962C8B-B14F-4D97-AF65-F5344CB8AC3E}">
        <p14:creationId xmlns:p14="http://schemas.microsoft.com/office/powerpoint/2010/main" val="2109774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PPT_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89719" cy="6858000"/>
          </a:xfrm>
          <a:prstGeom prst="rect">
            <a:avLst/>
          </a:prstGeom>
        </p:spPr>
      </p:pic>
      <p:pic>
        <p:nvPicPr>
          <p:cNvPr id="8" name="Изображение 7"/>
          <p:cNvPicPr>
            <a:picLocks noChangeAspect="1"/>
          </p:cNvPicPr>
          <p:nvPr/>
        </p:nvPicPr>
        <p:blipFill>
          <a:blip r:embed="rId3"/>
          <a:stretch>
            <a:fillRect/>
          </a:stretch>
        </p:blipFill>
        <p:spPr>
          <a:xfrm>
            <a:off x="3059832" y="4941168"/>
            <a:ext cx="3096344" cy="720080"/>
          </a:xfrm>
          <a:prstGeom prst="rect">
            <a:avLst/>
          </a:prstGeom>
        </p:spPr>
      </p:pic>
      <p:sp>
        <p:nvSpPr>
          <p:cNvPr id="9" name="Прямоугольник 8"/>
          <p:cNvSpPr/>
          <p:nvPr/>
        </p:nvSpPr>
        <p:spPr>
          <a:xfrm>
            <a:off x="3059832" y="4931876"/>
            <a:ext cx="3096344" cy="353943"/>
          </a:xfrm>
          <a:prstGeom prst="rect">
            <a:avLst/>
          </a:prstGeom>
        </p:spPr>
        <p:txBody>
          <a:bodyPr wrap="square">
            <a:spAutoFit/>
          </a:bodyPr>
          <a:lstStyle/>
          <a:p>
            <a:r>
              <a:rPr lang="ru-RU" sz="1700" dirty="0">
                <a:solidFill>
                  <a:schemeClr val="bg1"/>
                </a:solidFill>
                <a:latin typeface="Arial"/>
                <a:cs typeface="Arial"/>
              </a:rPr>
              <a:t>ПРОТЕИНОВЫЕ </a:t>
            </a:r>
            <a:r>
              <a:rPr lang="ru-RU" sz="1700" dirty="0" smtClean="0">
                <a:solidFill>
                  <a:schemeClr val="bg1"/>
                </a:solidFill>
                <a:latin typeface="Arial"/>
                <a:cs typeface="Arial"/>
              </a:rPr>
              <a:t>КОКТЕЙЛИ</a:t>
            </a:r>
            <a:endParaRPr lang="ru-RU" sz="1700" dirty="0">
              <a:solidFill>
                <a:schemeClr val="bg1"/>
              </a:solidFill>
              <a:latin typeface="Arial"/>
              <a:cs typeface="Arial"/>
            </a:endParaRPr>
          </a:p>
        </p:txBody>
      </p:sp>
      <p:sp>
        <p:nvSpPr>
          <p:cNvPr id="10" name="Прямоугольник 9"/>
          <p:cNvSpPr/>
          <p:nvPr/>
        </p:nvSpPr>
        <p:spPr>
          <a:xfrm>
            <a:off x="3103378" y="5322694"/>
            <a:ext cx="3035106" cy="338554"/>
          </a:xfrm>
          <a:prstGeom prst="rect">
            <a:avLst/>
          </a:prstGeom>
        </p:spPr>
        <p:txBody>
          <a:bodyPr wrap="none">
            <a:spAutoFit/>
          </a:bodyPr>
          <a:lstStyle/>
          <a:p>
            <a:r>
              <a:rPr lang="ru-RU" sz="1600" dirty="0" smtClean="0">
                <a:solidFill>
                  <a:schemeClr val="bg1"/>
                </a:solidFill>
                <a:latin typeface="Arial"/>
                <a:cs typeface="Arial"/>
              </a:rPr>
              <a:t>ДЛЯ КРАСОТЫ И ЗДОРОВЬЯ</a:t>
            </a:r>
            <a:endParaRPr lang="ru-RU" sz="1600" dirty="0">
              <a:solidFill>
                <a:schemeClr val="bg1"/>
              </a:solidFill>
              <a:latin typeface="Arial"/>
              <a:cs typeface="Arial"/>
            </a:endParaRPr>
          </a:p>
        </p:txBody>
      </p:sp>
    </p:spTree>
    <p:extLst>
      <p:ext uri="{BB962C8B-B14F-4D97-AF65-F5344CB8AC3E}">
        <p14:creationId xmlns:p14="http://schemas.microsoft.com/office/powerpoint/2010/main" val="38856674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2"/>
          <p:cNvSpPr>
            <a:spLocks noGrp="1"/>
          </p:cNvSpPr>
          <p:nvPr>
            <p:ph type="title"/>
          </p:nvPr>
        </p:nvSpPr>
        <p:spPr>
          <a:xfrm>
            <a:off x="467544" y="188640"/>
            <a:ext cx="8229600" cy="1143000"/>
          </a:xfrm>
        </p:spPr>
        <p:txBody>
          <a:bodyPr>
            <a:noAutofit/>
          </a:bodyPr>
          <a:lstStyle/>
          <a:p>
            <a:r>
              <a:rPr lang="ru-RU" sz="3500" dirty="0" smtClean="0">
                <a:solidFill>
                  <a:schemeClr val="tx1">
                    <a:lumMod val="75000"/>
                    <a:lumOff val="25000"/>
                  </a:schemeClr>
                </a:solidFill>
                <a:latin typeface="Arial"/>
                <a:cs typeface="Arial"/>
              </a:rPr>
              <a:t>Сбалансированная </a:t>
            </a:r>
            <a:r>
              <a:rPr lang="en-US" sz="3500" dirty="0" smtClean="0">
                <a:solidFill>
                  <a:schemeClr val="tx1">
                    <a:lumMod val="75000"/>
                    <a:lumOff val="25000"/>
                  </a:schemeClr>
                </a:solidFill>
                <a:latin typeface="Arial"/>
                <a:cs typeface="Arial"/>
              </a:rPr>
              <a:t/>
            </a:r>
            <a:br>
              <a:rPr lang="en-US" sz="3500" dirty="0" smtClean="0">
                <a:solidFill>
                  <a:schemeClr val="tx1">
                    <a:lumMod val="75000"/>
                    <a:lumOff val="25000"/>
                  </a:schemeClr>
                </a:solidFill>
                <a:latin typeface="Arial"/>
                <a:cs typeface="Arial"/>
              </a:rPr>
            </a:br>
            <a:r>
              <a:rPr lang="ru-RU" sz="3500" dirty="0" smtClean="0">
                <a:solidFill>
                  <a:schemeClr val="tx1">
                    <a:lumMod val="75000"/>
                    <a:lumOff val="25000"/>
                  </a:schemeClr>
                </a:solidFill>
                <a:latin typeface="Arial"/>
                <a:cs typeface="Arial"/>
              </a:rPr>
              <a:t>протеиновая формула</a:t>
            </a:r>
            <a:endParaRPr lang="ru-RU" sz="3500" dirty="0">
              <a:solidFill>
                <a:schemeClr val="tx1">
                  <a:lumMod val="75000"/>
                  <a:lumOff val="25000"/>
                </a:schemeClr>
              </a:solidFill>
              <a:latin typeface="Arial"/>
              <a:cs typeface="Arial"/>
            </a:endParaRPr>
          </a:p>
        </p:txBody>
      </p:sp>
      <p:pic>
        <p:nvPicPr>
          <p:cNvPr id="2" name="Picture 1" descr="PROTE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370121"/>
            <a:ext cx="7560840" cy="5299239"/>
          </a:xfrm>
          <a:prstGeom prst="rect">
            <a:avLst/>
          </a:prstGeom>
        </p:spPr>
      </p:pic>
      <p:sp>
        <p:nvSpPr>
          <p:cNvPr id="5" name="Заголовок 1"/>
          <p:cNvSpPr txBox="1">
            <a:spLocks/>
          </p:cNvSpPr>
          <p:nvPr/>
        </p:nvSpPr>
        <p:spPr>
          <a:xfrm>
            <a:off x="4810533" y="28794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dirty="0" smtClean="0">
                <a:solidFill>
                  <a:schemeClr val="tx1">
                    <a:lumMod val="85000"/>
                    <a:lumOff val="15000"/>
                  </a:schemeClr>
                </a:solidFill>
                <a:latin typeface="Arial"/>
                <a:cs typeface="Arial"/>
              </a:rPr>
              <a:t>СОЕВЫЙ</a:t>
            </a:r>
            <a:endParaRPr lang="ru-RU" sz="2000" dirty="0">
              <a:solidFill>
                <a:schemeClr val="tx1">
                  <a:lumMod val="85000"/>
                  <a:lumOff val="15000"/>
                </a:schemeClr>
              </a:solidFill>
              <a:latin typeface="Arial"/>
              <a:cs typeface="Arial"/>
            </a:endParaRPr>
          </a:p>
        </p:txBody>
      </p:sp>
      <p:sp>
        <p:nvSpPr>
          <p:cNvPr id="7" name="Заголовок 1"/>
          <p:cNvSpPr txBox="1">
            <a:spLocks/>
          </p:cNvSpPr>
          <p:nvPr/>
        </p:nvSpPr>
        <p:spPr>
          <a:xfrm>
            <a:off x="2627784" y="2879488"/>
            <a:ext cx="194421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dirty="0" smtClean="0">
                <a:solidFill>
                  <a:schemeClr val="tx1">
                    <a:lumMod val="85000"/>
                    <a:lumOff val="15000"/>
                  </a:schemeClr>
                </a:solidFill>
                <a:latin typeface="Arial"/>
                <a:cs typeface="Arial"/>
              </a:rPr>
              <a:t>МОЛОЧНЫЙ</a:t>
            </a:r>
            <a:endParaRPr lang="ru-RU" sz="2000" dirty="0">
              <a:solidFill>
                <a:schemeClr val="tx1">
                  <a:lumMod val="85000"/>
                  <a:lumOff val="15000"/>
                </a:schemeClr>
              </a:solidFill>
              <a:latin typeface="Arial"/>
              <a:cs typeface="Arial"/>
            </a:endParaRPr>
          </a:p>
        </p:txBody>
      </p:sp>
      <p:sp>
        <p:nvSpPr>
          <p:cNvPr id="8" name="Заголовок 1"/>
          <p:cNvSpPr txBox="1">
            <a:spLocks/>
          </p:cNvSpPr>
          <p:nvPr/>
        </p:nvSpPr>
        <p:spPr>
          <a:xfrm>
            <a:off x="3347864" y="4754497"/>
            <a:ext cx="24482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dirty="0" smtClean="0">
                <a:solidFill>
                  <a:schemeClr val="tx1">
                    <a:lumMod val="85000"/>
                    <a:lumOff val="15000"/>
                  </a:schemeClr>
                </a:solidFill>
                <a:latin typeface="Arial"/>
                <a:cs typeface="Arial"/>
              </a:rPr>
              <a:t>СЫВОРОТОЧНЫЙ</a:t>
            </a:r>
            <a:endParaRPr lang="ru-RU" sz="2000" dirty="0">
              <a:solidFill>
                <a:schemeClr val="tx1">
                  <a:lumMod val="85000"/>
                  <a:lumOff val="15000"/>
                </a:schemeClr>
              </a:solidFill>
              <a:latin typeface="Arial"/>
              <a:cs typeface="Arial"/>
            </a:endParaRPr>
          </a:p>
        </p:txBody>
      </p:sp>
      <p:sp>
        <p:nvSpPr>
          <p:cNvPr id="9" name="Заголовок 1"/>
          <p:cNvSpPr txBox="1">
            <a:spLocks/>
          </p:cNvSpPr>
          <p:nvPr/>
        </p:nvSpPr>
        <p:spPr>
          <a:xfrm>
            <a:off x="3419872" y="5114537"/>
            <a:ext cx="230425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65000"/>
                    <a:lumOff val="35000"/>
                  </a:schemeClr>
                </a:solidFill>
                <a:latin typeface="Arial"/>
                <a:cs typeface="Arial"/>
              </a:rPr>
              <a:t>Быстрое насыщение</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4666517" y="3383544"/>
            <a:ext cx="1800200"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65000"/>
                    <a:lumOff val="35000"/>
                  </a:schemeClr>
                </a:solidFill>
                <a:latin typeface="Arial"/>
                <a:cs typeface="Arial"/>
              </a:rPr>
              <a:t>Высокая питательная</a:t>
            </a:r>
          </a:p>
          <a:p>
            <a:r>
              <a:rPr lang="ru-RU" sz="1600" dirty="0" smtClean="0">
                <a:solidFill>
                  <a:schemeClr val="tx1">
                    <a:lumMod val="65000"/>
                    <a:lumOff val="35000"/>
                  </a:schemeClr>
                </a:solidFill>
                <a:latin typeface="Arial"/>
                <a:cs typeface="Arial"/>
              </a:rPr>
              <a:t>ценность</a:t>
            </a:r>
            <a:endParaRPr lang="ru-RU" sz="1600" dirty="0">
              <a:solidFill>
                <a:schemeClr val="tx1">
                  <a:lumMod val="65000"/>
                  <a:lumOff val="35000"/>
                </a:schemeClr>
              </a:solidFill>
              <a:latin typeface="Arial"/>
              <a:cs typeface="Arial"/>
            </a:endParaRPr>
          </a:p>
        </p:txBody>
      </p:sp>
      <p:sp>
        <p:nvSpPr>
          <p:cNvPr id="11" name="Заголовок 1"/>
          <p:cNvSpPr txBox="1">
            <a:spLocks/>
          </p:cNvSpPr>
          <p:nvPr/>
        </p:nvSpPr>
        <p:spPr>
          <a:xfrm>
            <a:off x="2627784" y="3383544"/>
            <a:ext cx="194421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65000"/>
                    <a:lumOff val="35000"/>
                  </a:schemeClr>
                </a:solidFill>
                <a:latin typeface="Arial"/>
                <a:cs typeface="Arial"/>
              </a:rPr>
              <a:t>Продолжительное ощущение</a:t>
            </a:r>
          </a:p>
          <a:p>
            <a:r>
              <a:rPr lang="ru-RU" sz="1600" dirty="0" smtClean="0">
                <a:solidFill>
                  <a:schemeClr val="tx1">
                    <a:lumMod val="65000"/>
                    <a:lumOff val="35000"/>
                  </a:schemeClr>
                </a:solidFill>
                <a:latin typeface="Arial"/>
                <a:cs typeface="Arial"/>
              </a:rPr>
              <a:t>сытости</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8096398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11nutrien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62290" cy="6858001"/>
          </a:xfrm>
          <a:prstGeom prst="rect">
            <a:avLst/>
          </a:prstGeom>
        </p:spPr>
      </p:pic>
      <p:sp>
        <p:nvSpPr>
          <p:cNvPr id="19" name="Название 2"/>
          <p:cNvSpPr txBox="1">
            <a:spLocks/>
          </p:cNvSpPr>
          <p:nvPr/>
        </p:nvSpPr>
        <p:spPr>
          <a:xfrm>
            <a:off x="5724128" y="2590169"/>
            <a:ext cx="302433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3200" dirty="0" smtClean="0">
                <a:solidFill>
                  <a:schemeClr val="tx1">
                    <a:lumMod val="65000"/>
                    <a:lumOff val="35000"/>
                  </a:schemeClr>
                </a:solidFill>
                <a:latin typeface="Arial"/>
                <a:cs typeface="Arial"/>
              </a:rPr>
              <a:t>НУТРИЕНТОВ </a:t>
            </a:r>
          </a:p>
          <a:p>
            <a:pPr algn="l"/>
            <a:r>
              <a:rPr lang="ru-RU" sz="3200" dirty="0" smtClean="0">
                <a:solidFill>
                  <a:schemeClr val="tx1">
                    <a:lumMod val="65000"/>
                    <a:lumOff val="35000"/>
                  </a:schemeClr>
                </a:solidFill>
                <a:latin typeface="Arial"/>
                <a:cs typeface="Arial"/>
              </a:rPr>
              <a:t>КРАСОТЫ</a:t>
            </a:r>
            <a:endParaRPr lang="ru-RU" sz="3200" dirty="0">
              <a:solidFill>
                <a:schemeClr val="tx1">
                  <a:lumMod val="65000"/>
                  <a:lumOff val="35000"/>
                </a:schemeClr>
              </a:solidFill>
              <a:latin typeface="Arial"/>
              <a:cs typeface="Arial"/>
            </a:endParaRPr>
          </a:p>
        </p:txBody>
      </p:sp>
      <p:sp>
        <p:nvSpPr>
          <p:cNvPr id="20" name="Название 2"/>
          <p:cNvSpPr txBox="1">
            <a:spLocks/>
          </p:cNvSpPr>
          <p:nvPr/>
        </p:nvSpPr>
        <p:spPr>
          <a:xfrm>
            <a:off x="5147464" y="836712"/>
            <a:ext cx="2520880" cy="18254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2000" dirty="0" smtClean="0">
                <a:solidFill>
                  <a:srgbClr val="DC1F59"/>
                </a:solidFill>
                <a:latin typeface="Arial"/>
                <a:cs typeface="Arial"/>
              </a:rPr>
              <a:t>11</a:t>
            </a:r>
            <a:endParaRPr lang="ru-RU" sz="12000" dirty="0">
              <a:solidFill>
                <a:srgbClr val="DC1F59"/>
              </a:solidFill>
              <a:latin typeface="Arial"/>
              <a:cs typeface="Arial"/>
            </a:endParaRPr>
          </a:p>
        </p:txBody>
      </p:sp>
    </p:spTree>
    <p:extLst>
      <p:ext uri="{BB962C8B-B14F-4D97-AF65-F5344CB8AC3E}">
        <p14:creationId xmlns:p14="http://schemas.microsoft.com/office/powerpoint/2010/main" val="675747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1 nutrien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05"/>
            <a:ext cx="9203796" cy="6868505"/>
          </a:xfrm>
          <a:prstGeom prst="rect">
            <a:avLst/>
          </a:prstGeom>
        </p:spPr>
      </p:pic>
      <p:sp>
        <p:nvSpPr>
          <p:cNvPr id="5" name="Заголовок 1"/>
          <p:cNvSpPr txBox="1">
            <a:spLocks/>
          </p:cNvSpPr>
          <p:nvPr/>
        </p:nvSpPr>
        <p:spPr>
          <a:xfrm>
            <a:off x="1619672"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Фолиевая</a:t>
            </a:r>
          </a:p>
          <a:p>
            <a:pPr algn="l"/>
            <a:r>
              <a:rPr lang="ru-RU" sz="1600" dirty="0" smtClean="0">
                <a:solidFill>
                  <a:schemeClr val="tx1">
                    <a:lumMod val="65000"/>
                    <a:lumOff val="35000"/>
                  </a:schemeClr>
                </a:solidFill>
                <a:latin typeface="Arial"/>
                <a:cs typeface="Arial"/>
              </a:rPr>
              <a:t>кислота</a:t>
            </a:r>
            <a:endParaRPr lang="ru-RU" sz="1600" dirty="0">
              <a:solidFill>
                <a:schemeClr val="tx1">
                  <a:lumMod val="65000"/>
                  <a:lumOff val="35000"/>
                </a:schemeClr>
              </a:solidFill>
              <a:latin typeface="Arial"/>
              <a:cs typeface="Arial"/>
            </a:endParaRPr>
          </a:p>
        </p:txBody>
      </p:sp>
      <p:sp>
        <p:nvSpPr>
          <p:cNvPr id="6" name="Заголовок 1"/>
          <p:cNvSpPr txBox="1">
            <a:spLocks/>
          </p:cNvSpPr>
          <p:nvPr/>
        </p:nvSpPr>
        <p:spPr>
          <a:xfrm>
            <a:off x="457200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Медь</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7452320" y="98072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Магний</a:t>
            </a:r>
            <a:endParaRPr lang="ru-RU" sz="1600" dirty="0">
              <a:solidFill>
                <a:schemeClr val="tx1">
                  <a:lumMod val="65000"/>
                  <a:lumOff val="35000"/>
                </a:schemeClr>
              </a:solidFill>
              <a:latin typeface="Arial"/>
              <a:cs typeface="Arial"/>
            </a:endParaRPr>
          </a:p>
        </p:txBody>
      </p:sp>
      <p:sp>
        <p:nvSpPr>
          <p:cNvPr id="8" name="Заголовок 1"/>
          <p:cNvSpPr txBox="1">
            <a:spLocks/>
          </p:cNvSpPr>
          <p:nvPr/>
        </p:nvSpPr>
        <p:spPr>
          <a:xfrm>
            <a:off x="745232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Витамин С</a:t>
            </a:r>
            <a:endParaRPr lang="ru-RU" sz="1600" dirty="0">
              <a:solidFill>
                <a:schemeClr val="tx1">
                  <a:lumMod val="65000"/>
                  <a:lumOff val="35000"/>
                </a:schemeClr>
              </a:solidFill>
              <a:latin typeface="Arial"/>
              <a:cs typeface="Arial"/>
            </a:endParaRPr>
          </a:p>
        </p:txBody>
      </p:sp>
      <p:sp>
        <p:nvSpPr>
          <p:cNvPr id="9" name="Заголовок 1"/>
          <p:cNvSpPr txBox="1">
            <a:spLocks/>
          </p:cNvSpPr>
          <p:nvPr/>
        </p:nvSpPr>
        <p:spPr>
          <a:xfrm>
            <a:off x="7452320" y="4005064"/>
            <a:ext cx="16196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Витамин А</a:t>
            </a:r>
            <a:endParaRPr lang="ru-RU" sz="1600" dirty="0">
              <a:solidFill>
                <a:schemeClr val="tx1">
                  <a:lumMod val="65000"/>
                  <a:lumOff val="35000"/>
                </a:schemeClr>
              </a:solidFill>
              <a:latin typeface="Arial"/>
              <a:cs typeface="Arial"/>
            </a:endParaRPr>
          </a:p>
        </p:txBody>
      </p:sp>
      <p:sp>
        <p:nvSpPr>
          <p:cNvPr id="10" name="Заголовок 1"/>
          <p:cNvSpPr txBox="1">
            <a:spLocks/>
          </p:cNvSpPr>
          <p:nvPr/>
        </p:nvSpPr>
        <p:spPr>
          <a:xfrm>
            <a:off x="1619672"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Пантотеновая</a:t>
            </a:r>
          </a:p>
          <a:p>
            <a:pPr algn="l"/>
            <a:r>
              <a:rPr lang="ru-RU" sz="1600" dirty="0" smtClean="0">
                <a:solidFill>
                  <a:schemeClr val="tx1">
                    <a:lumMod val="65000"/>
                    <a:lumOff val="35000"/>
                  </a:schemeClr>
                </a:solidFill>
                <a:latin typeface="Arial"/>
                <a:cs typeface="Arial"/>
              </a:rPr>
              <a:t>кислота</a:t>
            </a:r>
            <a:endParaRPr lang="ru-RU" sz="1600" dirty="0">
              <a:solidFill>
                <a:schemeClr val="tx1">
                  <a:lumMod val="65000"/>
                  <a:lumOff val="35000"/>
                </a:schemeClr>
              </a:solidFill>
              <a:latin typeface="Arial"/>
              <a:cs typeface="Arial"/>
            </a:endParaRPr>
          </a:p>
        </p:txBody>
      </p:sp>
      <p:sp>
        <p:nvSpPr>
          <p:cNvPr id="11" name="Заголовок 1"/>
          <p:cNvSpPr txBox="1">
            <a:spLocks/>
          </p:cNvSpPr>
          <p:nvPr/>
        </p:nvSpPr>
        <p:spPr>
          <a:xfrm>
            <a:off x="1619672"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Ниацин</a:t>
            </a:r>
            <a:endParaRPr lang="ru-RU" sz="1600" dirty="0">
              <a:solidFill>
                <a:schemeClr val="tx1">
                  <a:lumMod val="65000"/>
                  <a:lumOff val="35000"/>
                </a:schemeClr>
              </a:solidFill>
              <a:latin typeface="Arial"/>
              <a:cs typeface="Arial"/>
            </a:endParaRPr>
          </a:p>
        </p:txBody>
      </p:sp>
      <p:sp>
        <p:nvSpPr>
          <p:cNvPr id="12" name="Заголовок 1"/>
          <p:cNvSpPr txBox="1">
            <a:spLocks/>
          </p:cNvSpPr>
          <p:nvPr/>
        </p:nvSpPr>
        <p:spPr>
          <a:xfrm>
            <a:off x="1619672" y="5517232"/>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Биотин</a:t>
            </a:r>
            <a:endParaRPr lang="ru-RU" sz="1600" dirty="0">
              <a:solidFill>
                <a:schemeClr val="tx1">
                  <a:lumMod val="65000"/>
                  <a:lumOff val="35000"/>
                </a:schemeClr>
              </a:solidFill>
              <a:latin typeface="Arial"/>
              <a:cs typeface="Arial"/>
            </a:endParaRPr>
          </a:p>
        </p:txBody>
      </p:sp>
      <p:sp>
        <p:nvSpPr>
          <p:cNvPr id="13" name="Заголовок 1"/>
          <p:cNvSpPr txBox="1">
            <a:spLocks/>
          </p:cNvSpPr>
          <p:nvPr/>
        </p:nvSpPr>
        <p:spPr>
          <a:xfrm>
            <a:off x="4572000" y="40050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Селен</a:t>
            </a:r>
            <a:endParaRPr lang="ru-RU" sz="1600" dirty="0">
              <a:solidFill>
                <a:schemeClr val="tx1">
                  <a:lumMod val="65000"/>
                  <a:lumOff val="35000"/>
                </a:schemeClr>
              </a:solidFill>
              <a:latin typeface="Arial"/>
              <a:cs typeface="Arial"/>
            </a:endParaRPr>
          </a:p>
        </p:txBody>
      </p:sp>
      <p:sp>
        <p:nvSpPr>
          <p:cNvPr id="14" name="Заголовок 1"/>
          <p:cNvSpPr txBox="1">
            <a:spLocks/>
          </p:cNvSpPr>
          <p:nvPr/>
        </p:nvSpPr>
        <p:spPr>
          <a:xfrm>
            <a:off x="4572000" y="2492896"/>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Витамин Е</a:t>
            </a:r>
            <a:endParaRPr lang="ru-RU" sz="1600" dirty="0">
              <a:solidFill>
                <a:schemeClr val="tx1">
                  <a:lumMod val="65000"/>
                  <a:lumOff val="35000"/>
                </a:schemeClr>
              </a:solidFill>
              <a:latin typeface="Arial"/>
              <a:cs typeface="Arial"/>
            </a:endParaRPr>
          </a:p>
        </p:txBody>
      </p:sp>
      <p:sp>
        <p:nvSpPr>
          <p:cNvPr id="15" name="Заголовок 1"/>
          <p:cNvSpPr txBox="1">
            <a:spLocks/>
          </p:cNvSpPr>
          <p:nvPr/>
        </p:nvSpPr>
        <p:spPr>
          <a:xfrm>
            <a:off x="4572000" y="5517232"/>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65000"/>
                    <a:lumOff val="35000"/>
                  </a:schemeClr>
                </a:solidFill>
                <a:latin typeface="Arial"/>
                <a:cs typeface="Arial"/>
              </a:rPr>
              <a:t>Парааминобензойная</a:t>
            </a:r>
          </a:p>
          <a:p>
            <a:pPr algn="l"/>
            <a:r>
              <a:rPr lang="ru-RU" sz="1600" dirty="0" smtClean="0">
                <a:solidFill>
                  <a:schemeClr val="tx1">
                    <a:lumMod val="65000"/>
                    <a:lumOff val="35000"/>
                  </a:schemeClr>
                </a:solidFill>
                <a:latin typeface="Arial"/>
                <a:cs typeface="Arial"/>
              </a:rPr>
              <a:t>кислота</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3832279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Verisol_fa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89719" cy="6858000"/>
          </a:xfrm>
          <a:prstGeom prst="rect">
            <a:avLst/>
          </a:prstGeom>
        </p:spPr>
      </p:pic>
      <p:sp>
        <p:nvSpPr>
          <p:cNvPr id="4" name="Название 2"/>
          <p:cNvSpPr txBox="1">
            <a:spLocks/>
          </p:cNvSpPr>
          <p:nvPr/>
        </p:nvSpPr>
        <p:spPr>
          <a:xfrm>
            <a:off x="5544026" y="1196752"/>
            <a:ext cx="3024336" cy="15121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3200" dirty="0" smtClean="0">
                <a:solidFill>
                  <a:schemeClr val="bg1"/>
                </a:solidFill>
                <a:latin typeface="Arial"/>
                <a:cs typeface="Arial"/>
              </a:rPr>
              <a:t>СУПЕР</a:t>
            </a:r>
          </a:p>
          <a:p>
            <a:pPr algn="l"/>
            <a:r>
              <a:rPr lang="ru-RU" sz="3200" dirty="0" smtClean="0">
                <a:solidFill>
                  <a:schemeClr val="bg1"/>
                </a:solidFill>
                <a:latin typeface="Arial"/>
                <a:cs typeface="Arial"/>
              </a:rPr>
              <a:t>ИНГРЕДИЕНТ</a:t>
            </a:r>
          </a:p>
          <a:p>
            <a:pPr algn="l"/>
            <a:r>
              <a:rPr lang="ru-RU" sz="3200" dirty="0" smtClean="0">
                <a:solidFill>
                  <a:schemeClr val="bg1"/>
                </a:solidFill>
                <a:latin typeface="Arial"/>
                <a:cs typeface="Arial"/>
              </a:rPr>
              <a:t>МОЛОДОСТИ</a:t>
            </a:r>
          </a:p>
        </p:txBody>
      </p:sp>
      <p:sp>
        <p:nvSpPr>
          <p:cNvPr id="5" name="Название 2"/>
          <p:cNvSpPr txBox="1">
            <a:spLocks/>
          </p:cNvSpPr>
          <p:nvPr/>
        </p:nvSpPr>
        <p:spPr>
          <a:xfrm>
            <a:off x="5616034" y="2708920"/>
            <a:ext cx="295232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800" dirty="0" err="1" smtClean="0">
                <a:solidFill>
                  <a:srgbClr val="FCA400"/>
                </a:solidFill>
                <a:latin typeface="Arial"/>
                <a:cs typeface="Arial"/>
              </a:rPr>
              <a:t>Verisol</a:t>
            </a:r>
            <a:endParaRPr lang="ru-RU" sz="2000" dirty="0" smtClean="0">
              <a:solidFill>
                <a:srgbClr val="FCA400"/>
              </a:solidFill>
              <a:latin typeface="Arial"/>
              <a:cs typeface="Arial"/>
            </a:endParaRPr>
          </a:p>
        </p:txBody>
      </p:sp>
      <p:sp>
        <p:nvSpPr>
          <p:cNvPr id="8" name="Прямоугольник 7"/>
          <p:cNvSpPr/>
          <p:nvPr/>
        </p:nvSpPr>
        <p:spPr>
          <a:xfrm>
            <a:off x="8280330" y="2730986"/>
            <a:ext cx="468134" cy="553998"/>
          </a:xfrm>
          <a:prstGeom prst="rect">
            <a:avLst/>
          </a:prstGeom>
        </p:spPr>
        <p:txBody>
          <a:bodyPr wrap="none">
            <a:spAutoFit/>
          </a:bodyPr>
          <a:lstStyle/>
          <a:p>
            <a:r>
              <a:rPr lang="en-US" sz="3000" dirty="0">
                <a:solidFill>
                  <a:srgbClr val="FCA400"/>
                </a:solidFill>
                <a:latin typeface="Arial"/>
                <a:cs typeface="Arial"/>
              </a:rPr>
              <a:t>®</a:t>
            </a:r>
            <a:endParaRPr lang="ru-RU" sz="3000" dirty="0">
              <a:solidFill>
                <a:srgbClr val="FCA400"/>
              </a:solidFill>
              <a:latin typeface="Arial"/>
              <a:cs typeface="Arial"/>
            </a:endParaRPr>
          </a:p>
        </p:txBody>
      </p:sp>
    </p:spTree>
    <p:extLst>
      <p:ext uri="{BB962C8B-B14F-4D97-AF65-F5344CB8AC3E}">
        <p14:creationId xmlns:p14="http://schemas.microsoft.com/office/powerpoint/2010/main" val="30857237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Название 2"/>
          <p:cNvSpPr>
            <a:spLocks noGrp="1"/>
          </p:cNvSpPr>
          <p:nvPr>
            <p:ph type="title"/>
          </p:nvPr>
        </p:nvSpPr>
        <p:spPr>
          <a:xfrm>
            <a:off x="446856" y="188640"/>
            <a:ext cx="8229600" cy="792088"/>
          </a:xfrm>
        </p:spPr>
        <p:txBody>
          <a:bodyPr>
            <a:noAutofit/>
          </a:bodyPr>
          <a:lstStyle/>
          <a:p>
            <a:r>
              <a:rPr lang="ru-RU" sz="3200" dirty="0" smtClean="0">
                <a:solidFill>
                  <a:schemeClr val="tx1">
                    <a:lumMod val="75000"/>
                    <a:lumOff val="25000"/>
                  </a:schemeClr>
                </a:solidFill>
                <a:latin typeface="Arial"/>
                <a:cs typeface="Arial"/>
              </a:rPr>
              <a:t>Действие коллагена на кожу</a:t>
            </a:r>
            <a:endParaRPr lang="ru-RU" sz="3200" dirty="0">
              <a:solidFill>
                <a:schemeClr val="tx1">
                  <a:lumMod val="75000"/>
                  <a:lumOff val="25000"/>
                </a:schemeClr>
              </a:solidFill>
              <a:latin typeface="Arial"/>
              <a:cs typeface="Arial"/>
            </a:endParaRPr>
          </a:p>
        </p:txBody>
      </p:sp>
      <p:pic>
        <p:nvPicPr>
          <p:cNvPr id="3" name="Picture 2"/>
          <p:cNvPicPr>
            <a:picLocks noChangeAspect="1"/>
          </p:cNvPicPr>
          <p:nvPr/>
        </p:nvPicPr>
        <p:blipFill>
          <a:blip r:embed="rId3"/>
          <a:stretch>
            <a:fillRect/>
          </a:stretch>
        </p:blipFill>
        <p:spPr>
          <a:xfrm>
            <a:off x="539552" y="2189707"/>
            <a:ext cx="8136904" cy="3327525"/>
          </a:xfrm>
          <a:prstGeom prst="rect">
            <a:avLst/>
          </a:prstGeom>
        </p:spPr>
      </p:pic>
      <p:sp>
        <p:nvSpPr>
          <p:cNvPr id="6" name="Заголовок 1"/>
          <p:cNvSpPr txBox="1">
            <a:spLocks/>
          </p:cNvSpPr>
          <p:nvPr/>
        </p:nvSpPr>
        <p:spPr>
          <a:xfrm>
            <a:off x="539552" y="5445224"/>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65000"/>
                    <a:lumOff val="35000"/>
                  </a:schemeClr>
                </a:solidFill>
                <a:latin typeface="Arial"/>
                <a:cs typeface="Arial"/>
              </a:rPr>
              <a:t>При недостатке коллагена</a:t>
            </a:r>
            <a:endParaRPr lang="ru-RU" sz="1600" dirty="0">
              <a:solidFill>
                <a:schemeClr val="tx1">
                  <a:lumMod val="65000"/>
                  <a:lumOff val="35000"/>
                </a:schemeClr>
              </a:solidFill>
              <a:latin typeface="Arial"/>
              <a:cs typeface="Arial"/>
            </a:endParaRPr>
          </a:p>
        </p:txBody>
      </p:sp>
      <p:sp>
        <p:nvSpPr>
          <p:cNvPr id="7" name="Заголовок 1"/>
          <p:cNvSpPr txBox="1">
            <a:spLocks/>
          </p:cNvSpPr>
          <p:nvPr/>
        </p:nvSpPr>
        <p:spPr>
          <a:xfrm>
            <a:off x="539552" y="1700808"/>
            <a:ext cx="388843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dirty="0" smtClean="0">
                <a:solidFill>
                  <a:schemeClr val="tx1">
                    <a:lumMod val="50000"/>
                    <a:lumOff val="50000"/>
                  </a:schemeClr>
                </a:solidFill>
                <a:latin typeface="Arial"/>
                <a:cs typeface="Arial"/>
              </a:rPr>
              <a:t>До</a:t>
            </a:r>
            <a:endParaRPr lang="ru-RU" sz="2000" dirty="0">
              <a:solidFill>
                <a:schemeClr val="tx1">
                  <a:lumMod val="50000"/>
                  <a:lumOff val="50000"/>
                </a:schemeClr>
              </a:solidFill>
              <a:latin typeface="Arial"/>
              <a:cs typeface="Arial"/>
            </a:endParaRPr>
          </a:p>
        </p:txBody>
      </p:sp>
      <p:sp>
        <p:nvSpPr>
          <p:cNvPr id="8" name="Заголовок 1"/>
          <p:cNvSpPr txBox="1">
            <a:spLocks/>
          </p:cNvSpPr>
          <p:nvPr/>
        </p:nvSpPr>
        <p:spPr>
          <a:xfrm>
            <a:off x="4788024" y="1700808"/>
            <a:ext cx="381642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dirty="0" smtClean="0">
                <a:solidFill>
                  <a:schemeClr val="tx1">
                    <a:lumMod val="50000"/>
                    <a:lumOff val="50000"/>
                  </a:schemeClr>
                </a:solidFill>
                <a:latin typeface="Arial"/>
                <a:cs typeface="Arial"/>
              </a:rPr>
              <a:t>После</a:t>
            </a:r>
            <a:endParaRPr lang="ru-RU" sz="2000" dirty="0">
              <a:solidFill>
                <a:schemeClr val="tx1">
                  <a:lumMod val="50000"/>
                  <a:lumOff val="50000"/>
                </a:schemeClr>
              </a:solidFill>
              <a:latin typeface="Arial"/>
              <a:cs typeface="Arial"/>
            </a:endParaRPr>
          </a:p>
        </p:txBody>
      </p:sp>
      <p:sp>
        <p:nvSpPr>
          <p:cNvPr id="9" name="Заголовок 1"/>
          <p:cNvSpPr txBox="1">
            <a:spLocks/>
          </p:cNvSpPr>
          <p:nvPr/>
        </p:nvSpPr>
        <p:spPr>
          <a:xfrm>
            <a:off x="4716016" y="5445224"/>
            <a:ext cx="396044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65000"/>
                    <a:lumOff val="35000"/>
                  </a:schemeClr>
                </a:solidFill>
                <a:latin typeface="Arial"/>
                <a:cs typeface="Arial"/>
              </a:rPr>
              <a:t>При увеличении содержания коллагена</a:t>
            </a:r>
            <a:endParaRPr lang="ru-RU" sz="16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1607867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ERISOL® – true beauty comes from within. Gelita - The worl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7544" y="1123628"/>
            <a:ext cx="8301459" cy="4681636"/>
          </a:xfrm>
          <a:prstGeom prst="rect">
            <a:avLst/>
          </a:prstGeom>
        </p:spPr>
      </p:pic>
    </p:spTree>
    <p:extLst>
      <p:ext uri="{BB962C8B-B14F-4D97-AF65-F5344CB8AC3E}">
        <p14:creationId xmlns:p14="http://schemas.microsoft.com/office/powerpoint/2010/main" val="27749764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Image_02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08"/>
            <a:ext cx="9144000" cy="6823881"/>
          </a:xfrm>
          <a:prstGeom prst="rect">
            <a:avLst/>
          </a:prstGeom>
        </p:spPr>
      </p:pic>
      <p:pic>
        <p:nvPicPr>
          <p:cNvPr id="10" name="Изображение 9"/>
          <p:cNvPicPr>
            <a:picLocks noChangeAspect="1"/>
          </p:cNvPicPr>
          <p:nvPr/>
        </p:nvPicPr>
        <p:blipFill>
          <a:blip r:embed="rId4"/>
          <a:stretch>
            <a:fillRect/>
          </a:stretch>
        </p:blipFill>
        <p:spPr>
          <a:xfrm>
            <a:off x="-36512" y="620687"/>
            <a:ext cx="2880320" cy="792089"/>
          </a:xfrm>
          <a:prstGeom prst="rect">
            <a:avLst/>
          </a:prstGeom>
        </p:spPr>
      </p:pic>
      <p:sp>
        <p:nvSpPr>
          <p:cNvPr id="11" name="Название 2"/>
          <p:cNvSpPr txBox="1">
            <a:spLocks/>
          </p:cNvSpPr>
          <p:nvPr/>
        </p:nvSpPr>
        <p:spPr>
          <a:xfrm>
            <a:off x="107504" y="620688"/>
            <a:ext cx="2627784"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500" dirty="0" smtClean="0">
                <a:solidFill>
                  <a:srgbClr val="FFFFFF"/>
                </a:solidFill>
                <a:latin typeface="Arial"/>
                <a:cs typeface="Arial"/>
              </a:rPr>
              <a:t>ВКУСНО</a:t>
            </a:r>
            <a:endParaRPr lang="ru-RU" sz="3500" dirty="0">
              <a:solidFill>
                <a:srgbClr val="FFFFFF"/>
              </a:solidFill>
              <a:latin typeface="Arial"/>
              <a:cs typeface="Arial"/>
            </a:endParaRPr>
          </a:p>
        </p:txBody>
      </p:sp>
      <p:sp>
        <p:nvSpPr>
          <p:cNvPr id="9" name="Заголовок 1"/>
          <p:cNvSpPr txBox="1">
            <a:spLocks/>
          </p:cNvSpPr>
          <p:nvPr/>
        </p:nvSpPr>
        <p:spPr>
          <a:xfrm>
            <a:off x="899592" y="3068960"/>
            <a:ext cx="338437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Нежный и воздушный </a:t>
            </a:r>
          </a:p>
          <a:p>
            <a:pPr algn="l"/>
            <a:r>
              <a:rPr lang="ru-RU" sz="2300" dirty="0" smtClean="0">
                <a:solidFill>
                  <a:schemeClr val="tx1">
                    <a:lumMod val="65000"/>
                    <a:lumOff val="35000"/>
                  </a:schemeClr>
                </a:solidFill>
                <a:latin typeface="Arial"/>
                <a:cs typeface="Arial"/>
              </a:rPr>
              <a:t>вкус</a:t>
            </a:r>
            <a:r>
              <a:rPr lang="ru-RU" sz="2300" dirty="0">
                <a:solidFill>
                  <a:schemeClr val="tx1">
                    <a:lumMod val="65000"/>
                    <a:lumOff val="35000"/>
                  </a:schemeClr>
                </a:solidFill>
                <a:latin typeface="Arial"/>
                <a:cs typeface="Arial"/>
              </a:rPr>
              <a:t> </a:t>
            </a:r>
            <a:r>
              <a:rPr lang="ru-RU" sz="2300" dirty="0" smtClean="0">
                <a:solidFill>
                  <a:schemeClr val="tx1">
                    <a:lumMod val="65000"/>
                    <a:lumOff val="35000"/>
                  </a:schemeClr>
                </a:solidFill>
                <a:latin typeface="Arial"/>
                <a:cs typeface="Arial"/>
              </a:rPr>
              <a:t>из детства</a:t>
            </a:r>
            <a:endParaRPr lang="ru-RU" sz="2300" dirty="0">
              <a:solidFill>
                <a:schemeClr val="tx1">
                  <a:lumMod val="65000"/>
                  <a:lumOff val="35000"/>
                </a:schemeClr>
              </a:solidFill>
              <a:latin typeface="Arial"/>
              <a:cs typeface="Arial"/>
            </a:endParaRPr>
          </a:p>
        </p:txBody>
      </p:sp>
      <p:pic>
        <p:nvPicPr>
          <p:cNvPr id="13" name="Изображение 12"/>
          <p:cNvPicPr>
            <a:picLocks noChangeAspect="1"/>
          </p:cNvPicPr>
          <p:nvPr/>
        </p:nvPicPr>
        <p:blipFill>
          <a:blip r:embed="rId5"/>
          <a:stretch>
            <a:fillRect/>
          </a:stretch>
        </p:blipFill>
        <p:spPr>
          <a:xfrm>
            <a:off x="467544" y="3068960"/>
            <a:ext cx="325760" cy="325760"/>
          </a:xfrm>
          <a:prstGeom prst="rect">
            <a:avLst/>
          </a:prstGeom>
        </p:spPr>
      </p:pic>
    </p:spTree>
    <p:extLst>
      <p:ext uri="{BB962C8B-B14F-4D97-AF65-F5344CB8AC3E}">
        <p14:creationId xmlns:p14="http://schemas.microsoft.com/office/powerpoint/2010/main" val="939006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descr="Image_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1"/>
            <a:ext cx="9189719" cy="6858000"/>
          </a:xfrm>
          <a:prstGeom prst="rect">
            <a:avLst/>
          </a:prstGeom>
        </p:spPr>
      </p:pic>
      <p:sp>
        <p:nvSpPr>
          <p:cNvPr id="7" name="Название 2"/>
          <p:cNvSpPr>
            <a:spLocks noGrp="1"/>
          </p:cNvSpPr>
          <p:nvPr>
            <p:ph type="title"/>
          </p:nvPr>
        </p:nvSpPr>
        <p:spPr>
          <a:xfrm>
            <a:off x="467544" y="2862064"/>
            <a:ext cx="8229600" cy="1143000"/>
          </a:xfrm>
        </p:spPr>
        <p:txBody>
          <a:bodyPr>
            <a:noAutofit/>
          </a:bodyPr>
          <a:lstStyle/>
          <a:p>
            <a:r>
              <a:rPr lang="ru-RU" sz="4000" dirty="0" err="1" smtClean="0">
                <a:solidFill>
                  <a:srgbClr val="DC1F59"/>
                </a:solidFill>
                <a:latin typeface="Arial"/>
                <a:cs typeface="Arial"/>
              </a:rPr>
              <a:t>Эритритол</a:t>
            </a:r>
            <a:r>
              <a:rPr lang="ru-RU" sz="4000" dirty="0" smtClean="0">
                <a:solidFill>
                  <a:srgbClr val="DC1F59"/>
                </a:solidFill>
                <a:latin typeface="Arial"/>
                <a:cs typeface="Arial"/>
              </a:rPr>
              <a:t> и </a:t>
            </a:r>
            <a:r>
              <a:rPr lang="ru-RU" sz="4000" dirty="0" err="1" smtClean="0">
                <a:solidFill>
                  <a:srgbClr val="DC1F59"/>
                </a:solidFill>
                <a:latin typeface="Arial"/>
                <a:cs typeface="Arial"/>
              </a:rPr>
              <a:t>стевиозид</a:t>
            </a:r>
            <a:endParaRPr lang="ru-RU" sz="4000" dirty="0">
              <a:solidFill>
                <a:srgbClr val="DC1F59"/>
              </a:solidFill>
              <a:latin typeface="Arial"/>
              <a:cs typeface="Arial"/>
            </a:endParaRPr>
          </a:p>
        </p:txBody>
      </p:sp>
      <p:sp>
        <p:nvSpPr>
          <p:cNvPr id="8" name="Название 2"/>
          <p:cNvSpPr txBox="1">
            <a:spLocks/>
          </p:cNvSpPr>
          <p:nvPr/>
        </p:nvSpPr>
        <p:spPr>
          <a:xfrm>
            <a:off x="899592" y="235800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500" dirty="0" smtClean="0">
                <a:solidFill>
                  <a:schemeClr val="tx1">
                    <a:lumMod val="75000"/>
                    <a:lumOff val="25000"/>
                  </a:schemeClr>
                </a:solidFill>
                <a:latin typeface="Arial"/>
                <a:cs typeface="Arial"/>
              </a:rPr>
              <a:t>Натуральные подсластители</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3850472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shake_boo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62289" cy="6858000"/>
          </a:xfrm>
          <a:prstGeom prst="rect">
            <a:avLst/>
          </a:prstGeom>
        </p:spPr>
      </p:pic>
      <p:pic>
        <p:nvPicPr>
          <p:cNvPr id="8" name="Изображение 7"/>
          <p:cNvPicPr>
            <a:picLocks noChangeAspect="1"/>
          </p:cNvPicPr>
          <p:nvPr/>
        </p:nvPicPr>
        <p:blipFill>
          <a:blip r:embed="rId4"/>
          <a:stretch>
            <a:fillRect/>
          </a:stretch>
        </p:blipFill>
        <p:spPr>
          <a:xfrm>
            <a:off x="-36512" y="764704"/>
            <a:ext cx="2808312" cy="792088"/>
          </a:xfrm>
          <a:prstGeom prst="rect">
            <a:avLst/>
          </a:prstGeom>
        </p:spPr>
      </p:pic>
      <p:sp>
        <p:nvSpPr>
          <p:cNvPr id="9" name="Название 2"/>
          <p:cNvSpPr txBox="1">
            <a:spLocks/>
          </p:cNvSpPr>
          <p:nvPr/>
        </p:nvSpPr>
        <p:spPr>
          <a:xfrm>
            <a:off x="10750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500" dirty="0" smtClean="0">
                <a:solidFill>
                  <a:srgbClr val="FFFFFF"/>
                </a:solidFill>
                <a:latin typeface="Arial"/>
                <a:cs typeface="Arial"/>
              </a:rPr>
              <a:t>УДОБНО</a:t>
            </a:r>
            <a:endParaRPr lang="ru-RU" sz="3500" dirty="0">
              <a:solidFill>
                <a:srgbClr val="FFFFFF"/>
              </a:solidFill>
              <a:latin typeface="Arial"/>
              <a:cs typeface="Arial"/>
            </a:endParaRPr>
          </a:p>
        </p:txBody>
      </p:sp>
      <p:sp>
        <p:nvSpPr>
          <p:cNvPr id="5" name="Заголовок 1"/>
          <p:cNvSpPr txBox="1">
            <a:spLocks/>
          </p:cNvSpPr>
          <p:nvPr/>
        </p:nvSpPr>
        <p:spPr>
          <a:xfrm>
            <a:off x="899592" y="2564904"/>
            <a:ext cx="3384376" cy="7200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Приготовление займет</a:t>
            </a:r>
          </a:p>
          <a:p>
            <a:pPr algn="l"/>
            <a:r>
              <a:rPr lang="ru-RU" sz="2300" dirty="0" smtClean="0">
                <a:solidFill>
                  <a:schemeClr val="tx1">
                    <a:lumMod val="65000"/>
                    <a:lumOff val="35000"/>
                  </a:schemeClr>
                </a:solidFill>
                <a:latin typeface="Arial"/>
                <a:cs typeface="Arial"/>
              </a:rPr>
              <a:t>всего 2 минуты</a:t>
            </a:r>
            <a:endParaRPr lang="ru-RU" sz="2300" dirty="0">
              <a:solidFill>
                <a:schemeClr val="tx1">
                  <a:lumMod val="65000"/>
                  <a:lumOff val="35000"/>
                </a:schemeClr>
              </a:solidFill>
              <a:latin typeface="Arial"/>
              <a:cs typeface="Arial"/>
            </a:endParaRPr>
          </a:p>
        </p:txBody>
      </p:sp>
      <p:pic>
        <p:nvPicPr>
          <p:cNvPr id="10" name="Изображение 9"/>
          <p:cNvPicPr>
            <a:picLocks noChangeAspect="1"/>
          </p:cNvPicPr>
          <p:nvPr/>
        </p:nvPicPr>
        <p:blipFill>
          <a:blip r:embed="rId5"/>
          <a:stretch>
            <a:fillRect/>
          </a:stretch>
        </p:blipFill>
        <p:spPr>
          <a:xfrm>
            <a:off x="467544" y="2636912"/>
            <a:ext cx="325760" cy="325760"/>
          </a:xfrm>
          <a:prstGeom prst="rect">
            <a:avLst/>
          </a:prstGeom>
        </p:spPr>
      </p:pic>
    </p:spTree>
    <p:extLst>
      <p:ext uri="{BB962C8B-B14F-4D97-AF65-F5344CB8AC3E}">
        <p14:creationId xmlns:p14="http://schemas.microsoft.com/office/powerpoint/2010/main" val="1166892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Изображение 20" descr="SmartShake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 y="0"/>
            <a:ext cx="9189719" cy="6858000"/>
          </a:xfrm>
          <a:prstGeom prst="rect">
            <a:avLst/>
          </a:prstGeom>
        </p:spPr>
      </p:pic>
      <p:sp>
        <p:nvSpPr>
          <p:cNvPr id="7" name="Название 2"/>
          <p:cNvSpPr txBox="1">
            <a:spLocks/>
          </p:cNvSpPr>
          <p:nvPr/>
        </p:nvSpPr>
        <p:spPr>
          <a:xfrm>
            <a:off x="899592" y="260648"/>
            <a:ext cx="7344816" cy="7829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500" dirty="0" err="1" smtClean="0">
                <a:solidFill>
                  <a:schemeClr val="tx1">
                    <a:lumMod val="75000"/>
                    <a:lumOff val="25000"/>
                  </a:schemeClr>
                </a:solidFill>
                <a:latin typeface="Arial"/>
                <a:cs typeface="Arial"/>
              </a:rPr>
              <a:t>Смартшейкер</a:t>
            </a:r>
            <a:endParaRPr lang="ru-RU" sz="3500" dirty="0">
              <a:solidFill>
                <a:schemeClr val="tx1">
                  <a:lumMod val="75000"/>
                  <a:lumOff val="25000"/>
                </a:schemeClr>
              </a:solidFill>
              <a:latin typeface="Arial"/>
              <a:cs typeface="Arial"/>
            </a:endParaRPr>
          </a:p>
        </p:txBody>
      </p:sp>
      <p:pic>
        <p:nvPicPr>
          <p:cNvPr id="4" name="Изображение 3"/>
          <p:cNvPicPr>
            <a:picLocks noChangeAspect="1"/>
          </p:cNvPicPr>
          <p:nvPr/>
        </p:nvPicPr>
        <p:blipFill>
          <a:blip r:embed="rId4"/>
          <a:stretch>
            <a:fillRect/>
          </a:stretch>
        </p:blipFill>
        <p:spPr>
          <a:xfrm>
            <a:off x="5004048" y="1844824"/>
            <a:ext cx="432048" cy="432048"/>
          </a:xfrm>
          <a:prstGeom prst="rect">
            <a:avLst/>
          </a:prstGeom>
        </p:spPr>
      </p:pic>
      <p:pic>
        <p:nvPicPr>
          <p:cNvPr id="6" name="Изображение 5"/>
          <p:cNvPicPr>
            <a:picLocks noChangeAspect="1"/>
          </p:cNvPicPr>
          <p:nvPr/>
        </p:nvPicPr>
        <p:blipFill>
          <a:blip r:embed="rId4"/>
          <a:stretch>
            <a:fillRect/>
          </a:stretch>
        </p:blipFill>
        <p:spPr>
          <a:xfrm>
            <a:off x="5004048" y="2996952"/>
            <a:ext cx="432048" cy="432048"/>
          </a:xfrm>
          <a:prstGeom prst="rect">
            <a:avLst/>
          </a:prstGeom>
        </p:spPr>
      </p:pic>
      <p:pic>
        <p:nvPicPr>
          <p:cNvPr id="8" name="Изображение 7"/>
          <p:cNvPicPr>
            <a:picLocks noChangeAspect="1"/>
          </p:cNvPicPr>
          <p:nvPr/>
        </p:nvPicPr>
        <p:blipFill>
          <a:blip r:embed="rId4"/>
          <a:stretch>
            <a:fillRect/>
          </a:stretch>
        </p:blipFill>
        <p:spPr>
          <a:xfrm>
            <a:off x="5004048" y="4077072"/>
            <a:ext cx="432048" cy="432048"/>
          </a:xfrm>
          <a:prstGeom prst="rect">
            <a:avLst/>
          </a:prstGeom>
        </p:spPr>
      </p:pic>
      <p:pic>
        <p:nvPicPr>
          <p:cNvPr id="9" name="Изображение 8"/>
          <p:cNvPicPr>
            <a:picLocks noChangeAspect="1"/>
          </p:cNvPicPr>
          <p:nvPr/>
        </p:nvPicPr>
        <p:blipFill>
          <a:blip r:embed="rId4"/>
          <a:stretch>
            <a:fillRect/>
          </a:stretch>
        </p:blipFill>
        <p:spPr>
          <a:xfrm>
            <a:off x="5004048" y="5229200"/>
            <a:ext cx="432048" cy="432048"/>
          </a:xfrm>
          <a:prstGeom prst="rect">
            <a:avLst/>
          </a:prstGeom>
        </p:spPr>
      </p:pic>
      <p:sp>
        <p:nvSpPr>
          <p:cNvPr id="10" name="Заголовок 1"/>
          <p:cNvSpPr txBox="1">
            <a:spLocks/>
          </p:cNvSpPr>
          <p:nvPr/>
        </p:nvSpPr>
        <p:spPr>
          <a:xfrm>
            <a:off x="5580112" y="1844824"/>
            <a:ext cx="2016224"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герметически </a:t>
            </a:r>
          </a:p>
          <a:p>
            <a:pPr algn="l"/>
            <a:r>
              <a:rPr lang="ru-RU" sz="1600" dirty="0">
                <a:solidFill>
                  <a:schemeClr val="tx1">
                    <a:lumMod val="75000"/>
                    <a:lumOff val="25000"/>
                  </a:schemeClr>
                </a:solidFill>
                <a:latin typeface="Arial"/>
                <a:cs typeface="Arial"/>
              </a:rPr>
              <a:t>закрывающаяся </a:t>
            </a:r>
          </a:p>
          <a:p>
            <a:pPr algn="l"/>
            <a:r>
              <a:rPr lang="ru-RU" sz="1600" dirty="0">
                <a:solidFill>
                  <a:schemeClr val="tx1">
                    <a:lumMod val="75000"/>
                    <a:lumOff val="25000"/>
                  </a:schemeClr>
                </a:solidFill>
                <a:latin typeface="Arial"/>
                <a:cs typeface="Arial"/>
              </a:rPr>
              <a:t>винтовая крышка</a:t>
            </a:r>
          </a:p>
        </p:txBody>
      </p:sp>
      <p:sp>
        <p:nvSpPr>
          <p:cNvPr id="11" name="Заголовок 1"/>
          <p:cNvSpPr txBox="1">
            <a:spLocks/>
          </p:cNvSpPr>
          <p:nvPr/>
        </p:nvSpPr>
        <p:spPr>
          <a:xfrm>
            <a:off x="5580112" y="299695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уникальный </a:t>
            </a:r>
          </a:p>
          <a:p>
            <a:pPr algn="l"/>
            <a:r>
              <a:rPr lang="ru-RU" sz="1600" dirty="0">
                <a:solidFill>
                  <a:schemeClr val="tx1">
                    <a:lumMod val="75000"/>
                    <a:lumOff val="25000"/>
                  </a:schemeClr>
                </a:solidFill>
                <a:latin typeface="Arial"/>
                <a:cs typeface="Arial"/>
              </a:rPr>
              <a:t>шарообразный венчик </a:t>
            </a:r>
          </a:p>
          <a:p>
            <a:pPr algn="l"/>
            <a:r>
              <a:rPr lang="ru-RU" sz="1600" dirty="0">
                <a:solidFill>
                  <a:schemeClr val="tx1">
                    <a:lumMod val="75000"/>
                    <a:lumOff val="25000"/>
                  </a:schemeClr>
                </a:solidFill>
                <a:latin typeface="Arial"/>
                <a:cs typeface="Arial"/>
              </a:rPr>
              <a:t>из </a:t>
            </a:r>
            <a:r>
              <a:rPr lang="ru-RU" sz="1600" dirty="0" smtClean="0">
                <a:solidFill>
                  <a:schemeClr val="tx1">
                    <a:lumMod val="75000"/>
                    <a:lumOff val="25000"/>
                  </a:schemeClr>
                </a:solidFill>
                <a:latin typeface="Arial"/>
                <a:cs typeface="Arial"/>
              </a:rPr>
              <a:t>хирургической </a:t>
            </a:r>
            <a:r>
              <a:rPr lang="ru-RU" sz="1600" dirty="0">
                <a:solidFill>
                  <a:schemeClr val="tx1">
                    <a:lumMod val="75000"/>
                    <a:lumOff val="25000"/>
                  </a:schemeClr>
                </a:solidFill>
                <a:latin typeface="Arial"/>
                <a:cs typeface="Arial"/>
              </a:rPr>
              <a:t>стали</a:t>
            </a:r>
          </a:p>
        </p:txBody>
      </p:sp>
      <p:sp>
        <p:nvSpPr>
          <p:cNvPr id="12" name="Заголовок 1"/>
          <p:cNvSpPr txBox="1">
            <a:spLocks/>
          </p:cNvSpPr>
          <p:nvPr/>
        </p:nvSpPr>
        <p:spPr>
          <a:xfrm>
            <a:off x="5652120" y="407707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широкое горлышко </a:t>
            </a:r>
            <a:r>
              <a:rPr lang="ru-RU" sz="1600" dirty="0" smtClean="0">
                <a:solidFill>
                  <a:schemeClr val="tx1">
                    <a:lumMod val="75000"/>
                    <a:lumOff val="25000"/>
                  </a:schemeClr>
                </a:solidFill>
                <a:latin typeface="Arial"/>
                <a:cs typeface="Arial"/>
              </a:rPr>
              <a:t>для удобного засыпания ингредиентов</a:t>
            </a:r>
            <a:endParaRPr lang="ru-RU" sz="1600" dirty="0">
              <a:solidFill>
                <a:schemeClr val="tx1">
                  <a:lumMod val="75000"/>
                  <a:lumOff val="25000"/>
                </a:schemeClr>
              </a:solidFill>
              <a:latin typeface="Arial"/>
              <a:cs typeface="Arial"/>
            </a:endParaRPr>
          </a:p>
        </p:txBody>
      </p:sp>
      <p:sp>
        <p:nvSpPr>
          <p:cNvPr id="13" name="Заголовок 1"/>
          <p:cNvSpPr txBox="1">
            <a:spLocks/>
          </p:cNvSpPr>
          <p:nvPr/>
        </p:nvSpPr>
        <p:spPr>
          <a:xfrm>
            <a:off x="5688632" y="5157192"/>
            <a:ext cx="25557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высококачественный </a:t>
            </a:r>
          </a:p>
          <a:p>
            <a:pPr algn="l"/>
            <a:r>
              <a:rPr lang="ru-RU" sz="1600" dirty="0">
                <a:solidFill>
                  <a:schemeClr val="tx1">
                    <a:lumMod val="75000"/>
                    <a:lumOff val="25000"/>
                  </a:schemeClr>
                </a:solidFill>
                <a:latin typeface="Arial"/>
                <a:cs typeface="Arial"/>
              </a:rPr>
              <a:t>безопасный пластик, не </a:t>
            </a:r>
          </a:p>
          <a:p>
            <a:pPr algn="l"/>
            <a:r>
              <a:rPr lang="ru-RU" sz="1600" dirty="0">
                <a:solidFill>
                  <a:schemeClr val="tx1">
                    <a:lumMod val="75000"/>
                    <a:lumOff val="25000"/>
                  </a:schemeClr>
                </a:solidFill>
                <a:latin typeface="Arial"/>
                <a:cs typeface="Arial"/>
              </a:rPr>
              <a:t>содержит </a:t>
            </a:r>
            <a:r>
              <a:rPr lang="ru-RU" sz="1600" dirty="0" err="1">
                <a:solidFill>
                  <a:schemeClr val="tx1">
                    <a:lumMod val="75000"/>
                    <a:lumOff val="25000"/>
                  </a:schemeClr>
                </a:solidFill>
                <a:latin typeface="Arial"/>
                <a:cs typeface="Arial"/>
              </a:rPr>
              <a:t>Бисфенол</a:t>
            </a:r>
            <a:r>
              <a:rPr lang="ru-RU" sz="1600" dirty="0">
                <a:solidFill>
                  <a:schemeClr val="tx1">
                    <a:lumMod val="75000"/>
                    <a:lumOff val="25000"/>
                  </a:schemeClr>
                </a:solidFill>
                <a:latin typeface="Arial"/>
                <a:cs typeface="Arial"/>
              </a:rPr>
              <a:t> А</a:t>
            </a:r>
          </a:p>
        </p:txBody>
      </p:sp>
      <p:sp>
        <p:nvSpPr>
          <p:cNvPr id="14" name="Заголовок 1"/>
          <p:cNvSpPr txBox="1">
            <a:spLocks/>
          </p:cNvSpPr>
          <p:nvPr/>
        </p:nvSpPr>
        <p:spPr>
          <a:xfrm>
            <a:off x="5076056" y="1916832"/>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smtClean="0">
                <a:solidFill>
                  <a:schemeClr val="tx1">
                    <a:lumMod val="75000"/>
                    <a:lumOff val="25000"/>
                  </a:schemeClr>
                </a:solidFill>
                <a:latin typeface="Arial"/>
                <a:cs typeface="Arial"/>
              </a:rPr>
              <a:t>1</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076056" y="306896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2</a:t>
            </a:r>
          </a:p>
        </p:txBody>
      </p:sp>
      <p:sp>
        <p:nvSpPr>
          <p:cNvPr id="16" name="Заголовок 1"/>
          <p:cNvSpPr txBox="1">
            <a:spLocks/>
          </p:cNvSpPr>
          <p:nvPr/>
        </p:nvSpPr>
        <p:spPr>
          <a:xfrm>
            <a:off x="5076056" y="4149080"/>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3</a:t>
            </a:r>
          </a:p>
        </p:txBody>
      </p:sp>
      <p:sp>
        <p:nvSpPr>
          <p:cNvPr id="17" name="Заголовок 1"/>
          <p:cNvSpPr txBox="1">
            <a:spLocks/>
          </p:cNvSpPr>
          <p:nvPr/>
        </p:nvSpPr>
        <p:spPr>
          <a:xfrm>
            <a:off x="5076056" y="5301208"/>
            <a:ext cx="288032" cy="2880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dirty="0">
                <a:solidFill>
                  <a:schemeClr val="tx1">
                    <a:lumMod val="75000"/>
                    <a:lumOff val="25000"/>
                  </a:schemeClr>
                </a:solidFill>
                <a:latin typeface="Arial"/>
                <a:cs typeface="Arial"/>
              </a:rPr>
              <a:t>4</a:t>
            </a:r>
          </a:p>
        </p:txBody>
      </p:sp>
    </p:spTree>
    <p:extLst>
      <p:ext uri="{BB962C8B-B14F-4D97-AF65-F5344CB8AC3E}">
        <p14:creationId xmlns:p14="http://schemas.microsoft.com/office/powerpoint/2010/main" val="1691006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Программа праздника</a:t>
            </a:r>
            <a:endParaRPr lang="ru-RU" dirty="0"/>
          </a:p>
        </p:txBody>
      </p:sp>
      <p:sp>
        <p:nvSpPr>
          <p:cNvPr id="3" name="Объект 2"/>
          <p:cNvSpPr>
            <a:spLocks noGrp="1"/>
          </p:cNvSpPr>
          <p:nvPr>
            <p:ph idx="1"/>
          </p:nvPr>
        </p:nvSpPr>
        <p:spPr/>
        <p:txBody>
          <a:bodyPr/>
          <a:lstStyle/>
          <a:p>
            <a:r>
              <a:rPr lang="ru-RU" dirty="0"/>
              <a:t>презентация нового продукта</a:t>
            </a:r>
          </a:p>
          <a:p>
            <a:r>
              <a:rPr lang="ru-RU" dirty="0"/>
              <a:t>дегустация 3 вкусов DDBS</a:t>
            </a:r>
          </a:p>
          <a:p>
            <a:r>
              <a:rPr lang="ru-RU" dirty="0"/>
              <a:t>ответы на ваши вопросы по новому продукту</a:t>
            </a:r>
          </a:p>
          <a:p>
            <a:r>
              <a:rPr lang="ru-RU" dirty="0"/>
              <a:t>разработка плана действий по запуску DDBS</a:t>
            </a:r>
          </a:p>
          <a:p>
            <a:r>
              <a:rPr lang="ru-RU" dirty="0"/>
              <a:t>возможность купить  DDBS уже сегодня!</a:t>
            </a:r>
          </a:p>
        </p:txBody>
      </p:sp>
    </p:spTree>
    <p:extLst>
      <p:ext uri="{BB962C8B-B14F-4D97-AF65-F5344CB8AC3E}">
        <p14:creationId xmlns:p14="http://schemas.microsoft.com/office/powerpoint/2010/main" val="3735441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Image_0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66" y="548680"/>
            <a:ext cx="8336434" cy="6125227"/>
          </a:xfrm>
          <a:prstGeom prst="rect">
            <a:avLst/>
          </a:prstGeom>
        </p:spPr>
      </p:pic>
      <p:pic>
        <p:nvPicPr>
          <p:cNvPr id="6" name="Изображение 5"/>
          <p:cNvPicPr>
            <a:picLocks noChangeAspect="1"/>
          </p:cNvPicPr>
          <p:nvPr/>
        </p:nvPicPr>
        <p:blipFill>
          <a:blip r:embed="rId4"/>
          <a:stretch>
            <a:fillRect/>
          </a:stretch>
        </p:blipFill>
        <p:spPr>
          <a:xfrm>
            <a:off x="-36512" y="526217"/>
            <a:ext cx="3168352" cy="792088"/>
          </a:xfrm>
          <a:prstGeom prst="rect">
            <a:avLst/>
          </a:prstGeom>
        </p:spPr>
      </p:pic>
      <p:sp>
        <p:nvSpPr>
          <p:cNvPr id="7" name="Название 2"/>
          <p:cNvSpPr txBox="1">
            <a:spLocks/>
          </p:cNvSpPr>
          <p:nvPr/>
        </p:nvSpPr>
        <p:spPr>
          <a:xfrm>
            <a:off x="288032" y="548680"/>
            <a:ext cx="2627784" cy="769625"/>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500" dirty="0" smtClean="0">
                <a:solidFill>
                  <a:srgbClr val="FFFFFF"/>
                </a:solidFill>
                <a:latin typeface="Arial"/>
                <a:cs typeface="Arial"/>
              </a:rPr>
              <a:t>ДОСТУПНО</a:t>
            </a:r>
            <a:endParaRPr lang="ru-RU" sz="3500" dirty="0">
              <a:solidFill>
                <a:srgbClr val="FFFFFF"/>
              </a:solidFill>
              <a:latin typeface="Arial"/>
              <a:cs typeface="Arial"/>
            </a:endParaRPr>
          </a:p>
        </p:txBody>
      </p:sp>
      <p:sp>
        <p:nvSpPr>
          <p:cNvPr id="10" name="Заголовок 1"/>
          <p:cNvSpPr txBox="1">
            <a:spLocks/>
          </p:cNvSpPr>
          <p:nvPr/>
        </p:nvSpPr>
        <p:spPr>
          <a:xfrm>
            <a:off x="827584" y="1988840"/>
            <a:ext cx="266429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1 порция всего за</a:t>
            </a:r>
          </a:p>
        </p:txBody>
      </p:sp>
      <p:sp>
        <p:nvSpPr>
          <p:cNvPr id="12" name="Заголовок 1"/>
          <p:cNvSpPr txBox="1">
            <a:spLocks/>
          </p:cNvSpPr>
          <p:nvPr/>
        </p:nvSpPr>
        <p:spPr>
          <a:xfrm>
            <a:off x="827584" y="2420888"/>
            <a:ext cx="266429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4000" dirty="0" smtClean="0">
                <a:solidFill>
                  <a:schemeClr val="tx1">
                    <a:lumMod val="65000"/>
                    <a:lumOff val="35000"/>
                  </a:schemeClr>
                </a:solidFill>
                <a:latin typeface="Arial"/>
                <a:cs typeface="Arial"/>
              </a:rPr>
              <a:t>78 рублей</a:t>
            </a:r>
            <a:endParaRPr lang="ru-RU" sz="4000" dirty="0">
              <a:solidFill>
                <a:schemeClr val="tx1">
                  <a:lumMod val="65000"/>
                  <a:lumOff val="35000"/>
                </a:schemeClr>
              </a:solidFill>
              <a:latin typeface="Arial"/>
              <a:cs typeface="Arial"/>
            </a:endParaRPr>
          </a:p>
        </p:txBody>
      </p:sp>
      <p:sp>
        <p:nvSpPr>
          <p:cNvPr id="14" name="Заголовок 1"/>
          <p:cNvSpPr txBox="1">
            <a:spLocks/>
          </p:cNvSpPr>
          <p:nvPr/>
        </p:nvSpPr>
        <p:spPr>
          <a:xfrm>
            <a:off x="827584" y="2996952"/>
            <a:ext cx="2592288"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000" dirty="0" smtClean="0">
                <a:solidFill>
                  <a:schemeClr val="tx1">
                    <a:lumMod val="50000"/>
                    <a:lumOff val="50000"/>
                  </a:schemeClr>
                </a:solidFill>
                <a:latin typeface="Arial"/>
                <a:cs typeface="Arial"/>
              </a:rPr>
              <a:t>+ стоимость молока</a:t>
            </a:r>
          </a:p>
        </p:txBody>
      </p:sp>
      <p:pic>
        <p:nvPicPr>
          <p:cNvPr id="15" name="Изображение 14"/>
          <p:cNvPicPr>
            <a:picLocks noChangeAspect="1"/>
          </p:cNvPicPr>
          <p:nvPr/>
        </p:nvPicPr>
        <p:blipFill>
          <a:blip r:embed="rId5"/>
          <a:stretch>
            <a:fillRect/>
          </a:stretch>
        </p:blipFill>
        <p:spPr>
          <a:xfrm>
            <a:off x="395536" y="2023120"/>
            <a:ext cx="325760" cy="325760"/>
          </a:xfrm>
          <a:prstGeom prst="rect">
            <a:avLst/>
          </a:prstGeom>
        </p:spPr>
      </p:pic>
    </p:spTree>
    <p:extLst>
      <p:ext uri="{BB962C8B-B14F-4D97-AF65-F5344CB8AC3E}">
        <p14:creationId xmlns:p14="http://schemas.microsoft.com/office/powerpoint/2010/main" val="9980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descr="Bod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39"/>
            <a:ext cx="9180512" cy="6871640"/>
          </a:xfrm>
          <a:prstGeom prst="rect">
            <a:avLst/>
          </a:prstGeom>
        </p:spPr>
      </p:pic>
      <p:pic>
        <p:nvPicPr>
          <p:cNvPr id="6" name="Изображение 5"/>
          <p:cNvPicPr>
            <a:picLocks noChangeAspect="1"/>
          </p:cNvPicPr>
          <p:nvPr/>
        </p:nvPicPr>
        <p:blipFill>
          <a:blip r:embed="rId4"/>
          <a:stretch>
            <a:fillRect/>
          </a:stretch>
        </p:blipFill>
        <p:spPr>
          <a:xfrm>
            <a:off x="-36512" y="620688"/>
            <a:ext cx="3888432" cy="1152128"/>
          </a:xfrm>
          <a:prstGeom prst="rect">
            <a:avLst/>
          </a:prstGeom>
        </p:spPr>
      </p:pic>
      <p:sp>
        <p:nvSpPr>
          <p:cNvPr id="7" name="Название 2"/>
          <p:cNvSpPr txBox="1">
            <a:spLocks/>
          </p:cNvSpPr>
          <p:nvPr/>
        </p:nvSpPr>
        <p:spPr>
          <a:xfrm>
            <a:off x="432048" y="643151"/>
            <a:ext cx="3203848" cy="105765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3200" dirty="0" smtClean="0">
                <a:solidFill>
                  <a:srgbClr val="FFFFFF"/>
                </a:solidFill>
                <a:latin typeface="Arial"/>
                <a:cs typeface="Arial"/>
              </a:rPr>
              <a:t>ВАРИАНТЫ ПРИМЕНЕНИЯ</a:t>
            </a:r>
            <a:endParaRPr lang="ru-RU" sz="3200" dirty="0">
              <a:solidFill>
                <a:srgbClr val="FFFFFF"/>
              </a:solidFill>
              <a:latin typeface="Arial"/>
              <a:cs typeface="Arial"/>
            </a:endParaRPr>
          </a:p>
        </p:txBody>
      </p:sp>
      <p:sp>
        <p:nvSpPr>
          <p:cNvPr id="9" name="Заголовок 1"/>
          <p:cNvSpPr txBox="1">
            <a:spLocks/>
          </p:cNvSpPr>
          <p:nvPr/>
        </p:nvSpPr>
        <p:spPr>
          <a:xfrm>
            <a:off x="971600" y="2564904"/>
            <a:ext cx="302433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ХУДЕЕМ КРАСИВО</a:t>
            </a:r>
          </a:p>
        </p:txBody>
      </p:sp>
      <p:pic>
        <p:nvPicPr>
          <p:cNvPr id="11" name="Изображение 10"/>
          <p:cNvPicPr>
            <a:picLocks noChangeAspect="1"/>
          </p:cNvPicPr>
          <p:nvPr/>
        </p:nvPicPr>
        <p:blipFill>
          <a:blip r:embed="rId5"/>
          <a:stretch>
            <a:fillRect/>
          </a:stretch>
        </p:blipFill>
        <p:spPr>
          <a:xfrm>
            <a:off x="539552" y="2599184"/>
            <a:ext cx="325760" cy="325760"/>
          </a:xfrm>
          <a:prstGeom prst="rect">
            <a:avLst/>
          </a:prstGeom>
        </p:spPr>
      </p:pic>
      <p:sp>
        <p:nvSpPr>
          <p:cNvPr id="12" name="Заголовок 1"/>
          <p:cNvSpPr txBox="1">
            <a:spLocks/>
          </p:cNvSpPr>
          <p:nvPr/>
        </p:nvSpPr>
        <p:spPr>
          <a:xfrm>
            <a:off x="971600" y="3068960"/>
            <a:ext cx="403244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800" dirty="0">
                <a:solidFill>
                  <a:schemeClr val="tx1">
                    <a:lumMod val="65000"/>
                    <a:lumOff val="35000"/>
                  </a:schemeClr>
                </a:solidFill>
                <a:latin typeface="Arial"/>
                <a:cs typeface="Arial"/>
              </a:rPr>
              <a:t>По 1-ой или 2 порции коктейля </a:t>
            </a:r>
            <a:endParaRPr lang="en-US" sz="1800" dirty="0" smtClean="0">
              <a:solidFill>
                <a:schemeClr val="tx1">
                  <a:lumMod val="65000"/>
                  <a:lumOff val="35000"/>
                </a:schemeClr>
              </a:solidFill>
              <a:latin typeface="Arial"/>
              <a:cs typeface="Arial"/>
            </a:endParaRPr>
          </a:p>
          <a:p>
            <a:pPr algn="l"/>
            <a:r>
              <a:rPr lang="ru-RU" sz="1800" dirty="0" smtClean="0">
                <a:solidFill>
                  <a:schemeClr val="tx1">
                    <a:lumMod val="65000"/>
                    <a:lumOff val="35000"/>
                  </a:schemeClr>
                </a:solidFill>
                <a:latin typeface="Arial"/>
                <a:cs typeface="Arial"/>
              </a:rPr>
              <a:t>в день, заменяя </a:t>
            </a:r>
            <a:r>
              <a:rPr lang="ru-RU" sz="1800" dirty="0">
                <a:solidFill>
                  <a:schemeClr val="tx1">
                    <a:lumMod val="65000"/>
                    <a:lumOff val="35000"/>
                  </a:schemeClr>
                </a:solidFill>
                <a:latin typeface="Arial"/>
                <a:cs typeface="Arial"/>
              </a:rPr>
              <a:t>один из </a:t>
            </a:r>
            <a:r>
              <a:rPr lang="ru-RU" sz="1800" dirty="0" smtClean="0">
                <a:solidFill>
                  <a:schemeClr val="tx1">
                    <a:lumMod val="65000"/>
                    <a:lumOff val="35000"/>
                  </a:schemeClr>
                </a:solidFill>
                <a:latin typeface="Arial"/>
                <a:cs typeface="Arial"/>
              </a:rPr>
              <a:t>приёмов </a:t>
            </a:r>
            <a:r>
              <a:rPr lang="ru-RU" sz="1800" dirty="0">
                <a:solidFill>
                  <a:schemeClr val="tx1">
                    <a:lumMod val="65000"/>
                    <a:lumOff val="35000"/>
                  </a:schemeClr>
                </a:solidFill>
                <a:latin typeface="Arial"/>
                <a:cs typeface="Arial"/>
              </a:rPr>
              <a:t>пищи и в качестве перекуса.</a:t>
            </a:r>
          </a:p>
        </p:txBody>
      </p:sp>
    </p:spTree>
    <p:extLst>
      <p:ext uri="{BB962C8B-B14F-4D97-AF65-F5344CB8AC3E}">
        <p14:creationId xmlns:p14="http://schemas.microsoft.com/office/powerpoint/2010/main" val="9498552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Изображение 12" descr="Spo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244584" cy="6858000"/>
          </a:xfrm>
          <a:prstGeom prst="rect">
            <a:avLst/>
          </a:prstGeom>
        </p:spPr>
      </p:pic>
      <p:sp>
        <p:nvSpPr>
          <p:cNvPr id="9" name="Заголовок 1"/>
          <p:cNvSpPr txBox="1">
            <a:spLocks/>
          </p:cNvSpPr>
          <p:nvPr/>
        </p:nvSpPr>
        <p:spPr>
          <a:xfrm>
            <a:off x="5292080" y="2132856"/>
            <a:ext cx="252028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СТРОИМ ТЕЛО</a:t>
            </a:r>
          </a:p>
        </p:txBody>
      </p:sp>
      <p:pic>
        <p:nvPicPr>
          <p:cNvPr id="11" name="Изображение 10"/>
          <p:cNvPicPr>
            <a:picLocks noChangeAspect="1"/>
          </p:cNvPicPr>
          <p:nvPr/>
        </p:nvPicPr>
        <p:blipFill>
          <a:blip r:embed="rId4"/>
          <a:stretch>
            <a:fillRect/>
          </a:stretch>
        </p:blipFill>
        <p:spPr>
          <a:xfrm>
            <a:off x="4860032" y="2167136"/>
            <a:ext cx="325760" cy="325760"/>
          </a:xfrm>
          <a:prstGeom prst="rect">
            <a:avLst/>
          </a:prstGeom>
        </p:spPr>
      </p:pic>
      <p:sp>
        <p:nvSpPr>
          <p:cNvPr id="12" name="Заголовок 1"/>
          <p:cNvSpPr txBox="1">
            <a:spLocks/>
          </p:cNvSpPr>
          <p:nvPr/>
        </p:nvSpPr>
        <p:spPr>
          <a:xfrm>
            <a:off x="5220072" y="2708920"/>
            <a:ext cx="3851920"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800" dirty="0">
                <a:solidFill>
                  <a:schemeClr val="tx1">
                    <a:lumMod val="65000"/>
                    <a:lumOff val="35000"/>
                  </a:schemeClr>
                </a:solidFill>
                <a:latin typeface="Arial"/>
                <a:cs typeface="Arial"/>
              </a:rPr>
              <a:t>В качестве дополнительного источника белка. Вместе с одним из основных приёмов пищи </a:t>
            </a:r>
            <a:endParaRPr lang="ru-RU" sz="1800" dirty="0" smtClean="0">
              <a:solidFill>
                <a:schemeClr val="tx1">
                  <a:lumMod val="65000"/>
                  <a:lumOff val="35000"/>
                </a:schemeClr>
              </a:solidFill>
              <a:latin typeface="Arial"/>
              <a:cs typeface="Arial"/>
            </a:endParaRPr>
          </a:p>
          <a:p>
            <a:pPr algn="l"/>
            <a:endParaRPr lang="ru-RU" sz="1800" dirty="0">
              <a:solidFill>
                <a:schemeClr val="tx1">
                  <a:lumMod val="65000"/>
                  <a:lumOff val="35000"/>
                </a:schemeClr>
              </a:solidFill>
              <a:latin typeface="Arial"/>
              <a:cs typeface="Arial"/>
            </a:endParaRPr>
          </a:p>
          <a:p>
            <a:pPr algn="l"/>
            <a:r>
              <a:rPr lang="ru-RU" sz="1800" dirty="0" smtClean="0">
                <a:solidFill>
                  <a:schemeClr val="tx1">
                    <a:lumMod val="65000"/>
                    <a:lumOff val="35000"/>
                  </a:schemeClr>
                </a:solidFill>
                <a:latin typeface="Arial"/>
                <a:cs typeface="Arial"/>
              </a:rPr>
              <a:t>+ </a:t>
            </a:r>
            <a:r>
              <a:rPr lang="ru-RU" sz="1800" dirty="0">
                <a:solidFill>
                  <a:schemeClr val="tx1">
                    <a:lumMod val="65000"/>
                    <a:lumOff val="35000"/>
                  </a:schemeClr>
                </a:solidFill>
                <a:latin typeface="Arial"/>
                <a:cs typeface="Arial"/>
              </a:rPr>
              <a:t>за 20 минут до тренировки или в течении часа после неё.</a:t>
            </a:r>
          </a:p>
        </p:txBody>
      </p:sp>
    </p:spTree>
    <p:extLst>
      <p:ext uri="{BB962C8B-B14F-4D97-AF65-F5344CB8AC3E}">
        <p14:creationId xmlns:p14="http://schemas.microsoft.com/office/powerpoint/2010/main" val="5355225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Изображение 11" descr="Acti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45"/>
            <a:ext cx="9144000" cy="6844311"/>
          </a:xfrm>
          <a:prstGeom prst="rect">
            <a:avLst/>
          </a:prstGeom>
        </p:spPr>
      </p:pic>
      <p:sp>
        <p:nvSpPr>
          <p:cNvPr id="8" name="Заголовок 1"/>
          <p:cNvSpPr txBox="1">
            <a:spLocks/>
          </p:cNvSpPr>
          <p:nvPr/>
        </p:nvSpPr>
        <p:spPr>
          <a:xfrm>
            <a:off x="971600" y="1700808"/>
            <a:ext cx="302433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ЖИВЕМ АКТИВНО</a:t>
            </a:r>
          </a:p>
        </p:txBody>
      </p:sp>
      <p:pic>
        <p:nvPicPr>
          <p:cNvPr id="10" name="Изображение 9"/>
          <p:cNvPicPr>
            <a:picLocks noChangeAspect="1"/>
          </p:cNvPicPr>
          <p:nvPr/>
        </p:nvPicPr>
        <p:blipFill>
          <a:blip r:embed="rId4"/>
          <a:stretch>
            <a:fillRect/>
          </a:stretch>
        </p:blipFill>
        <p:spPr>
          <a:xfrm>
            <a:off x="573832" y="1700808"/>
            <a:ext cx="325760" cy="325760"/>
          </a:xfrm>
          <a:prstGeom prst="rect">
            <a:avLst/>
          </a:prstGeom>
        </p:spPr>
      </p:pic>
      <p:sp>
        <p:nvSpPr>
          <p:cNvPr id="11" name="Заголовок 1"/>
          <p:cNvSpPr txBox="1">
            <a:spLocks/>
          </p:cNvSpPr>
          <p:nvPr/>
        </p:nvSpPr>
        <p:spPr>
          <a:xfrm>
            <a:off x="971600" y="2276872"/>
            <a:ext cx="3528392"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800" dirty="0">
                <a:solidFill>
                  <a:schemeClr val="tx1">
                    <a:lumMod val="65000"/>
                    <a:lumOff val="35000"/>
                  </a:schemeClr>
                </a:solidFill>
                <a:latin typeface="Arial"/>
                <a:cs typeface="Arial"/>
              </a:rPr>
              <a:t>1 или 2 порции коктейля ежедневно, в тот момент когда почувствовали голод, и понимаете что времени на полноценный приём пищи у </a:t>
            </a:r>
            <a:r>
              <a:rPr lang="ru-RU" sz="1800" dirty="0" smtClean="0">
                <a:solidFill>
                  <a:schemeClr val="tx1">
                    <a:lumMod val="65000"/>
                    <a:lumOff val="35000"/>
                  </a:schemeClr>
                </a:solidFill>
                <a:latin typeface="Arial"/>
                <a:cs typeface="Arial"/>
              </a:rPr>
              <a:t>вас </a:t>
            </a:r>
            <a:r>
              <a:rPr lang="ru-RU" sz="1800" dirty="0">
                <a:solidFill>
                  <a:schemeClr val="tx1">
                    <a:lumMod val="65000"/>
                    <a:lumOff val="35000"/>
                  </a:schemeClr>
                </a:solidFill>
                <a:latin typeface="Arial"/>
                <a:cs typeface="Arial"/>
              </a:rPr>
              <a:t>нет.</a:t>
            </a:r>
          </a:p>
        </p:txBody>
      </p:sp>
    </p:spTree>
    <p:extLst>
      <p:ext uri="{BB962C8B-B14F-4D97-AF65-F5344CB8AC3E}">
        <p14:creationId xmlns:p14="http://schemas.microsoft.com/office/powerpoint/2010/main" val="15441519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a:spLocks noGrp="1"/>
          </p:cNvSpPr>
          <p:nvPr>
            <p:ph type="title"/>
          </p:nvPr>
        </p:nvSpPr>
        <p:spPr>
          <a:xfrm>
            <a:off x="457200" y="274638"/>
            <a:ext cx="8229600" cy="1143000"/>
          </a:xfrm>
        </p:spPr>
        <p:txBody>
          <a:bodyPr/>
          <a:lstStyle/>
          <a:p>
            <a:endParaRPr lang="en-US"/>
          </a:p>
        </p:txBody>
      </p:sp>
      <p:pic>
        <p:nvPicPr>
          <p:cNvPr id="6" name="Picture 27" descr="For wh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 y="0"/>
            <a:ext cx="9189719" cy="6858000"/>
          </a:xfrm>
          <a:prstGeom prst="rect">
            <a:avLst/>
          </a:prstGeom>
        </p:spPr>
      </p:pic>
      <p:sp>
        <p:nvSpPr>
          <p:cNvPr id="8" name="Заголовок 1"/>
          <p:cNvSpPr txBox="1">
            <a:spLocks/>
          </p:cNvSpPr>
          <p:nvPr/>
        </p:nvSpPr>
        <p:spPr>
          <a:xfrm>
            <a:off x="755576" y="3068960"/>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Кто заботится о красоте </a:t>
            </a:r>
          </a:p>
          <a:p>
            <a:r>
              <a:rPr lang="ru-RU" sz="1600" dirty="0" smtClean="0">
                <a:solidFill>
                  <a:schemeClr val="tx1">
                    <a:lumMod val="75000"/>
                    <a:lumOff val="25000"/>
                  </a:schemeClr>
                </a:solidFill>
                <a:latin typeface="Arial"/>
                <a:cs typeface="Arial"/>
              </a:rPr>
              <a:t>кожи, волос и ногтей</a:t>
            </a:r>
            <a:endParaRPr lang="ru-RU" sz="1600" dirty="0">
              <a:solidFill>
                <a:schemeClr val="tx1">
                  <a:lumMod val="75000"/>
                  <a:lumOff val="25000"/>
                </a:schemeClr>
              </a:solidFill>
              <a:latin typeface="Arial"/>
              <a:cs typeface="Arial"/>
            </a:endParaRPr>
          </a:p>
        </p:txBody>
      </p:sp>
      <p:sp>
        <p:nvSpPr>
          <p:cNvPr id="9" name="Заголовок 1"/>
          <p:cNvSpPr txBox="1">
            <a:spLocks/>
          </p:cNvSpPr>
          <p:nvPr/>
        </p:nvSpPr>
        <p:spPr>
          <a:xfrm>
            <a:off x="205680" y="332656"/>
            <a:ext cx="868680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dirty="0" smtClean="0">
                <a:solidFill>
                  <a:schemeClr val="tx1">
                    <a:lumMod val="75000"/>
                    <a:lumOff val="25000"/>
                  </a:schemeClr>
                </a:solidFill>
                <a:latin typeface="Arial"/>
                <a:cs typeface="Arial"/>
              </a:rPr>
              <a:t>Коктейли будут очень полезны для тех</a:t>
            </a:r>
            <a:endParaRPr lang="ru-RU" sz="3200" dirty="0">
              <a:solidFill>
                <a:schemeClr val="tx1">
                  <a:lumMod val="75000"/>
                  <a:lumOff val="25000"/>
                </a:schemeClr>
              </a:solidFill>
              <a:latin typeface="Arial"/>
              <a:cs typeface="Arial"/>
            </a:endParaRPr>
          </a:p>
        </p:txBody>
      </p:sp>
      <p:sp>
        <p:nvSpPr>
          <p:cNvPr id="10" name="Заголовок 1"/>
          <p:cNvSpPr txBox="1">
            <a:spLocks/>
          </p:cNvSpPr>
          <p:nvPr/>
        </p:nvSpPr>
        <p:spPr>
          <a:xfrm>
            <a:off x="3419872" y="3068960"/>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Кто ценит </a:t>
            </a:r>
          </a:p>
          <a:p>
            <a:r>
              <a:rPr lang="ru-RU" sz="1600" dirty="0" smtClean="0">
                <a:solidFill>
                  <a:schemeClr val="tx1">
                    <a:lumMod val="75000"/>
                    <a:lumOff val="25000"/>
                  </a:schemeClr>
                </a:solidFill>
                <a:latin typeface="Arial"/>
                <a:cs typeface="Arial"/>
              </a:rPr>
              <a:t>своё время</a:t>
            </a:r>
            <a:endParaRPr lang="ru-RU" sz="1600" dirty="0">
              <a:solidFill>
                <a:schemeClr val="tx1">
                  <a:lumMod val="75000"/>
                  <a:lumOff val="25000"/>
                </a:schemeClr>
              </a:solidFill>
              <a:latin typeface="Arial"/>
              <a:cs typeface="Arial"/>
            </a:endParaRPr>
          </a:p>
        </p:txBody>
      </p:sp>
      <p:sp>
        <p:nvSpPr>
          <p:cNvPr id="12" name="Заголовок 1"/>
          <p:cNvSpPr txBox="1">
            <a:spLocks/>
          </p:cNvSpPr>
          <p:nvPr/>
        </p:nvSpPr>
        <p:spPr>
          <a:xfrm>
            <a:off x="5868144" y="3068960"/>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Кто желает сохранить свой вес в норме</a:t>
            </a:r>
            <a:endParaRPr lang="ru-RU" sz="1600" dirty="0">
              <a:solidFill>
                <a:schemeClr val="tx1">
                  <a:lumMod val="75000"/>
                  <a:lumOff val="25000"/>
                </a:schemeClr>
              </a:solidFill>
              <a:latin typeface="Arial"/>
              <a:cs typeface="Arial"/>
            </a:endParaRPr>
          </a:p>
        </p:txBody>
      </p:sp>
      <p:sp>
        <p:nvSpPr>
          <p:cNvPr id="13" name="Заголовок 1"/>
          <p:cNvSpPr txBox="1">
            <a:spLocks/>
          </p:cNvSpPr>
          <p:nvPr/>
        </p:nvSpPr>
        <p:spPr>
          <a:xfrm>
            <a:off x="755576" y="5373216"/>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Кто занимается</a:t>
            </a:r>
          </a:p>
          <a:p>
            <a:r>
              <a:rPr lang="ru-RU" sz="1600" dirty="0" smtClean="0">
                <a:solidFill>
                  <a:schemeClr val="tx1">
                    <a:lumMod val="75000"/>
                    <a:lumOff val="25000"/>
                  </a:schemeClr>
                </a:solidFill>
                <a:latin typeface="Arial"/>
                <a:cs typeface="Arial"/>
              </a:rPr>
              <a:t>спортом</a:t>
            </a:r>
            <a:endParaRPr lang="ru-RU" sz="1600" dirty="0">
              <a:solidFill>
                <a:schemeClr val="tx1">
                  <a:lumMod val="75000"/>
                  <a:lumOff val="25000"/>
                </a:schemeClr>
              </a:solidFill>
              <a:latin typeface="Arial"/>
              <a:cs typeface="Arial"/>
            </a:endParaRPr>
          </a:p>
        </p:txBody>
      </p:sp>
      <p:sp>
        <p:nvSpPr>
          <p:cNvPr id="14" name="Заголовок 1"/>
          <p:cNvSpPr txBox="1">
            <a:spLocks/>
          </p:cNvSpPr>
          <p:nvPr/>
        </p:nvSpPr>
        <p:spPr>
          <a:xfrm>
            <a:off x="3419872" y="5373216"/>
            <a:ext cx="226825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Кто часто устаёт и испытывает стресс</a:t>
            </a:r>
            <a:endParaRPr lang="ru-RU" sz="1600" dirty="0">
              <a:solidFill>
                <a:schemeClr val="tx1">
                  <a:lumMod val="75000"/>
                  <a:lumOff val="25000"/>
                </a:schemeClr>
              </a:solidFill>
              <a:latin typeface="Arial"/>
              <a:cs typeface="Arial"/>
            </a:endParaRPr>
          </a:p>
        </p:txBody>
      </p:sp>
      <p:sp>
        <p:nvSpPr>
          <p:cNvPr id="15" name="Заголовок 1"/>
          <p:cNvSpPr txBox="1">
            <a:spLocks/>
          </p:cNvSpPr>
          <p:nvPr/>
        </p:nvSpPr>
        <p:spPr>
          <a:xfrm>
            <a:off x="5868144" y="5373216"/>
            <a:ext cx="230425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75000"/>
                    <a:lumOff val="25000"/>
                  </a:schemeClr>
                </a:solidFill>
                <a:latin typeface="Arial"/>
                <a:cs typeface="Arial"/>
              </a:rPr>
              <a:t>У кого есть сложности </a:t>
            </a:r>
          </a:p>
          <a:p>
            <a:r>
              <a:rPr lang="ru-RU" sz="1600" dirty="0" smtClean="0">
                <a:solidFill>
                  <a:schemeClr val="tx1">
                    <a:lumMod val="75000"/>
                    <a:lumOff val="25000"/>
                  </a:schemeClr>
                </a:solidFill>
                <a:latin typeface="Arial"/>
                <a:cs typeface="Arial"/>
              </a:rPr>
              <a:t>с пищеварением</a:t>
            </a:r>
            <a:endParaRPr lang="ru-RU" sz="16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9517979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DDBS_porti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67145"/>
            <a:ext cx="8712968" cy="6502215"/>
          </a:xfrm>
          <a:prstGeom prst="rect">
            <a:avLst/>
          </a:prstGeom>
        </p:spPr>
      </p:pic>
      <p:sp>
        <p:nvSpPr>
          <p:cNvPr id="12" name="Заголовок 1"/>
          <p:cNvSpPr>
            <a:spLocks noGrp="1"/>
          </p:cNvSpPr>
          <p:nvPr>
            <p:ph type="title"/>
          </p:nvPr>
        </p:nvSpPr>
        <p:spPr>
          <a:xfrm>
            <a:off x="251520" y="260648"/>
            <a:ext cx="8686800" cy="648072"/>
          </a:xfrm>
        </p:spPr>
        <p:txBody>
          <a:bodyPr>
            <a:noAutofit/>
          </a:bodyPr>
          <a:lstStyle/>
          <a:p>
            <a:r>
              <a:rPr lang="ru-RU" sz="3200" dirty="0" smtClean="0">
                <a:solidFill>
                  <a:schemeClr val="tx1">
                    <a:lumMod val="75000"/>
                    <a:lumOff val="25000"/>
                  </a:schemeClr>
                </a:solidFill>
                <a:latin typeface="Arial"/>
                <a:cs typeface="Arial"/>
              </a:rPr>
              <a:t>Порция </a:t>
            </a:r>
            <a:r>
              <a:rPr lang="en-US" sz="3200" dirty="0" smtClean="0">
                <a:solidFill>
                  <a:schemeClr val="tx1">
                    <a:lumMod val="75000"/>
                    <a:lumOff val="25000"/>
                  </a:schemeClr>
                </a:solidFill>
                <a:latin typeface="Arial"/>
                <a:cs typeface="Arial"/>
              </a:rPr>
              <a:t>Daily Delicious</a:t>
            </a:r>
            <a:r>
              <a:rPr lang="ru-RU" sz="3200" dirty="0" smtClean="0">
                <a:solidFill>
                  <a:schemeClr val="tx1">
                    <a:lumMod val="75000"/>
                    <a:lumOff val="25000"/>
                  </a:schemeClr>
                </a:solidFill>
                <a:latin typeface="Arial"/>
                <a:cs typeface="Arial"/>
              </a:rPr>
              <a:t> </a:t>
            </a:r>
            <a:r>
              <a:rPr lang="en-US" sz="3200" dirty="0" smtClean="0">
                <a:solidFill>
                  <a:schemeClr val="tx1">
                    <a:lumMod val="75000"/>
                    <a:lumOff val="25000"/>
                  </a:schemeClr>
                </a:solidFill>
                <a:latin typeface="Arial"/>
                <a:cs typeface="Arial"/>
              </a:rPr>
              <a:t>Beauty Shake </a:t>
            </a:r>
            <a:r>
              <a:rPr lang="ru-RU" sz="3200" dirty="0" smtClean="0">
                <a:solidFill>
                  <a:schemeClr val="tx1">
                    <a:lumMod val="75000"/>
                    <a:lumOff val="25000"/>
                  </a:schemeClr>
                </a:solidFill>
                <a:latin typeface="Arial"/>
                <a:cs typeface="Arial"/>
              </a:rPr>
              <a:t>это</a:t>
            </a:r>
            <a:endParaRPr lang="ru-RU" sz="3200" dirty="0">
              <a:solidFill>
                <a:schemeClr val="tx1">
                  <a:lumMod val="75000"/>
                  <a:lumOff val="25000"/>
                </a:schemeClr>
              </a:solidFill>
              <a:latin typeface="Arial"/>
              <a:cs typeface="Arial"/>
            </a:endParaRPr>
          </a:p>
        </p:txBody>
      </p:sp>
      <p:sp>
        <p:nvSpPr>
          <p:cNvPr id="13" name="Заголовок 1"/>
          <p:cNvSpPr txBox="1">
            <a:spLocks/>
          </p:cNvSpPr>
          <p:nvPr/>
        </p:nvSpPr>
        <p:spPr>
          <a:xfrm>
            <a:off x="530763" y="1800200"/>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tx1">
                    <a:lumMod val="85000"/>
                    <a:lumOff val="15000"/>
                  </a:schemeClr>
                </a:solidFill>
                <a:latin typeface="Arial"/>
                <a:cs typeface="Arial"/>
              </a:rPr>
              <a:t>195 </a:t>
            </a:r>
            <a:r>
              <a:rPr lang="ru-RU" sz="1600" dirty="0" smtClean="0">
                <a:solidFill>
                  <a:schemeClr val="tx1">
                    <a:lumMod val="85000"/>
                    <a:lumOff val="15000"/>
                  </a:schemeClr>
                </a:solidFill>
                <a:latin typeface="Arial"/>
                <a:cs typeface="Arial"/>
              </a:rPr>
              <a:t>калорий</a:t>
            </a:r>
            <a:endParaRPr lang="ru-RU" sz="1600" dirty="0">
              <a:solidFill>
                <a:schemeClr val="tx1">
                  <a:lumMod val="85000"/>
                  <a:lumOff val="15000"/>
                </a:schemeClr>
              </a:solidFill>
              <a:latin typeface="Arial"/>
              <a:cs typeface="Arial"/>
            </a:endParaRPr>
          </a:p>
        </p:txBody>
      </p:sp>
      <p:sp>
        <p:nvSpPr>
          <p:cNvPr id="14" name="Заголовок 1"/>
          <p:cNvSpPr txBox="1">
            <a:spLocks/>
          </p:cNvSpPr>
          <p:nvPr/>
        </p:nvSpPr>
        <p:spPr>
          <a:xfrm>
            <a:off x="539552" y="2808312"/>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21г протеина</a:t>
            </a:r>
            <a:endParaRPr lang="ru-RU" sz="1600" dirty="0">
              <a:solidFill>
                <a:schemeClr val="tx1">
                  <a:lumMod val="85000"/>
                  <a:lumOff val="15000"/>
                </a:schemeClr>
              </a:solidFill>
              <a:latin typeface="Arial"/>
              <a:cs typeface="Arial"/>
            </a:endParaRPr>
          </a:p>
        </p:txBody>
      </p:sp>
      <p:sp>
        <p:nvSpPr>
          <p:cNvPr id="15" name="Заголовок 1"/>
          <p:cNvSpPr txBox="1">
            <a:spLocks/>
          </p:cNvSpPr>
          <p:nvPr/>
        </p:nvSpPr>
        <p:spPr>
          <a:xfrm>
            <a:off x="35496" y="3911561"/>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11 нутриентов красоты</a:t>
            </a:r>
            <a:endParaRPr lang="ru-RU" sz="1600" dirty="0">
              <a:solidFill>
                <a:schemeClr val="tx1">
                  <a:lumMod val="85000"/>
                  <a:lumOff val="15000"/>
                </a:schemeClr>
              </a:solidFill>
              <a:latin typeface="Arial"/>
              <a:cs typeface="Arial"/>
            </a:endParaRPr>
          </a:p>
        </p:txBody>
      </p:sp>
      <p:sp>
        <p:nvSpPr>
          <p:cNvPr id="16" name="Заголовок 1"/>
          <p:cNvSpPr txBox="1">
            <a:spLocks/>
          </p:cNvSpPr>
          <p:nvPr/>
        </p:nvSpPr>
        <p:spPr>
          <a:xfrm>
            <a:off x="35496" y="4968552"/>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700" dirty="0">
                <a:solidFill>
                  <a:schemeClr val="tx1">
                    <a:lumMod val="85000"/>
                    <a:lumOff val="15000"/>
                  </a:schemeClr>
                </a:solidFill>
                <a:latin typeface="Arial"/>
                <a:cs typeface="Arial"/>
              </a:rPr>
              <a:t>П</a:t>
            </a:r>
            <a:r>
              <a:rPr lang="ru-RU" sz="1700" dirty="0" smtClean="0">
                <a:solidFill>
                  <a:schemeClr val="tx1">
                    <a:lumMod val="85000"/>
                    <a:lumOff val="15000"/>
                  </a:schemeClr>
                </a:solidFill>
                <a:latin typeface="Arial"/>
                <a:cs typeface="Arial"/>
              </a:rPr>
              <a:t>ротеиновая формула</a:t>
            </a:r>
            <a:endParaRPr lang="ru-RU" sz="1700" dirty="0">
              <a:solidFill>
                <a:schemeClr val="tx1">
                  <a:lumMod val="85000"/>
                  <a:lumOff val="15000"/>
                </a:schemeClr>
              </a:solidFill>
              <a:latin typeface="Arial"/>
              <a:cs typeface="Arial"/>
            </a:endParaRPr>
          </a:p>
        </p:txBody>
      </p:sp>
      <p:sp>
        <p:nvSpPr>
          <p:cNvPr id="17" name="Заголовок 1"/>
          <p:cNvSpPr txBox="1">
            <a:spLocks/>
          </p:cNvSpPr>
          <p:nvPr/>
        </p:nvSpPr>
        <p:spPr>
          <a:xfrm>
            <a:off x="72008" y="6071801"/>
            <a:ext cx="2555776"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700" dirty="0" smtClean="0">
                <a:solidFill>
                  <a:schemeClr val="tx1">
                    <a:lumMod val="85000"/>
                    <a:lumOff val="15000"/>
                  </a:schemeClr>
                </a:solidFill>
                <a:latin typeface="Arial"/>
                <a:cs typeface="Arial"/>
              </a:rPr>
              <a:t>Коллаген </a:t>
            </a:r>
            <a:r>
              <a:rPr lang="en-US" sz="1700" dirty="0" err="1" smtClean="0">
                <a:solidFill>
                  <a:schemeClr val="tx1">
                    <a:lumMod val="85000"/>
                    <a:lumOff val="15000"/>
                  </a:schemeClr>
                </a:solidFill>
                <a:latin typeface="Arial"/>
                <a:cs typeface="Arial"/>
              </a:rPr>
              <a:t>Verisol</a:t>
            </a:r>
            <a:r>
              <a:rPr lang="en-US" sz="1700" dirty="0" smtClean="0">
                <a:solidFill>
                  <a:schemeClr val="tx1">
                    <a:lumMod val="85000"/>
                    <a:lumOff val="15000"/>
                  </a:schemeClr>
                </a:solidFill>
                <a:latin typeface="Arial"/>
                <a:cs typeface="Arial"/>
              </a:rPr>
              <a:t> ®</a:t>
            </a:r>
            <a:endParaRPr lang="ru-RU" sz="1700" dirty="0">
              <a:solidFill>
                <a:schemeClr val="tx1">
                  <a:lumMod val="85000"/>
                  <a:lumOff val="15000"/>
                </a:schemeClr>
              </a:solidFill>
              <a:latin typeface="Arial"/>
              <a:cs typeface="Arial"/>
            </a:endParaRPr>
          </a:p>
        </p:txBody>
      </p:sp>
      <p:sp>
        <p:nvSpPr>
          <p:cNvPr id="18" name="Заголовок 1"/>
          <p:cNvSpPr txBox="1">
            <a:spLocks/>
          </p:cNvSpPr>
          <p:nvPr/>
        </p:nvSpPr>
        <p:spPr>
          <a:xfrm>
            <a:off x="6516216" y="1844824"/>
            <a:ext cx="237626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Натуральный вкус</a:t>
            </a:r>
            <a:endParaRPr lang="ru-RU" sz="1600" dirty="0">
              <a:solidFill>
                <a:schemeClr val="tx1">
                  <a:lumMod val="85000"/>
                  <a:lumOff val="15000"/>
                </a:schemeClr>
              </a:solidFill>
              <a:latin typeface="Arial"/>
              <a:cs typeface="Arial"/>
            </a:endParaRPr>
          </a:p>
        </p:txBody>
      </p:sp>
      <p:sp>
        <p:nvSpPr>
          <p:cNvPr id="19" name="Заголовок 1"/>
          <p:cNvSpPr txBox="1">
            <a:spLocks/>
          </p:cNvSpPr>
          <p:nvPr/>
        </p:nvSpPr>
        <p:spPr>
          <a:xfrm>
            <a:off x="6948264" y="2852936"/>
            <a:ext cx="1592965"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Без ГМО</a:t>
            </a:r>
            <a:endParaRPr lang="ru-RU" sz="1600" dirty="0">
              <a:solidFill>
                <a:schemeClr val="tx1">
                  <a:lumMod val="85000"/>
                  <a:lumOff val="15000"/>
                </a:schemeClr>
              </a:solidFill>
              <a:latin typeface="Arial"/>
              <a:cs typeface="Arial"/>
            </a:endParaRPr>
          </a:p>
        </p:txBody>
      </p:sp>
      <p:sp>
        <p:nvSpPr>
          <p:cNvPr id="20" name="Заголовок 1"/>
          <p:cNvSpPr txBox="1">
            <a:spLocks/>
          </p:cNvSpPr>
          <p:nvPr/>
        </p:nvSpPr>
        <p:spPr>
          <a:xfrm>
            <a:off x="6444208" y="393305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600" dirty="0" smtClean="0">
                <a:solidFill>
                  <a:schemeClr val="tx1">
                    <a:lumMod val="85000"/>
                    <a:lumOff val="15000"/>
                  </a:schemeClr>
                </a:solidFill>
                <a:latin typeface="Arial"/>
                <a:cs typeface="Arial"/>
              </a:rPr>
              <a:t>Без </a:t>
            </a:r>
            <a:r>
              <a:rPr lang="ru-RU" sz="1600" dirty="0" err="1" smtClean="0">
                <a:solidFill>
                  <a:schemeClr val="tx1">
                    <a:lumMod val="85000"/>
                    <a:lumOff val="15000"/>
                  </a:schemeClr>
                </a:solidFill>
                <a:latin typeface="Arial"/>
                <a:cs typeface="Arial"/>
              </a:rPr>
              <a:t>глютена</a:t>
            </a:r>
            <a:endParaRPr lang="ru-RU" sz="1600" dirty="0">
              <a:solidFill>
                <a:schemeClr val="tx1">
                  <a:lumMod val="85000"/>
                  <a:lumOff val="15000"/>
                </a:schemeClr>
              </a:solidFill>
              <a:latin typeface="Arial"/>
              <a:cs typeface="Arial"/>
            </a:endParaRPr>
          </a:p>
        </p:txBody>
      </p:sp>
      <p:sp>
        <p:nvSpPr>
          <p:cNvPr id="21" name="Заголовок 1"/>
          <p:cNvSpPr txBox="1">
            <a:spLocks/>
          </p:cNvSpPr>
          <p:nvPr/>
        </p:nvSpPr>
        <p:spPr>
          <a:xfrm>
            <a:off x="6444208" y="501317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700" dirty="0" smtClean="0">
                <a:solidFill>
                  <a:schemeClr val="tx1">
                    <a:lumMod val="85000"/>
                    <a:lumOff val="15000"/>
                  </a:schemeClr>
                </a:solidFill>
                <a:latin typeface="Arial"/>
                <a:cs typeface="Arial"/>
              </a:rPr>
              <a:t>Без транс-жиров</a:t>
            </a:r>
            <a:endParaRPr lang="ru-RU" sz="1700" dirty="0">
              <a:solidFill>
                <a:schemeClr val="tx1">
                  <a:lumMod val="85000"/>
                  <a:lumOff val="15000"/>
                </a:schemeClr>
              </a:solidFill>
              <a:latin typeface="Arial"/>
              <a:cs typeface="Arial"/>
            </a:endParaRPr>
          </a:p>
        </p:txBody>
      </p:sp>
      <p:sp>
        <p:nvSpPr>
          <p:cNvPr id="22" name="Заголовок 1"/>
          <p:cNvSpPr txBox="1">
            <a:spLocks/>
          </p:cNvSpPr>
          <p:nvPr/>
        </p:nvSpPr>
        <p:spPr>
          <a:xfrm>
            <a:off x="6444208" y="6093296"/>
            <a:ext cx="259228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700" dirty="0" smtClean="0">
                <a:solidFill>
                  <a:schemeClr val="tx1">
                    <a:lumMod val="85000"/>
                    <a:lumOff val="15000"/>
                  </a:schemeClr>
                </a:solidFill>
                <a:latin typeface="Arial"/>
                <a:cs typeface="Arial"/>
              </a:rPr>
              <a:t>Легкий и воздушный</a:t>
            </a:r>
            <a:endParaRPr lang="ru-RU" sz="1700" dirty="0">
              <a:solidFill>
                <a:schemeClr val="tx1">
                  <a:lumMod val="85000"/>
                  <a:lumOff val="15000"/>
                </a:schemeClr>
              </a:solidFill>
              <a:latin typeface="Arial"/>
              <a:cs typeface="Arial"/>
            </a:endParaRPr>
          </a:p>
        </p:txBody>
      </p:sp>
    </p:spTree>
    <p:extLst>
      <p:ext uri="{BB962C8B-B14F-4D97-AF65-F5344CB8AC3E}">
        <p14:creationId xmlns:p14="http://schemas.microsoft.com/office/powerpoint/2010/main" val="4171285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descr="shutterstock_12570776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60" y="0"/>
            <a:ext cx="9503880" cy="6858000"/>
          </a:xfrm>
          <a:prstGeom prst="rect">
            <a:avLst/>
          </a:prstGeom>
        </p:spPr>
      </p:pic>
      <p:sp>
        <p:nvSpPr>
          <p:cNvPr id="22" name="Заголовок 1"/>
          <p:cNvSpPr txBox="1">
            <a:spLocks/>
          </p:cNvSpPr>
          <p:nvPr/>
        </p:nvSpPr>
        <p:spPr>
          <a:xfrm>
            <a:off x="827584" y="980728"/>
            <a:ext cx="309634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a:solidFill>
                  <a:schemeClr val="tx1">
                    <a:lumMod val="75000"/>
                    <a:lumOff val="25000"/>
                  </a:schemeClr>
                </a:solidFill>
                <a:latin typeface="Arial"/>
                <a:cs typeface="Arial"/>
              </a:rPr>
              <a:t>Захватите в офис</a:t>
            </a:r>
          </a:p>
        </p:txBody>
      </p:sp>
      <p:pic>
        <p:nvPicPr>
          <p:cNvPr id="23" name="Изображение 22"/>
          <p:cNvPicPr>
            <a:picLocks noChangeAspect="1"/>
          </p:cNvPicPr>
          <p:nvPr/>
        </p:nvPicPr>
        <p:blipFill>
          <a:blip r:embed="rId4"/>
          <a:stretch>
            <a:fillRect/>
          </a:stretch>
        </p:blipFill>
        <p:spPr>
          <a:xfrm>
            <a:off x="395536" y="1015008"/>
            <a:ext cx="325760" cy="325760"/>
          </a:xfrm>
          <a:prstGeom prst="rect">
            <a:avLst/>
          </a:prstGeom>
        </p:spPr>
      </p:pic>
      <p:sp>
        <p:nvSpPr>
          <p:cNvPr id="24" name="Заголовок 1"/>
          <p:cNvSpPr txBox="1">
            <a:spLocks/>
          </p:cNvSpPr>
          <p:nvPr/>
        </p:nvSpPr>
        <p:spPr>
          <a:xfrm>
            <a:off x="827584" y="1772816"/>
            <a:ext cx="3312368"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a:solidFill>
                  <a:schemeClr val="tx1">
                    <a:lumMod val="75000"/>
                    <a:lumOff val="25000"/>
                  </a:schemeClr>
                </a:solidFill>
                <a:latin typeface="Arial"/>
                <a:cs typeface="Arial"/>
              </a:rPr>
              <a:t>Зарядитесь энергией</a:t>
            </a:r>
          </a:p>
        </p:txBody>
      </p:sp>
      <p:pic>
        <p:nvPicPr>
          <p:cNvPr id="25" name="Изображение 24"/>
          <p:cNvPicPr>
            <a:picLocks noChangeAspect="1"/>
          </p:cNvPicPr>
          <p:nvPr/>
        </p:nvPicPr>
        <p:blipFill>
          <a:blip r:embed="rId4"/>
          <a:stretch>
            <a:fillRect/>
          </a:stretch>
        </p:blipFill>
        <p:spPr>
          <a:xfrm>
            <a:off x="395536" y="1807096"/>
            <a:ext cx="325760" cy="325760"/>
          </a:xfrm>
          <a:prstGeom prst="rect">
            <a:avLst/>
          </a:prstGeom>
        </p:spPr>
      </p:pic>
      <p:sp>
        <p:nvSpPr>
          <p:cNvPr id="26" name="Заголовок 1"/>
          <p:cNvSpPr txBox="1">
            <a:spLocks/>
          </p:cNvSpPr>
          <p:nvPr/>
        </p:nvSpPr>
        <p:spPr>
          <a:xfrm>
            <a:off x="827584" y="2636912"/>
            <a:ext cx="302433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75000"/>
                    <a:lumOff val="25000"/>
                  </a:schemeClr>
                </a:solidFill>
                <a:latin typeface="Arial"/>
                <a:cs typeface="Arial"/>
              </a:rPr>
              <a:t>Возьмите с собой </a:t>
            </a:r>
          </a:p>
          <a:p>
            <a:pPr algn="l"/>
            <a:r>
              <a:rPr lang="ru-RU" sz="2300" dirty="0" smtClean="0">
                <a:solidFill>
                  <a:schemeClr val="tx1">
                    <a:lumMod val="75000"/>
                    <a:lumOff val="25000"/>
                  </a:schemeClr>
                </a:solidFill>
                <a:latin typeface="Arial"/>
                <a:cs typeface="Arial"/>
              </a:rPr>
              <a:t>в поездку</a:t>
            </a:r>
            <a:endParaRPr lang="ru-RU" sz="2300" dirty="0">
              <a:solidFill>
                <a:schemeClr val="tx1">
                  <a:lumMod val="75000"/>
                  <a:lumOff val="25000"/>
                </a:schemeClr>
              </a:solidFill>
              <a:latin typeface="Arial"/>
              <a:cs typeface="Arial"/>
            </a:endParaRPr>
          </a:p>
        </p:txBody>
      </p:sp>
      <p:pic>
        <p:nvPicPr>
          <p:cNvPr id="27" name="Изображение 26"/>
          <p:cNvPicPr>
            <a:picLocks noChangeAspect="1"/>
          </p:cNvPicPr>
          <p:nvPr/>
        </p:nvPicPr>
        <p:blipFill>
          <a:blip r:embed="rId4"/>
          <a:stretch>
            <a:fillRect/>
          </a:stretch>
        </p:blipFill>
        <p:spPr>
          <a:xfrm>
            <a:off x="395536" y="2671192"/>
            <a:ext cx="325760" cy="325760"/>
          </a:xfrm>
          <a:prstGeom prst="rect">
            <a:avLst/>
          </a:prstGeom>
        </p:spPr>
      </p:pic>
      <p:sp>
        <p:nvSpPr>
          <p:cNvPr id="28" name="Заголовок 1"/>
          <p:cNvSpPr txBox="1">
            <a:spLocks/>
          </p:cNvSpPr>
          <p:nvPr/>
        </p:nvSpPr>
        <p:spPr>
          <a:xfrm>
            <a:off x="827584" y="3645024"/>
            <a:ext cx="33843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75000"/>
                    <a:lumOff val="25000"/>
                  </a:schemeClr>
                </a:solidFill>
                <a:latin typeface="Arial"/>
                <a:cs typeface="Arial"/>
              </a:rPr>
              <a:t>Добавьте себе красоты</a:t>
            </a:r>
            <a:endParaRPr lang="ru-RU" sz="2300" dirty="0">
              <a:solidFill>
                <a:schemeClr val="tx1">
                  <a:lumMod val="75000"/>
                  <a:lumOff val="25000"/>
                </a:schemeClr>
              </a:solidFill>
              <a:latin typeface="Arial"/>
              <a:cs typeface="Arial"/>
            </a:endParaRPr>
          </a:p>
        </p:txBody>
      </p:sp>
      <p:pic>
        <p:nvPicPr>
          <p:cNvPr id="29" name="Изображение 28"/>
          <p:cNvPicPr>
            <a:picLocks noChangeAspect="1"/>
          </p:cNvPicPr>
          <p:nvPr/>
        </p:nvPicPr>
        <p:blipFill>
          <a:blip r:embed="rId4"/>
          <a:stretch>
            <a:fillRect/>
          </a:stretch>
        </p:blipFill>
        <p:spPr>
          <a:xfrm>
            <a:off x="395536" y="3823320"/>
            <a:ext cx="325760" cy="325760"/>
          </a:xfrm>
          <a:prstGeom prst="rect">
            <a:avLst/>
          </a:prstGeom>
        </p:spPr>
      </p:pic>
      <p:sp>
        <p:nvSpPr>
          <p:cNvPr id="30" name="Заголовок 1"/>
          <p:cNvSpPr txBox="1">
            <a:spLocks/>
          </p:cNvSpPr>
          <p:nvPr/>
        </p:nvSpPr>
        <p:spPr>
          <a:xfrm>
            <a:off x="827584" y="4509120"/>
            <a:ext cx="338437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75000"/>
                    <a:lumOff val="25000"/>
                  </a:schemeClr>
                </a:solidFill>
                <a:latin typeface="Arial"/>
                <a:cs typeface="Arial"/>
              </a:rPr>
              <a:t>Угостите коллегу</a:t>
            </a:r>
            <a:endParaRPr lang="ru-RU" sz="2300" dirty="0">
              <a:solidFill>
                <a:schemeClr val="tx1">
                  <a:lumMod val="75000"/>
                  <a:lumOff val="25000"/>
                </a:schemeClr>
              </a:solidFill>
              <a:latin typeface="Arial"/>
              <a:cs typeface="Arial"/>
            </a:endParaRPr>
          </a:p>
        </p:txBody>
      </p:sp>
      <p:pic>
        <p:nvPicPr>
          <p:cNvPr id="31" name="Изображение 30"/>
          <p:cNvPicPr>
            <a:picLocks noChangeAspect="1"/>
          </p:cNvPicPr>
          <p:nvPr/>
        </p:nvPicPr>
        <p:blipFill>
          <a:blip r:embed="rId4"/>
          <a:stretch>
            <a:fillRect/>
          </a:stretch>
        </p:blipFill>
        <p:spPr>
          <a:xfrm>
            <a:off x="395536" y="4687416"/>
            <a:ext cx="325760" cy="325760"/>
          </a:xfrm>
          <a:prstGeom prst="rect">
            <a:avLst/>
          </a:prstGeom>
        </p:spPr>
      </p:pic>
      <p:sp>
        <p:nvSpPr>
          <p:cNvPr id="32" name="Заголовок 1"/>
          <p:cNvSpPr txBox="1">
            <a:spLocks/>
          </p:cNvSpPr>
          <p:nvPr/>
        </p:nvSpPr>
        <p:spPr>
          <a:xfrm>
            <a:off x="827584" y="5445224"/>
            <a:ext cx="4248472"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75000"/>
                    <a:lumOff val="25000"/>
                  </a:schemeClr>
                </a:solidFill>
                <a:latin typeface="Arial"/>
                <a:cs typeface="Arial"/>
              </a:rPr>
              <a:t>Приготовьте на отдыхе</a:t>
            </a:r>
            <a:endParaRPr lang="ru-RU" sz="2300" dirty="0">
              <a:solidFill>
                <a:schemeClr val="tx1">
                  <a:lumMod val="75000"/>
                  <a:lumOff val="25000"/>
                </a:schemeClr>
              </a:solidFill>
              <a:latin typeface="Arial"/>
              <a:cs typeface="Arial"/>
            </a:endParaRPr>
          </a:p>
        </p:txBody>
      </p:sp>
      <p:pic>
        <p:nvPicPr>
          <p:cNvPr id="33" name="Изображение 32"/>
          <p:cNvPicPr>
            <a:picLocks noChangeAspect="1"/>
          </p:cNvPicPr>
          <p:nvPr/>
        </p:nvPicPr>
        <p:blipFill>
          <a:blip r:embed="rId4"/>
          <a:stretch>
            <a:fillRect/>
          </a:stretch>
        </p:blipFill>
        <p:spPr>
          <a:xfrm>
            <a:off x="395536" y="5479504"/>
            <a:ext cx="325760" cy="325760"/>
          </a:xfrm>
          <a:prstGeom prst="rect">
            <a:avLst/>
          </a:prstGeom>
        </p:spPr>
      </p:pic>
      <p:sp>
        <p:nvSpPr>
          <p:cNvPr id="34" name="Заголовок 1"/>
          <p:cNvSpPr txBox="1">
            <a:spLocks/>
          </p:cNvSpPr>
          <p:nvPr/>
        </p:nvSpPr>
        <p:spPr>
          <a:xfrm>
            <a:off x="5220072" y="1772816"/>
            <a:ext cx="3096344" cy="43204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75000"/>
                    <a:lumOff val="25000"/>
                  </a:schemeClr>
                </a:solidFill>
                <a:latin typeface="Arial"/>
                <a:cs typeface="Arial"/>
              </a:rPr>
              <a:t>Обедайте на ходу</a:t>
            </a:r>
            <a:endParaRPr lang="ru-RU" sz="2300" dirty="0">
              <a:solidFill>
                <a:schemeClr val="tx1">
                  <a:lumMod val="75000"/>
                  <a:lumOff val="25000"/>
                </a:schemeClr>
              </a:solidFill>
              <a:latin typeface="Arial"/>
              <a:cs typeface="Arial"/>
            </a:endParaRPr>
          </a:p>
        </p:txBody>
      </p:sp>
      <p:pic>
        <p:nvPicPr>
          <p:cNvPr id="35" name="Изображение 34"/>
          <p:cNvPicPr>
            <a:picLocks noChangeAspect="1"/>
          </p:cNvPicPr>
          <p:nvPr/>
        </p:nvPicPr>
        <p:blipFill>
          <a:blip r:embed="rId4"/>
          <a:stretch>
            <a:fillRect/>
          </a:stretch>
        </p:blipFill>
        <p:spPr>
          <a:xfrm>
            <a:off x="4788024" y="1807096"/>
            <a:ext cx="325760" cy="325760"/>
          </a:xfrm>
          <a:prstGeom prst="rect">
            <a:avLst/>
          </a:prstGeom>
        </p:spPr>
      </p:pic>
      <p:sp>
        <p:nvSpPr>
          <p:cNvPr id="36" name="Заголовок 1"/>
          <p:cNvSpPr txBox="1">
            <a:spLocks/>
          </p:cNvSpPr>
          <p:nvPr/>
        </p:nvSpPr>
        <p:spPr>
          <a:xfrm>
            <a:off x="5292080" y="2636912"/>
            <a:ext cx="2808312"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75000"/>
                    <a:lumOff val="25000"/>
                  </a:schemeClr>
                </a:solidFill>
                <a:latin typeface="Arial"/>
                <a:cs typeface="Arial"/>
              </a:rPr>
              <a:t>Возьмите перерыв </a:t>
            </a:r>
          </a:p>
          <a:p>
            <a:pPr algn="l"/>
            <a:r>
              <a:rPr lang="ru-RU" sz="2300" dirty="0" smtClean="0">
                <a:solidFill>
                  <a:schemeClr val="tx1">
                    <a:lumMod val="75000"/>
                    <a:lumOff val="25000"/>
                  </a:schemeClr>
                </a:solidFill>
                <a:latin typeface="Arial"/>
                <a:cs typeface="Arial"/>
              </a:rPr>
              <a:t>и побалуйте себя</a:t>
            </a:r>
            <a:endParaRPr lang="ru-RU" sz="2300" dirty="0">
              <a:solidFill>
                <a:schemeClr val="tx1">
                  <a:lumMod val="75000"/>
                  <a:lumOff val="25000"/>
                </a:schemeClr>
              </a:solidFill>
              <a:latin typeface="Arial"/>
              <a:cs typeface="Arial"/>
            </a:endParaRPr>
          </a:p>
        </p:txBody>
      </p:sp>
      <p:pic>
        <p:nvPicPr>
          <p:cNvPr id="37" name="Изображение 36"/>
          <p:cNvPicPr>
            <a:picLocks noChangeAspect="1"/>
          </p:cNvPicPr>
          <p:nvPr/>
        </p:nvPicPr>
        <p:blipFill>
          <a:blip r:embed="rId4"/>
          <a:stretch>
            <a:fillRect/>
          </a:stretch>
        </p:blipFill>
        <p:spPr>
          <a:xfrm>
            <a:off x="4788024" y="2671192"/>
            <a:ext cx="325760" cy="325760"/>
          </a:xfrm>
          <a:prstGeom prst="rect">
            <a:avLst/>
          </a:prstGeom>
        </p:spPr>
      </p:pic>
      <p:sp>
        <p:nvSpPr>
          <p:cNvPr id="38" name="Заголовок 1"/>
          <p:cNvSpPr txBox="1">
            <a:spLocks/>
          </p:cNvSpPr>
          <p:nvPr/>
        </p:nvSpPr>
        <p:spPr>
          <a:xfrm>
            <a:off x="5220072" y="3789040"/>
            <a:ext cx="324036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75000"/>
                    <a:lumOff val="25000"/>
                  </a:schemeClr>
                </a:solidFill>
                <a:latin typeface="Arial"/>
                <a:cs typeface="Arial"/>
              </a:rPr>
              <a:t>Зарядись вкусом</a:t>
            </a:r>
            <a:endParaRPr lang="ru-RU" sz="2300" dirty="0">
              <a:solidFill>
                <a:schemeClr val="tx1">
                  <a:lumMod val="75000"/>
                  <a:lumOff val="25000"/>
                </a:schemeClr>
              </a:solidFill>
              <a:latin typeface="Arial"/>
              <a:cs typeface="Arial"/>
            </a:endParaRPr>
          </a:p>
        </p:txBody>
      </p:sp>
      <p:pic>
        <p:nvPicPr>
          <p:cNvPr id="39" name="Изображение 38"/>
          <p:cNvPicPr>
            <a:picLocks noChangeAspect="1"/>
          </p:cNvPicPr>
          <p:nvPr/>
        </p:nvPicPr>
        <p:blipFill>
          <a:blip r:embed="rId4"/>
          <a:stretch>
            <a:fillRect/>
          </a:stretch>
        </p:blipFill>
        <p:spPr>
          <a:xfrm>
            <a:off x="4788024" y="3823320"/>
            <a:ext cx="325760" cy="325760"/>
          </a:xfrm>
          <a:prstGeom prst="rect">
            <a:avLst/>
          </a:prstGeom>
        </p:spPr>
      </p:pic>
      <p:sp>
        <p:nvSpPr>
          <p:cNvPr id="40" name="Заголовок 1"/>
          <p:cNvSpPr txBox="1">
            <a:spLocks/>
          </p:cNvSpPr>
          <p:nvPr/>
        </p:nvSpPr>
        <p:spPr>
          <a:xfrm>
            <a:off x="5220072" y="4509120"/>
            <a:ext cx="3024336" cy="1224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75000"/>
                    <a:lumOff val="25000"/>
                  </a:schemeClr>
                </a:solidFill>
                <a:latin typeface="Arial"/>
                <a:cs typeface="Arial"/>
              </a:rPr>
              <a:t>Сделайте шейк </a:t>
            </a:r>
          </a:p>
          <a:p>
            <a:pPr algn="l"/>
            <a:r>
              <a:rPr lang="ru-RU" sz="2300" dirty="0" smtClean="0">
                <a:solidFill>
                  <a:schemeClr val="tx1">
                    <a:lumMod val="75000"/>
                    <a:lumOff val="25000"/>
                  </a:schemeClr>
                </a:solidFill>
                <a:latin typeface="Arial"/>
                <a:cs typeface="Arial"/>
              </a:rPr>
              <a:t>где угодно </a:t>
            </a:r>
          </a:p>
          <a:p>
            <a:pPr algn="l"/>
            <a:r>
              <a:rPr lang="ru-RU" sz="2300" dirty="0" smtClean="0">
                <a:solidFill>
                  <a:schemeClr val="tx1">
                    <a:lumMod val="75000"/>
                    <a:lumOff val="25000"/>
                  </a:schemeClr>
                </a:solidFill>
                <a:latin typeface="Arial"/>
                <a:cs typeface="Arial"/>
              </a:rPr>
              <a:t>и наслаждайтесь</a:t>
            </a:r>
            <a:endParaRPr lang="ru-RU" sz="2300" dirty="0">
              <a:solidFill>
                <a:schemeClr val="tx1">
                  <a:lumMod val="75000"/>
                  <a:lumOff val="25000"/>
                </a:schemeClr>
              </a:solidFill>
              <a:latin typeface="Arial"/>
              <a:cs typeface="Arial"/>
            </a:endParaRPr>
          </a:p>
        </p:txBody>
      </p:sp>
      <p:pic>
        <p:nvPicPr>
          <p:cNvPr id="41" name="Изображение 40"/>
          <p:cNvPicPr>
            <a:picLocks noChangeAspect="1"/>
          </p:cNvPicPr>
          <p:nvPr/>
        </p:nvPicPr>
        <p:blipFill>
          <a:blip r:embed="rId4"/>
          <a:stretch>
            <a:fillRect/>
          </a:stretch>
        </p:blipFill>
        <p:spPr>
          <a:xfrm>
            <a:off x="4788024" y="4615408"/>
            <a:ext cx="325760" cy="325760"/>
          </a:xfrm>
          <a:prstGeom prst="rect">
            <a:avLst/>
          </a:prstGeom>
        </p:spPr>
      </p:pic>
      <p:sp>
        <p:nvSpPr>
          <p:cNvPr id="42" name="Заголовок 1"/>
          <p:cNvSpPr txBox="1">
            <a:spLocks/>
          </p:cNvSpPr>
          <p:nvPr/>
        </p:nvSpPr>
        <p:spPr>
          <a:xfrm>
            <a:off x="5220072" y="764704"/>
            <a:ext cx="3456384" cy="7920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75000"/>
                    <a:lumOff val="25000"/>
                  </a:schemeClr>
                </a:solidFill>
                <a:latin typeface="Arial"/>
                <a:cs typeface="Arial"/>
              </a:rPr>
              <a:t>Возьмите на пробежку</a:t>
            </a:r>
            <a:endParaRPr lang="ru-RU" sz="2300" dirty="0">
              <a:solidFill>
                <a:schemeClr val="tx1">
                  <a:lumMod val="75000"/>
                  <a:lumOff val="25000"/>
                </a:schemeClr>
              </a:solidFill>
              <a:latin typeface="Arial"/>
              <a:cs typeface="Arial"/>
            </a:endParaRPr>
          </a:p>
        </p:txBody>
      </p:sp>
      <p:pic>
        <p:nvPicPr>
          <p:cNvPr id="43" name="Изображение 42"/>
          <p:cNvPicPr>
            <a:picLocks noChangeAspect="1"/>
          </p:cNvPicPr>
          <p:nvPr/>
        </p:nvPicPr>
        <p:blipFill>
          <a:blip r:embed="rId4"/>
          <a:stretch>
            <a:fillRect/>
          </a:stretch>
        </p:blipFill>
        <p:spPr>
          <a:xfrm>
            <a:off x="4788024" y="1015008"/>
            <a:ext cx="325760" cy="325760"/>
          </a:xfrm>
          <a:prstGeom prst="rect">
            <a:avLst/>
          </a:prstGeom>
        </p:spPr>
      </p:pic>
    </p:spTree>
    <p:extLst>
      <p:ext uri="{BB962C8B-B14F-4D97-AF65-F5344CB8AC3E}">
        <p14:creationId xmlns:p14="http://schemas.microsoft.com/office/powerpoint/2010/main" val="19676042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d.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189719" cy="6858000"/>
          </a:xfrm>
          <a:prstGeom prst="rect">
            <a:avLst/>
          </a:prstGeom>
        </p:spPr>
      </p:pic>
    </p:spTree>
    <p:extLst>
      <p:ext uri="{BB962C8B-B14F-4D97-AF65-F5344CB8AC3E}">
        <p14:creationId xmlns:p14="http://schemas.microsoft.com/office/powerpoint/2010/main" val="1452206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normAutofit fontScale="62500" lnSpcReduction="20000"/>
          </a:bodyPr>
          <a:lstStyle/>
          <a:p>
            <a:r>
              <a:rPr lang="ru-RU" dirty="0" smtClean="0"/>
              <a:t>Задайте несколько вопросов участникам праздника:</a:t>
            </a:r>
          </a:p>
          <a:p>
            <a:r>
              <a:rPr lang="ru-RU" dirty="0" smtClean="0"/>
              <a:t>1. Вам понравился новый продукт </a:t>
            </a:r>
            <a:r>
              <a:rPr lang="en-US" dirty="0" smtClean="0"/>
              <a:t>DDBS</a:t>
            </a:r>
            <a:r>
              <a:rPr lang="ru-RU" dirty="0" smtClean="0"/>
              <a:t>?</a:t>
            </a:r>
          </a:p>
          <a:p>
            <a:r>
              <a:rPr lang="ru-RU" dirty="0" smtClean="0"/>
              <a:t>2. Кто уже с сегодняшнего дня будет пить коктейль каждый день? (поднимают руки)</a:t>
            </a:r>
          </a:p>
          <a:p>
            <a:r>
              <a:rPr lang="ru-RU" dirty="0" smtClean="0"/>
              <a:t>3. Чем для вас ценен этот продукт? (выслушать 2-3 ответа)</a:t>
            </a:r>
          </a:p>
          <a:p>
            <a:r>
              <a:rPr lang="ru-RU" dirty="0" smtClean="0"/>
              <a:t>4. Кто будет рекомендовать новый продукт </a:t>
            </a:r>
            <a:r>
              <a:rPr lang="en-US" dirty="0" smtClean="0"/>
              <a:t>Coral Club</a:t>
            </a:r>
            <a:r>
              <a:rPr lang="ru-RU" dirty="0" smtClean="0"/>
              <a:t> своим дистрибьюторам, потребителям, клиентам и просто знакомым? (поднимают руки)</a:t>
            </a:r>
          </a:p>
          <a:p>
            <a:r>
              <a:rPr lang="ru-RU" dirty="0" smtClean="0"/>
              <a:t>5. Кому в первую очередь вы расскажите о </a:t>
            </a:r>
            <a:r>
              <a:rPr lang="en-US" dirty="0" smtClean="0"/>
              <a:t>DDBS</a:t>
            </a:r>
            <a:r>
              <a:rPr lang="ru-RU" dirty="0" smtClean="0"/>
              <a:t>? (выслушать 2-3 ответа)</a:t>
            </a:r>
          </a:p>
          <a:p>
            <a:r>
              <a:rPr lang="ru-RU" dirty="0" smtClean="0"/>
              <a:t>6. Резюме - я расскажу о новом продукте </a:t>
            </a:r>
            <a:r>
              <a:rPr lang="en-US" dirty="0" smtClean="0"/>
              <a:t>DDBS</a:t>
            </a:r>
            <a:r>
              <a:rPr lang="ru-RU" dirty="0" smtClean="0"/>
              <a:t>:</a:t>
            </a:r>
          </a:p>
          <a:p>
            <a:pPr marL="0" indent="0">
              <a:buNone/>
            </a:pPr>
            <a:r>
              <a:rPr lang="ru-RU" dirty="0" smtClean="0"/>
              <a:t>Своей структуре (проведу праздник продукта)</a:t>
            </a:r>
          </a:p>
          <a:p>
            <a:pPr marL="0" indent="0">
              <a:buNone/>
            </a:pPr>
            <a:r>
              <a:rPr lang="ru-RU" dirty="0" smtClean="0"/>
              <a:t>Своим клиентам и знакомым (проведу дегустацию </a:t>
            </a:r>
            <a:r>
              <a:rPr lang="en-US" dirty="0" smtClean="0"/>
              <a:t>DDBS</a:t>
            </a:r>
            <a:r>
              <a:rPr lang="ru-RU" dirty="0" smtClean="0"/>
              <a:t> у себя дома)</a:t>
            </a:r>
          </a:p>
          <a:p>
            <a:pPr marL="0" indent="0">
              <a:buNone/>
            </a:pPr>
            <a:r>
              <a:rPr lang="ru-RU" dirty="0" smtClean="0"/>
              <a:t>Людям, которые знакомы с протеиновыми шейками и покупают другие торговые марки (проведу презентацию один-на-один)</a:t>
            </a:r>
          </a:p>
          <a:p>
            <a:pPr marL="0" indent="0">
              <a:buNone/>
            </a:pPr>
            <a:endParaRPr lang="ru-RU" dirty="0" smtClean="0"/>
          </a:p>
          <a:p>
            <a:pPr marL="0" indent="0">
              <a:buNone/>
            </a:pPr>
            <a:endParaRPr lang="ru-RU" dirty="0" smtClean="0"/>
          </a:p>
          <a:p>
            <a:endParaRPr lang="ru-RU" dirty="0"/>
          </a:p>
        </p:txBody>
      </p:sp>
    </p:spTree>
    <p:extLst>
      <p:ext uri="{BB962C8B-B14F-4D97-AF65-F5344CB8AC3E}">
        <p14:creationId xmlns:p14="http://schemas.microsoft.com/office/powerpoint/2010/main" val="2595551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Работа в командах</a:t>
            </a:r>
            <a:endParaRPr lang="ru-RU" dirty="0"/>
          </a:p>
        </p:txBody>
      </p:sp>
      <p:sp>
        <p:nvSpPr>
          <p:cNvPr id="3" name="Объект 2"/>
          <p:cNvSpPr>
            <a:spLocks noGrp="1"/>
          </p:cNvSpPr>
          <p:nvPr>
            <p:ph idx="1"/>
          </p:nvPr>
        </p:nvSpPr>
        <p:spPr/>
        <p:txBody>
          <a:bodyPr>
            <a:normAutofit fontScale="85000" lnSpcReduction="20000"/>
          </a:bodyPr>
          <a:lstStyle/>
          <a:p>
            <a:pPr marL="0" indent="0">
              <a:buNone/>
            </a:pPr>
            <a:r>
              <a:rPr lang="ru-RU" dirty="0" smtClean="0"/>
              <a:t>Спикер делит зал на 4 команды.</a:t>
            </a:r>
          </a:p>
          <a:p>
            <a:pPr marL="0" indent="0">
              <a:buNone/>
            </a:pPr>
            <a:r>
              <a:rPr lang="ru-RU" dirty="0" smtClean="0"/>
              <a:t>В каждой команде выбирает «рулевого»</a:t>
            </a:r>
          </a:p>
          <a:p>
            <a:pPr marL="0" indent="0">
              <a:buNone/>
            </a:pPr>
            <a:r>
              <a:rPr lang="ru-RU" dirty="0" smtClean="0"/>
              <a:t>Рулевому вручается задание (распечатано на листах).</a:t>
            </a:r>
          </a:p>
          <a:p>
            <a:pPr marL="0" indent="0">
              <a:buNone/>
            </a:pPr>
            <a:r>
              <a:rPr lang="ru-RU" dirty="0" smtClean="0"/>
              <a:t>Время на подготовку 10 минут.</a:t>
            </a:r>
          </a:p>
          <a:p>
            <a:pPr marL="0" indent="0">
              <a:buNone/>
            </a:pPr>
            <a:r>
              <a:rPr lang="ru-RU" dirty="0" smtClean="0"/>
              <a:t>Время на выступление 5 минут.</a:t>
            </a:r>
          </a:p>
          <a:p>
            <a:pPr marL="0" indent="0">
              <a:buNone/>
            </a:pPr>
            <a:r>
              <a:rPr lang="ru-RU" dirty="0" smtClean="0"/>
              <a:t>Выступать от команды может рулевой и 1 помощник</a:t>
            </a:r>
          </a:p>
          <a:p>
            <a:pPr marL="0" indent="0">
              <a:buNone/>
            </a:pPr>
            <a:endParaRPr lang="ru-RU" dirty="0"/>
          </a:p>
          <a:p>
            <a:pPr marL="0" indent="0">
              <a:buNone/>
            </a:pPr>
            <a:r>
              <a:rPr lang="ru-RU" dirty="0" smtClean="0"/>
              <a:t>Предложите командам листы для </a:t>
            </a:r>
            <a:r>
              <a:rPr lang="ru-RU" dirty="0" err="1" smtClean="0"/>
              <a:t>флипчата</a:t>
            </a:r>
            <a:r>
              <a:rPr lang="ru-RU" dirty="0" smtClean="0"/>
              <a:t> и маркеры.</a:t>
            </a:r>
          </a:p>
          <a:p>
            <a:pPr marL="0" indent="0">
              <a:buNone/>
            </a:pPr>
            <a:r>
              <a:rPr lang="ru-RU" dirty="0" smtClean="0"/>
              <a:t>Во время выступления эти листы закрепить на </a:t>
            </a:r>
            <a:r>
              <a:rPr lang="ru-RU" dirty="0" err="1" smtClean="0"/>
              <a:t>флипчате</a:t>
            </a:r>
            <a:r>
              <a:rPr lang="ru-RU" dirty="0" smtClean="0"/>
              <a:t> или на стене.</a:t>
            </a:r>
            <a:endParaRPr lang="ru-RU" dirty="0"/>
          </a:p>
        </p:txBody>
      </p:sp>
    </p:spTree>
    <p:extLst>
      <p:ext uri="{BB962C8B-B14F-4D97-AF65-F5344CB8AC3E}">
        <p14:creationId xmlns:p14="http://schemas.microsoft.com/office/powerpoint/2010/main" val="54701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PPT_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89719" cy="6858000"/>
          </a:xfrm>
          <a:prstGeom prst="rect">
            <a:avLst/>
          </a:prstGeom>
        </p:spPr>
      </p:pic>
      <p:pic>
        <p:nvPicPr>
          <p:cNvPr id="8" name="Изображение 7"/>
          <p:cNvPicPr>
            <a:picLocks noChangeAspect="1"/>
          </p:cNvPicPr>
          <p:nvPr/>
        </p:nvPicPr>
        <p:blipFill>
          <a:blip r:embed="rId3"/>
          <a:stretch>
            <a:fillRect/>
          </a:stretch>
        </p:blipFill>
        <p:spPr>
          <a:xfrm>
            <a:off x="3059832" y="4941168"/>
            <a:ext cx="3096344" cy="720080"/>
          </a:xfrm>
          <a:prstGeom prst="rect">
            <a:avLst/>
          </a:prstGeom>
        </p:spPr>
      </p:pic>
      <p:sp>
        <p:nvSpPr>
          <p:cNvPr id="9" name="Прямоугольник 8"/>
          <p:cNvSpPr/>
          <p:nvPr/>
        </p:nvSpPr>
        <p:spPr>
          <a:xfrm>
            <a:off x="3059832" y="4931876"/>
            <a:ext cx="3096344" cy="353943"/>
          </a:xfrm>
          <a:prstGeom prst="rect">
            <a:avLst/>
          </a:prstGeom>
        </p:spPr>
        <p:txBody>
          <a:bodyPr wrap="square">
            <a:spAutoFit/>
          </a:bodyPr>
          <a:lstStyle/>
          <a:p>
            <a:r>
              <a:rPr lang="ru-RU" sz="1700" dirty="0">
                <a:solidFill>
                  <a:schemeClr val="bg1"/>
                </a:solidFill>
                <a:latin typeface="Arial"/>
                <a:cs typeface="Arial"/>
              </a:rPr>
              <a:t>ПРОТЕИНОВЫЕ </a:t>
            </a:r>
            <a:r>
              <a:rPr lang="ru-RU" sz="1700" dirty="0" smtClean="0">
                <a:solidFill>
                  <a:schemeClr val="bg1"/>
                </a:solidFill>
                <a:latin typeface="Arial"/>
                <a:cs typeface="Arial"/>
              </a:rPr>
              <a:t>КОКТЕЙЛИ</a:t>
            </a:r>
            <a:endParaRPr lang="ru-RU" sz="1700" dirty="0">
              <a:solidFill>
                <a:schemeClr val="bg1"/>
              </a:solidFill>
              <a:latin typeface="Arial"/>
              <a:cs typeface="Arial"/>
            </a:endParaRPr>
          </a:p>
        </p:txBody>
      </p:sp>
      <p:sp>
        <p:nvSpPr>
          <p:cNvPr id="10" name="Прямоугольник 9"/>
          <p:cNvSpPr/>
          <p:nvPr/>
        </p:nvSpPr>
        <p:spPr>
          <a:xfrm>
            <a:off x="3103378" y="5322694"/>
            <a:ext cx="3035106" cy="338554"/>
          </a:xfrm>
          <a:prstGeom prst="rect">
            <a:avLst/>
          </a:prstGeom>
        </p:spPr>
        <p:txBody>
          <a:bodyPr wrap="none">
            <a:spAutoFit/>
          </a:bodyPr>
          <a:lstStyle/>
          <a:p>
            <a:r>
              <a:rPr lang="ru-RU" sz="1600" dirty="0" smtClean="0">
                <a:solidFill>
                  <a:schemeClr val="bg1"/>
                </a:solidFill>
                <a:latin typeface="Arial"/>
                <a:cs typeface="Arial"/>
              </a:rPr>
              <a:t>ДЛЯ КРАСОТЫ И ЗДОРОВЬЯ</a:t>
            </a:r>
            <a:endParaRPr lang="ru-RU" sz="1600" dirty="0">
              <a:solidFill>
                <a:schemeClr val="bg1"/>
              </a:solidFill>
              <a:latin typeface="Arial"/>
              <a:cs typeface="Arial"/>
            </a:endParaRPr>
          </a:p>
        </p:txBody>
      </p:sp>
    </p:spTree>
    <p:extLst>
      <p:ext uri="{BB962C8B-B14F-4D97-AF65-F5344CB8AC3E}">
        <p14:creationId xmlns:p14="http://schemas.microsoft.com/office/powerpoint/2010/main" val="19395007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Ваши помощники в продвижении нового продукта </a:t>
            </a:r>
            <a:endParaRPr lang="ru-RU" dirty="0"/>
          </a:p>
        </p:txBody>
      </p:sp>
      <p:sp>
        <p:nvSpPr>
          <p:cNvPr id="3" name="Объект 2"/>
          <p:cNvSpPr>
            <a:spLocks noGrp="1"/>
          </p:cNvSpPr>
          <p:nvPr>
            <p:ph idx="1"/>
          </p:nvPr>
        </p:nvSpPr>
        <p:spPr>
          <a:xfrm>
            <a:off x="457200" y="1600201"/>
            <a:ext cx="8229600" cy="2548880"/>
          </a:xfrm>
        </p:spPr>
        <p:txBody>
          <a:bodyPr>
            <a:normAutofit/>
          </a:bodyPr>
          <a:lstStyle/>
          <a:p>
            <a:r>
              <a:rPr lang="ru-RU" dirty="0" smtClean="0"/>
              <a:t>РРТ о </a:t>
            </a:r>
            <a:r>
              <a:rPr lang="ru-RU" dirty="0"/>
              <a:t>продукте – можно скачать на сайте</a:t>
            </a:r>
          </a:p>
          <a:p>
            <a:r>
              <a:rPr lang="ru-RU" dirty="0"/>
              <a:t>Приглашение на праздник </a:t>
            </a:r>
            <a:endParaRPr lang="ru-RU" dirty="0" smtClean="0"/>
          </a:p>
          <a:p>
            <a:r>
              <a:rPr lang="ru-RU" dirty="0" smtClean="0"/>
              <a:t>Сценарий праздника</a:t>
            </a:r>
          </a:p>
          <a:p>
            <a:r>
              <a:rPr lang="ru-RU" dirty="0" smtClean="0"/>
              <a:t>Буклеты DDBS – можно купить в ОП</a:t>
            </a:r>
          </a:p>
          <a:p>
            <a:pPr marL="0" indent="0">
              <a:buNone/>
            </a:pPr>
            <a:endParaRPr lang="ru-RU" dirty="0"/>
          </a:p>
        </p:txBody>
      </p:sp>
      <p:sp>
        <p:nvSpPr>
          <p:cNvPr id="5" name="Прямоугольник 4"/>
          <p:cNvSpPr/>
          <p:nvPr/>
        </p:nvSpPr>
        <p:spPr>
          <a:xfrm>
            <a:off x="6282376" y="2453319"/>
            <a:ext cx="2448272" cy="646331"/>
          </a:xfrm>
          <a:prstGeom prst="rect">
            <a:avLst/>
          </a:prstGeom>
        </p:spPr>
        <p:txBody>
          <a:bodyPr wrap="square">
            <a:spAutoFit/>
          </a:bodyPr>
          <a:lstStyle/>
          <a:p>
            <a:r>
              <a:rPr lang="ru-RU" dirty="0" smtClean="0"/>
              <a:t>В информационной рассылке</a:t>
            </a:r>
            <a:endParaRPr lang="ru-RU" dirty="0"/>
          </a:p>
        </p:txBody>
      </p:sp>
      <p:sp>
        <p:nvSpPr>
          <p:cNvPr id="6" name="Правая фигурная скобка 5"/>
          <p:cNvSpPr/>
          <p:nvPr/>
        </p:nvSpPr>
        <p:spPr>
          <a:xfrm>
            <a:off x="5508104" y="2265678"/>
            <a:ext cx="648072" cy="1080120"/>
          </a:xfrm>
          <a:prstGeom prst="rightBrace">
            <a:avLst>
              <a:gd name="adj1" fmla="val 32211"/>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3987767"/>
            <a:ext cx="3851920" cy="216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7583" y="4725144"/>
            <a:ext cx="2030567" cy="1569660"/>
          </a:xfrm>
          <a:prstGeom prst="rect">
            <a:avLst/>
          </a:prstGeom>
          <a:noFill/>
        </p:spPr>
        <p:txBody>
          <a:bodyPr wrap="square" rtlCol="0">
            <a:spAutoFit/>
          </a:bodyPr>
          <a:lstStyle/>
          <a:p>
            <a:pPr algn="ctr"/>
            <a:r>
              <a:rPr lang="en-US" sz="3200" dirty="0" smtClean="0">
                <a:solidFill>
                  <a:srgbClr val="FF0000"/>
                </a:solidFill>
              </a:rPr>
              <a:t>1568 </a:t>
            </a:r>
            <a:r>
              <a:rPr lang="ru-RU" sz="3200" dirty="0" smtClean="0">
                <a:solidFill>
                  <a:srgbClr val="FF0000"/>
                </a:solidFill>
              </a:rPr>
              <a:t>руб.</a:t>
            </a:r>
          </a:p>
          <a:p>
            <a:pPr algn="ctr"/>
            <a:r>
              <a:rPr lang="ru-RU" sz="3200" dirty="0" smtClean="0">
                <a:solidFill>
                  <a:srgbClr val="FF0000"/>
                </a:solidFill>
              </a:rPr>
              <a:t>Клубная цена </a:t>
            </a:r>
            <a:endParaRPr lang="ru-RU" sz="3200" dirty="0">
              <a:solidFill>
                <a:srgbClr val="FF0000"/>
              </a:solidFill>
            </a:endParaRPr>
          </a:p>
        </p:txBody>
      </p:sp>
      <p:sp>
        <p:nvSpPr>
          <p:cNvPr id="8" name="TextBox 7"/>
          <p:cNvSpPr txBox="1"/>
          <p:nvPr/>
        </p:nvSpPr>
        <p:spPr>
          <a:xfrm>
            <a:off x="3635895" y="6021288"/>
            <a:ext cx="2030567" cy="584775"/>
          </a:xfrm>
          <a:prstGeom prst="rect">
            <a:avLst/>
          </a:prstGeom>
          <a:noFill/>
        </p:spPr>
        <p:txBody>
          <a:bodyPr wrap="square" rtlCol="0">
            <a:spAutoFit/>
          </a:bodyPr>
          <a:lstStyle/>
          <a:p>
            <a:pPr algn="ctr"/>
            <a:r>
              <a:rPr lang="ru-RU" sz="3200" dirty="0" smtClean="0">
                <a:solidFill>
                  <a:srgbClr val="FF0000"/>
                </a:solidFill>
              </a:rPr>
              <a:t>21 балл</a:t>
            </a:r>
            <a:endParaRPr lang="ru-RU" sz="3200" dirty="0">
              <a:solidFill>
                <a:srgbClr val="FF0000"/>
              </a:solidFill>
            </a:endParaRPr>
          </a:p>
        </p:txBody>
      </p:sp>
      <p:sp>
        <p:nvSpPr>
          <p:cNvPr id="9" name="TextBox 8"/>
          <p:cNvSpPr txBox="1"/>
          <p:nvPr/>
        </p:nvSpPr>
        <p:spPr>
          <a:xfrm>
            <a:off x="6645888" y="4761057"/>
            <a:ext cx="2030567" cy="1569660"/>
          </a:xfrm>
          <a:prstGeom prst="rect">
            <a:avLst/>
          </a:prstGeom>
          <a:noFill/>
        </p:spPr>
        <p:txBody>
          <a:bodyPr wrap="square" rtlCol="0">
            <a:spAutoFit/>
          </a:bodyPr>
          <a:lstStyle/>
          <a:p>
            <a:pPr algn="ctr"/>
            <a:r>
              <a:rPr lang="ru-RU" sz="3200" dirty="0" smtClean="0">
                <a:solidFill>
                  <a:srgbClr val="FF0000"/>
                </a:solidFill>
              </a:rPr>
              <a:t>1960</a:t>
            </a:r>
            <a:r>
              <a:rPr lang="en-US" sz="3200" dirty="0" smtClean="0">
                <a:solidFill>
                  <a:srgbClr val="FF0000"/>
                </a:solidFill>
              </a:rPr>
              <a:t> </a:t>
            </a:r>
            <a:r>
              <a:rPr lang="ru-RU" sz="3200" dirty="0" smtClean="0">
                <a:solidFill>
                  <a:srgbClr val="FF0000"/>
                </a:solidFill>
              </a:rPr>
              <a:t>руб.</a:t>
            </a:r>
          </a:p>
          <a:p>
            <a:pPr algn="ctr"/>
            <a:r>
              <a:rPr lang="ru-RU" sz="3200" dirty="0" smtClean="0">
                <a:solidFill>
                  <a:srgbClr val="FF0000"/>
                </a:solidFill>
              </a:rPr>
              <a:t>Розничная  цена </a:t>
            </a:r>
            <a:endParaRPr lang="ru-RU" sz="3200" dirty="0">
              <a:solidFill>
                <a:srgbClr val="FF0000"/>
              </a:solidFill>
            </a:endParaRPr>
          </a:p>
        </p:txBody>
      </p:sp>
    </p:spTree>
    <p:extLst>
      <p:ext uri="{BB962C8B-B14F-4D97-AF65-F5344CB8AC3E}">
        <p14:creationId xmlns:p14="http://schemas.microsoft.com/office/powerpoint/2010/main" val="3174844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Наши правила</a:t>
            </a:r>
            <a:endParaRPr lang="ru-RU" dirty="0"/>
          </a:p>
        </p:txBody>
      </p:sp>
      <p:sp>
        <p:nvSpPr>
          <p:cNvPr id="3" name="Объект 2"/>
          <p:cNvSpPr>
            <a:spLocks noGrp="1"/>
          </p:cNvSpPr>
          <p:nvPr>
            <p:ph idx="1"/>
          </p:nvPr>
        </p:nvSpPr>
        <p:spPr/>
        <p:txBody>
          <a:bodyPr/>
          <a:lstStyle/>
          <a:p>
            <a:r>
              <a:rPr lang="ru-RU" dirty="0" smtClean="0"/>
              <a:t>Слушаем внимательно</a:t>
            </a:r>
          </a:p>
          <a:p>
            <a:r>
              <a:rPr lang="ru-RU" dirty="0"/>
              <a:t>М</a:t>
            </a:r>
            <a:r>
              <a:rPr lang="ru-RU" dirty="0" smtClean="0"/>
              <a:t>нение спикеров только приветствуем, без обсуждения и осуждения</a:t>
            </a:r>
          </a:p>
          <a:p>
            <a:r>
              <a:rPr lang="ru-RU" dirty="0" smtClean="0"/>
              <a:t>Свои мысли записываем, а не высказываем вслух</a:t>
            </a:r>
          </a:p>
          <a:p>
            <a:r>
              <a:rPr lang="ru-RU" dirty="0" smtClean="0"/>
              <a:t>Будем позитивными</a:t>
            </a:r>
          </a:p>
          <a:p>
            <a:endParaRPr lang="ru-RU" dirty="0"/>
          </a:p>
        </p:txBody>
      </p:sp>
    </p:spTree>
    <p:extLst>
      <p:ext uri="{BB962C8B-B14F-4D97-AF65-F5344CB8AC3E}">
        <p14:creationId xmlns:p14="http://schemas.microsoft.com/office/powerpoint/2010/main" val="1594503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Задание 1 команде: Подготовиться к празднику продукта для своей структуры</a:t>
            </a:r>
            <a:endParaRPr lang="ru-RU" dirty="0"/>
          </a:p>
        </p:txBody>
      </p:sp>
      <p:sp>
        <p:nvSpPr>
          <p:cNvPr id="3" name="Объект 2"/>
          <p:cNvSpPr>
            <a:spLocks noGrp="1"/>
          </p:cNvSpPr>
          <p:nvPr>
            <p:ph idx="1"/>
          </p:nvPr>
        </p:nvSpPr>
        <p:spPr>
          <a:xfrm>
            <a:off x="277180" y="2058330"/>
            <a:ext cx="8229600" cy="4525963"/>
          </a:xfrm>
        </p:spPr>
        <p:txBody>
          <a:bodyPr>
            <a:normAutofit fontScale="92500" lnSpcReduction="20000"/>
          </a:bodyPr>
          <a:lstStyle/>
          <a:p>
            <a:pPr marL="0" indent="0">
              <a:buNone/>
            </a:pPr>
            <a:r>
              <a:rPr lang="ru-RU" dirty="0" smtClean="0"/>
              <a:t>1. Сколько человек вы пригласите на одно мероприятие.</a:t>
            </a:r>
          </a:p>
          <a:p>
            <a:pPr marL="0" indent="0">
              <a:buNone/>
            </a:pPr>
            <a:r>
              <a:rPr lang="ru-RU" dirty="0" smtClean="0"/>
              <a:t>2. Как вы это будете делать</a:t>
            </a:r>
          </a:p>
          <a:p>
            <a:pPr marL="0" indent="0">
              <a:buNone/>
            </a:pPr>
            <a:r>
              <a:rPr lang="ru-RU" dirty="0" smtClean="0"/>
              <a:t>3. Какие материалы и оборудование для дегустации вам потребуются</a:t>
            </a:r>
          </a:p>
          <a:p>
            <a:pPr marL="0" indent="0">
              <a:buNone/>
            </a:pPr>
            <a:r>
              <a:rPr lang="ru-RU" dirty="0" smtClean="0"/>
              <a:t>4. Рассчитайте стоимость 1 порции для дегустации (1 упаковка </a:t>
            </a:r>
            <a:r>
              <a:rPr lang="en-US" dirty="0" smtClean="0"/>
              <a:t>DDBS</a:t>
            </a:r>
            <a:r>
              <a:rPr lang="ru-RU" dirty="0" smtClean="0"/>
              <a:t> = 20 порций коктейля)</a:t>
            </a:r>
          </a:p>
          <a:p>
            <a:pPr marL="0" indent="0">
              <a:buNone/>
            </a:pPr>
            <a:r>
              <a:rPr lang="ru-RU" dirty="0" smtClean="0"/>
              <a:t>5. Какие еще выгоды / преимущества в празднике продукта для вас и вашей структуры</a:t>
            </a:r>
          </a:p>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a:p>
          <a:p>
            <a:pPr marL="0" indent="0">
              <a:buNone/>
            </a:pPr>
            <a:endParaRPr lang="ru-RU" dirty="0" smtClean="0"/>
          </a:p>
          <a:p>
            <a:pPr marL="0" indent="0">
              <a:buNone/>
            </a:pPr>
            <a:endParaRPr lang="ru-RU" dirty="0" smtClean="0"/>
          </a:p>
          <a:p>
            <a:pPr marL="0" indent="0">
              <a:buNone/>
            </a:pPr>
            <a:endParaRPr lang="ru-RU" dirty="0" smtClean="0"/>
          </a:p>
          <a:p>
            <a:pPr marL="0" indent="0">
              <a:buNone/>
            </a:pPr>
            <a:endParaRPr lang="ru-RU" dirty="0"/>
          </a:p>
        </p:txBody>
      </p:sp>
    </p:spTree>
    <p:extLst>
      <p:ext uri="{BB962C8B-B14F-4D97-AF65-F5344CB8AC3E}">
        <p14:creationId xmlns:p14="http://schemas.microsoft.com/office/powerpoint/2010/main" val="1089857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686800" cy="1143000"/>
          </a:xfrm>
        </p:spPr>
        <p:txBody>
          <a:bodyPr>
            <a:normAutofit fontScale="90000"/>
          </a:bodyPr>
          <a:lstStyle/>
          <a:p>
            <a:r>
              <a:rPr lang="ru-RU" dirty="0" smtClean="0"/>
              <a:t>Задание 2 команде: Подготовиться к проведению дегустации для своих клиентов и знакомых</a:t>
            </a:r>
            <a:endParaRPr lang="ru-RU" dirty="0"/>
          </a:p>
        </p:txBody>
      </p:sp>
      <p:sp>
        <p:nvSpPr>
          <p:cNvPr id="3" name="Объект 2"/>
          <p:cNvSpPr>
            <a:spLocks noGrp="1"/>
          </p:cNvSpPr>
          <p:nvPr>
            <p:ph idx="1"/>
          </p:nvPr>
        </p:nvSpPr>
        <p:spPr>
          <a:xfrm>
            <a:off x="467544" y="1772816"/>
            <a:ext cx="8229600" cy="4525963"/>
          </a:xfrm>
        </p:spPr>
        <p:txBody>
          <a:bodyPr>
            <a:normAutofit fontScale="92500" lnSpcReduction="20000"/>
          </a:bodyPr>
          <a:lstStyle/>
          <a:p>
            <a:pPr marL="0" indent="0">
              <a:buNone/>
            </a:pPr>
            <a:r>
              <a:rPr lang="ru-RU" dirty="0" smtClean="0"/>
              <a:t>1. Кого из своих знакомых / клиентов вы пригласите в первую очередь. </a:t>
            </a:r>
          </a:p>
          <a:p>
            <a:pPr marL="0" indent="0">
              <a:buNone/>
            </a:pPr>
            <a:r>
              <a:rPr lang="ru-RU" dirty="0" smtClean="0"/>
              <a:t>2. Как вы это будете делать.</a:t>
            </a:r>
          </a:p>
          <a:p>
            <a:pPr marL="0" indent="0">
              <a:buNone/>
            </a:pPr>
            <a:r>
              <a:rPr lang="ru-RU" dirty="0" smtClean="0"/>
              <a:t>3. Какие материалы  и оборудование для дегустации вам потребуются.</a:t>
            </a:r>
          </a:p>
          <a:p>
            <a:pPr marL="0" indent="0">
              <a:buNone/>
            </a:pPr>
            <a:r>
              <a:rPr lang="ru-RU" dirty="0" smtClean="0"/>
              <a:t>4. Как вы расскажите о возможности купить </a:t>
            </a:r>
            <a:r>
              <a:rPr lang="en-US" dirty="0" smtClean="0"/>
              <a:t>DDBS</a:t>
            </a:r>
            <a:r>
              <a:rPr lang="ru-RU" dirty="0" smtClean="0"/>
              <a:t> со скидкой 20% и стать потребителем вашей структуры.</a:t>
            </a:r>
          </a:p>
          <a:p>
            <a:pPr marL="0" indent="0">
              <a:buNone/>
            </a:pPr>
            <a:r>
              <a:rPr lang="ru-RU" dirty="0" smtClean="0"/>
              <a:t>5. Как проведение дегустации повлияет на увеличение вашей структуры </a:t>
            </a:r>
          </a:p>
          <a:p>
            <a:endParaRPr lang="ru-RU" dirty="0"/>
          </a:p>
        </p:txBody>
      </p:sp>
    </p:spTree>
    <p:extLst>
      <p:ext uri="{BB962C8B-B14F-4D97-AF65-F5344CB8AC3E}">
        <p14:creationId xmlns:p14="http://schemas.microsoft.com/office/powerpoint/2010/main" val="2503535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229600" cy="1143000"/>
          </a:xfrm>
        </p:spPr>
        <p:txBody>
          <a:bodyPr>
            <a:normAutofit fontScale="90000"/>
          </a:bodyPr>
          <a:lstStyle/>
          <a:p>
            <a:r>
              <a:rPr lang="ru-RU" dirty="0" smtClean="0"/>
              <a:t>Задание 3 команде: Подготовиться к проведению презентации </a:t>
            </a:r>
            <a:r>
              <a:rPr lang="en-US" dirty="0" smtClean="0"/>
              <a:t>DDBS</a:t>
            </a:r>
            <a:r>
              <a:rPr lang="ru-RU" dirty="0" smtClean="0"/>
              <a:t> «один-на-один»</a:t>
            </a:r>
            <a:br>
              <a:rPr lang="ru-RU" dirty="0" smtClean="0"/>
            </a:br>
            <a:endParaRPr lang="ru-RU" dirty="0"/>
          </a:p>
        </p:txBody>
      </p:sp>
      <p:sp>
        <p:nvSpPr>
          <p:cNvPr id="3" name="Объект 2"/>
          <p:cNvSpPr>
            <a:spLocks noGrp="1"/>
          </p:cNvSpPr>
          <p:nvPr>
            <p:ph idx="1"/>
          </p:nvPr>
        </p:nvSpPr>
        <p:spPr>
          <a:xfrm>
            <a:off x="539552" y="2060848"/>
            <a:ext cx="8229600" cy="4525963"/>
          </a:xfrm>
        </p:spPr>
        <p:txBody>
          <a:bodyPr>
            <a:normAutofit fontScale="92500" lnSpcReduction="20000"/>
          </a:bodyPr>
          <a:lstStyle/>
          <a:p>
            <a:pPr marL="0" indent="0">
              <a:buNone/>
            </a:pPr>
            <a:r>
              <a:rPr lang="ru-RU" dirty="0" smtClean="0"/>
              <a:t>Тем, кто знаком с протеиновыми шейками и покупает другие торговые марки</a:t>
            </a:r>
          </a:p>
          <a:p>
            <a:pPr marL="514350" indent="-514350">
              <a:buAutoNum type="arabicPeriod"/>
            </a:pPr>
            <a:r>
              <a:rPr lang="ru-RU" dirty="0" smtClean="0"/>
              <a:t>Какие преимущества есть у </a:t>
            </a:r>
            <a:r>
              <a:rPr lang="en-US" dirty="0" smtClean="0"/>
              <a:t>DDBS</a:t>
            </a:r>
            <a:r>
              <a:rPr lang="ru-RU" dirty="0" smtClean="0"/>
              <a:t> по сравнению с другими протеиновыми коктейлями</a:t>
            </a:r>
          </a:p>
          <a:p>
            <a:pPr marL="514350" indent="-514350">
              <a:buAutoNum type="arabicPeriod"/>
            </a:pPr>
            <a:r>
              <a:rPr lang="ru-RU" dirty="0" smtClean="0"/>
              <a:t>Какие возможности для приобретения вы предложите</a:t>
            </a:r>
          </a:p>
          <a:p>
            <a:pPr marL="514350" indent="-514350">
              <a:buAutoNum type="arabicPeriod"/>
            </a:pPr>
            <a:r>
              <a:rPr lang="ru-RU" dirty="0" smtClean="0"/>
              <a:t>На чем сделать акцент при разговоре с потенциальным потребителем?</a:t>
            </a:r>
          </a:p>
          <a:p>
            <a:pPr marL="514350" indent="-514350">
              <a:buAutoNum type="arabicPeriod"/>
            </a:pPr>
            <a:r>
              <a:rPr lang="ru-RU" dirty="0" smtClean="0"/>
              <a:t>На чем сделать акцент при разговоре с потенциальным клиентом?</a:t>
            </a:r>
            <a:endParaRPr lang="ru-RU" dirty="0"/>
          </a:p>
        </p:txBody>
      </p:sp>
    </p:spTree>
    <p:extLst>
      <p:ext uri="{BB962C8B-B14F-4D97-AF65-F5344CB8AC3E}">
        <p14:creationId xmlns:p14="http://schemas.microsoft.com/office/powerpoint/2010/main" val="2087087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Задание 4 команде: Рассчитать выгоды Дистрибьютора от нового продукта </a:t>
            </a:r>
            <a:endParaRPr lang="ru-RU" dirty="0"/>
          </a:p>
        </p:txBody>
      </p:sp>
      <p:sp>
        <p:nvSpPr>
          <p:cNvPr id="3" name="Объект 2"/>
          <p:cNvSpPr>
            <a:spLocks noGrp="1"/>
          </p:cNvSpPr>
          <p:nvPr>
            <p:ph idx="1"/>
          </p:nvPr>
        </p:nvSpPr>
        <p:spPr/>
        <p:txBody>
          <a:bodyPr>
            <a:normAutofit fontScale="92500" lnSpcReduction="20000"/>
          </a:bodyPr>
          <a:lstStyle/>
          <a:p>
            <a:pPr marL="514350" indent="-514350">
              <a:buAutoNum type="arabicPeriod"/>
            </a:pPr>
            <a:r>
              <a:rPr lang="ru-RU" dirty="0" smtClean="0"/>
              <a:t>Экономия при покупки для потребителя</a:t>
            </a:r>
          </a:p>
          <a:p>
            <a:pPr marL="514350" indent="-514350">
              <a:buAutoNum type="arabicPeriod"/>
            </a:pPr>
            <a:r>
              <a:rPr lang="ru-RU" dirty="0" smtClean="0"/>
              <a:t>Экономия при покупки для премиум потребителя</a:t>
            </a:r>
          </a:p>
          <a:p>
            <a:pPr marL="514350" indent="-514350">
              <a:buAutoNum type="arabicPeriod"/>
            </a:pPr>
            <a:r>
              <a:rPr lang="ru-RU" dirty="0" smtClean="0"/>
              <a:t>Стоимость ежедневной порции для личного потребления</a:t>
            </a:r>
          </a:p>
          <a:p>
            <a:pPr marL="514350" indent="-514350">
              <a:buAutoNum type="arabicPeriod"/>
            </a:pPr>
            <a:r>
              <a:rPr lang="ru-RU" dirty="0" smtClean="0"/>
              <a:t>Выгода Дистрибьютора от продажи 1 упаковки </a:t>
            </a:r>
            <a:r>
              <a:rPr lang="en-US" dirty="0" smtClean="0"/>
              <a:t>DDBS</a:t>
            </a:r>
            <a:r>
              <a:rPr lang="ru-RU" dirty="0" smtClean="0"/>
              <a:t> по розничной цене</a:t>
            </a:r>
          </a:p>
          <a:p>
            <a:pPr marL="514350" indent="-514350">
              <a:buAutoNum type="arabicPeriod"/>
            </a:pPr>
            <a:r>
              <a:rPr lang="ru-RU" dirty="0" smtClean="0"/>
              <a:t>Преимущества Дистрибьютора от нового Потребителя, который пришел на продукт </a:t>
            </a:r>
            <a:r>
              <a:rPr lang="en-US" dirty="0" smtClean="0"/>
              <a:t>DDBS</a:t>
            </a:r>
            <a:r>
              <a:rPr lang="ru-RU" dirty="0" smtClean="0"/>
              <a:t> </a:t>
            </a:r>
          </a:p>
          <a:p>
            <a:pPr marL="514350" indent="-514350">
              <a:buAutoNum type="arabicPeriod"/>
            </a:pPr>
            <a:endParaRPr lang="ru-RU" dirty="0" smtClean="0"/>
          </a:p>
          <a:p>
            <a:pPr marL="0" indent="0">
              <a:buNone/>
            </a:pPr>
            <a:endParaRPr lang="ru-RU" dirty="0"/>
          </a:p>
        </p:txBody>
      </p:sp>
    </p:spTree>
    <p:extLst>
      <p:ext uri="{BB962C8B-B14F-4D97-AF65-F5344CB8AC3E}">
        <p14:creationId xmlns:p14="http://schemas.microsoft.com/office/powerpoint/2010/main" val="101166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Кому рассказать в первую очередь</a:t>
            </a:r>
            <a:endParaRPr lang="ru-RU" dirty="0"/>
          </a:p>
        </p:txBody>
      </p:sp>
      <p:sp>
        <p:nvSpPr>
          <p:cNvPr id="6" name="Прямоугольник 5"/>
          <p:cNvSpPr/>
          <p:nvPr/>
        </p:nvSpPr>
        <p:spPr>
          <a:xfrm>
            <a:off x="1763282" y="2060848"/>
            <a:ext cx="5581208" cy="4247317"/>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5400" b="1" cap="none" spc="0" dirty="0" smtClean="0">
                <a:ln/>
                <a:solidFill>
                  <a:schemeClr val="accent3"/>
                </a:solidFill>
                <a:effectLst/>
              </a:rPr>
              <a:t>Потребителям</a:t>
            </a:r>
          </a:p>
          <a:p>
            <a:pPr algn="ctr"/>
            <a:r>
              <a:rPr lang="ru-RU" sz="5400" b="1" dirty="0" smtClean="0">
                <a:ln/>
                <a:solidFill>
                  <a:schemeClr val="accent3"/>
                </a:solidFill>
              </a:rPr>
              <a:t>Дистрибьюторам </a:t>
            </a:r>
            <a:endParaRPr lang="ru-RU" sz="5400" b="1" cap="none" spc="0" dirty="0" smtClean="0">
              <a:ln/>
              <a:solidFill>
                <a:schemeClr val="accent3"/>
              </a:solidFill>
              <a:effectLst/>
            </a:endParaRPr>
          </a:p>
          <a:p>
            <a:pPr algn="ctr"/>
            <a:r>
              <a:rPr lang="ru-RU" sz="5400" b="1" dirty="0" smtClean="0">
                <a:ln/>
                <a:solidFill>
                  <a:schemeClr val="accent3"/>
                </a:solidFill>
              </a:rPr>
              <a:t>Клиентам</a:t>
            </a:r>
          </a:p>
          <a:p>
            <a:pPr algn="ctr"/>
            <a:r>
              <a:rPr lang="ru-RU" sz="5400" b="1" cap="none" spc="0" dirty="0" smtClean="0">
                <a:ln/>
                <a:solidFill>
                  <a:schemeClr val="accent3"/>
                </a:solidFill>
                <a:effectLst/>
              </a:rPr>
              <a:t>Знакомым</a:t>
            </a:r>
          </a:p>
          <a:p>
            <a:pPr algn="ctr"/>
            <a:endParaRPr lang="ru-RU" sz="5400" b="1" cap="none" spc="0" dirty="0">
              <a:ln/>
              <a:solidFill>
                <a:schemeClr val="accent3"/>
              </a:solidFill>
              <a:effectLst/>
            </a:endParaRPr>
          </a:p>
        </p:txBody>
      </p:sp>
    </p:spTree>
    <p:extLst>
      <p:ext uri="{BB962C8B-B14F-4D97-AF65-F5344CB8AC3E}">
        <p14:creationId xmlns:p14="http://schemas.microsoft.com/office/powerpoint/2010/main" val="1416212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Какие мероприятия провести</a:t>
            </a:r>
            <a:endParaRPr lang="ru-RU" dirty="0"/>
          </a:p>
        </p:txBody>
      </p:sp>
      <p:sp>
        <p:nvSpPr>
          <p:cNvPr id="4" name="Прямоугольник 3"/>
          <p:cNvSpPr/>
          <p:nvPr/>
        </p:nvSpPr>
        <p:spPr>
          <a:xfrm>
            <a:off x="-24601" y="2967335"/>
            <a:ext cx="9193222" cy="1938992"/>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4000" b="1" cap="none" spc="0" dirty="0" smtClean="0">
                <a:ln/>
                <a:solidFill>
                  <a:schemeClr val="accent3"/>
                </a:solidFill>
                <a:effectLst/>
              </a:rPr>
              <a:t>Праздники продукта в офисах продаж</a:t>
            </a:r>
          </a:p>
          <a:p>
            <a:pPr algn="ctr"/>
            <a:r>
              <a:rPr lang="ru-RU" sz="4000" b="1" dirty="0" smtClean="0">
                <a:ln/>
                <a:solidFill>
                  <a:schemeClr val="accent3"/>
                </a:solidFill>
              </a:rPr>
              <a:t>Дегустации на домашних презентациях </a:t>
            </a:r>
          </a:p>
          <a:p>
            <a:pPr algn="ctr"/>
            <a:r>
              <a:rPr lang="ru-RU" sz="4000" b="1" cap="none" spc="0" dirty="0" smtClean="0">
                <a:ln/>
                <a:solidFill>
                  <a:schemeClr val="accent3"/>
                </a:solidFill>
                <a:effectLst/>
              </a:rPr>
              <a:t>Презентации «один-на-один»</a:t>
            </a:r>
            <a:endParaRPr lang="ru-RU" sz="4000" b="1" cap="none" spc="0" dirty="0">
              <a:ln/>
              <a:solidFill>
                <a:schemeClr val="accent3"/>
              </a:solidFill>
              <a:effectLst/>
            </a:endParaRPr>
          </a:p>
        </p:txBody>
      </p:sp>
    </p:spTree>
    <p:extLst>
      <p:ext uri="{BB962C8B-B14F-4D97-AF65-F5344CB8AC3E}">
        <p14:creationId xmlns:p14="http://schemas.microsoft.com/office/powerpoint/2010/main" val="1693164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Какие материалы и инструменты будем использовать</a:t>
            </a:r>
            <a:endParaRPr lang="ru-RU" dirty="0"/>
          </a:p>
        </p:txBody>
      </p:sp>
      <p:sp>
        <p:nvSpPr>
          <p:cNvPr id="4" name="Прямоугольник 3"/>
          <p:cNvSpPr/>
          <p:nvPr/>
        </p:nvSpPr>
        <p:spPr>
          <a:xfrm>
            <a:off x="1723819" y="1556792"/>
            <a:ext cx="5631991" cy="5078313"/>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3600" b="1" dirty="0" smtClean="0">
                <a:ln/>
                <a:solidFill>
                  <a:schemeClr val="accent3"/>
                </a:solidFill>
              </a:rPr>
              <a:t>Приглашения </a:t>
            </a:r>
            <a:r>
              <a:rPr lang="ru-RU" sz="3600" b="1" dirty="0">
                <a:ln/>
                <a:solidFill>
                  <a:schemeClr val="accent3"/>
                </a:solidFill>
              </a:rPr>
              <a:t>на праздник </a:t>
            </a:r>
          </a:p>
          <a:p>
            <a:pPr algn="ctr"/>
            <a:r>
              <a:rPr lang="ru-RU" sz="3600" b="1" dirty="0" smtClean="0">
                <a:ln/>
                <a:solidFill>
                  <a:schemeClr val="accent3"/>
                </a:solidFill>
              </a:rPr>
              <a:t>Презентация </a:t>
            </a:r>
            <a:r>
              <a:rPr lang="ru-RU" sz="3600" b="1" dirty="0">
                <a:ln/>
                <a:solidFill>
                  <a:schemeClr val="accent3"/>
                </a:solidFill>
              </a:rPr>
              <a:t>о продукте</a:t>
            </a:r>
          </a:p>
          <a:p>
            <a:pPr algn="ctr"/>
            <a:r>
              <a:rPr lang="ru-RU" sz="3600" b="1" dirty="0">
                <a:ln/>
                <a:solidFill>
                  <a:schemeClr val="accent3"/>
                </a:solidFill>
              </a:rPr>
              <a:t>Сценарий праздника</a:t>
            </a:r>
          </a:p>
          <a:p>
            <a:pPr algn="ctr"/>
            <a:r>
              <a:rPr lang="ru-RU" sz="3600" b="1" dirty="0">
                <a:ln/>
                <a:solidFill>
                  <a:schemeClr val="accent3"/>
                </a:solidFill>
              </a:rPr>
              <a:t>Буклеты DDBS </a:t>
            </a:r>
            <a:endParaRPr lang="ru-RU" sz="3600" b="1" dirty="0" smtClean="0">
              <a:ln/>
              <a:solidFill>
                <a:schemeClr val="accent3"/>
              </a:solidFill>
            </a:endParaRPr>
          </a:p>
          <a:p>
            <a:pPr algn="ctr"/>
            <a:r>
              <a:rPr lang="ru-RU" sz="3600" b="1" dirty="0" smtClean="0">
                <a:ln/>
                <a:solidFill>
                  <a:schemeClr val="accent3"/>
                </a:solidFill>
              </a:rPr>
              <a:t>3 вкуса </a:t>
            </a:r>
            <a:r>
              <a:rPr lang="en-US" sz="3600" b="1" dirty="0" smtClean="0">
                <a:ln/>
                <a:solidFill>
                  <a:schemeClr val="accent3"/>
                </a:solidFill>
              </a:rPr>
              <a:t>DDBS</a:t>
            </a:r>
            <a:endParaRPr lang="ru-RU" sz="3600" b="1" dirty="0" smtClean="0">
              <a:ln/>
              <a:solidFill>
                <a:schemeClr val="accent3"/>
              </a:solidFill>
            </a:endParaRPr>
          </a:p>
          <a:p>
            <a:pPr algn="ctr"/>
            <a:r>
              <a:rPr lang="ru-RU" sz="3600" b="1" dirty="0" smtClean="0">
                <a:ln/>
                <a:solidFill>
                  <a:schemeClr val="accent3"/>
                </a:solidFill>
              </a:rPr>
              <a:t>Молоко 1,5%</a:t>
            </a:r>
          </a:p>
          <a:p>
            <a:pPr algn="ctr"/>
            <a:r>
              <a:rPr lang="ru-RU" sz="3600" b="1" dirty="0" smtClean="0">
                <a:ln/>
                <a:solidFill>
                  <a:schemeClr val="accent3"/>
                </a:solidFill>
              </a:rPr>
              <a:t>Одноразовые стаканчики</a:t>
            </a:r>
          </a:p>
          <a:p>
            <a:pPr algn="ctr"/>
            <a:r>
              <a:rPr lang="ru-RU" sz="3600" b="1" dirty="0" smtClean="0">
                <a:ln/>
                <a:solidFill>
                  <a:schemeClr val="accent3"/>
                </a:solidFill>
              </a:rPr>
              <a:t>Салфетки</a:t>
            </a:r>
          </a:p>
          <a:p>
            <a:pPr algn="ctr"/>
            <a:endParaRPr lang="ru-RU" sz="3600" b="1" dirty="0">
              <a:ln/>
              <a:solidFill>
                <a:schemeClr val="accent3"/>
              </a:solidFill>
            </a:endParaRPr>
          </a:p>
        </p:txBody>
      </p:sp>
    </p:spTree>
    <p:extLst>
      <p:ext uri="{BB962C8B-B14F-4D97-AF65-F5344CB8AC3E}">
        <p14:creationId xmlns:p14="http://schemas.microsoft.com/office/powerpoint/2010/main" val="2062498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Посчитаем</a:t>
            </a:r>
            <a:endParaRPr lang="ru-RU" dirty="0"/>
          </a:p>
        </p:txBody>
      </p:sp>
      <p:pic>
        <p:nvPicPr>
          <p:cNvPr id="2050" name="Picture 2"/>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1560" y="1772816"/>
            <a:ext cx="3577580" cy="3577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876731" y="2564904"/>
            <a:ext cx="5107680"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20 порций</a:t>
            </a:r>
          </a:p>
          <a:p>
            <a:pPr algn="ctr"/>
            <a:r>
              <a:rPr lang="ru-RU"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250 мл (молока)</a:t>
            </a:r>
            <a:endPar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Прямоугольник 4"/>
          <p:cNvSpPr/>
          <p:nvPr/>
        </p:nvSpPr>
        <p:spPr>
          <a:xfrm>
            <a:off x="132254" y="5517232"/>
            <a:ext cx="8909555" cy="769441"/>
          </a:xfrm>
          <a:prstGeom prst="rect">
            <a:avLst/>
          </a:prstGeom>
          <a:noFill/>
        </p:spPr>
        <p:txBody>
          <a:bodyPr wrap="none" lIns="91440" tIns="45720" rIns="91440" bIns="45720">
            <a:spAutoFit/>
          </a:bodyPr>
          <a:lstStyle/>
          <a:p>
            <a:pPr algn="ctr"/>
            <a:r>
              <a:rPr lang="ru-RU"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60 порций по 75 мл для дегустации</a:t>
            </a:r>
            <a:endParaRPr lang="ru-RU"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725940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864" y="-27384"/>
            <a:ext cx="8229600" cy="1143000"/>
          </a:xfrm>
        </p:spPr>
        <p:txBody>
          <a:bodyPr>
            <a:normAutofit/>
          </a:bodyPr>
          <a:lstStyle/>
          <a:p>
            <a:r>
              <a:rPr lang="ru-RU" sz="3500" dirty="0" smtClean="0">
                <a:solidFill>
                  <a:schemeClr val="tx1">
                    <a:lumMod val="75000"/>
                    <a:lumOff val="25000"/>
                  </a:schemeClr>
                </a:solidFill>
                <a:latin typeface="Arial"/>
                <a:cs typeface="Arial"/>
              </a:rPr>
              <a:t>Мир вокруг нас</a:t>
            </a:r>
            <a:endParaRPr lang="ru-RU" sz="3500" dirty="0">
              <a:solidFill>
                <a:schemeClr val="tx1">
                  <a:lumMod val="75000"/>
                  <a:lumOff val="25000"/>
                </a:schemeClr>
              </a:solidFill>
              <a:latin typeface="Arial"/>
              <a:cs typeface="Arial"/>
            </a:endParaRPr>
          </a:p>
        </p:txBody>
      </p:sp>
      <p:pic>
        <p:nvPicPr>
          <p:cNvPr id="6" name="Изображение 7"/>
          <p:cNvPicPr>
            <a:picLocks noChangeAspect="1"/>
          </p:cNvPicPr>
          <p:nvPr/>
        </p:nvPicPr>
        <p:blipFill rotWithShape="1">
          <a:blip r:embed="rId3"/>
          <a:srcRect l="3788" r="63322" b="67923"/>
          <a:stretch/>
        </p:blipFill>
        <p:spPr>
          <a:xfrm>
            <a:off x="251520" y="2204864"/>
            <a:ext cx="3420384" cy="2414373"/>
          </a:xfrm>
          <a:prstGeom prst="rect">
            <a:avLst/>
          </a:prstGeom>
        </p:spPr>
      </p:pic>
      <p:pic>
        <p:nvPicPr>
          <p:cNvPr id="4" name="Изображение 6" descr="Foo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952" y="2272419"/>
            <a:ext cx="3384376" cy="2431030"/>
          </a:xfrm>
          <a:prstGeom prst="rect">
            <a:avLst/>
          </a:prstGeom>
        </p:spPr>
      </p:pic>
      <p:sp>
        <p:nvSpPr>
          <p:cNvPr id="5" name="Прямоугольник 4"/>
          <p:cNvSpPr/>
          <p:nvPr/>
        </p:nvSpPr>
        <p:spPr>
          <a:xfrm>
            <a:off x="7201206" y="3940314"/>
            <a:ext cx="1979712" cy="784830"/>
          </a:xfrm>
          <a:prstGeom prst="rect">
            <a:avLst/>
          </a:prstGeom>
        </p:spPr>
        <p:txBody>
          <a:bodyPr wrap="square">
            <a:spAutoFit/>
          </a:bodyPr>
          <a:lstStyle/>
          <a:p>
            <a:pPr algn="ctr"/>
            <a:r>
              <a:rPr lang="ru-RU" sz="4500" dirty="0" smtClean="0">
                <a:solidFill>
                  <a:srgbClr val="DC1F59"/>
                </a:solidFill>
              </a:rPr>
              <a:t>30 </a:t>
            </a:r>
            <a:r>
              <a:rPr lang="en-US" sz="4500" dirty="0" smtClean="0">
                <a:solidFill>
                  <a:srgbClr val="DC1F59"/>
                </a:solidFill>
              </a:rPr>
              <a:t>%</a:t>
            </a:r>
            <a:endParaRPr lang="ru-RU" sz="4500" dirty="0">
              <a:solidFill>
                <a:srgbClr val="DC1F59"/>
              </a:solidFill>
            </a:endParaRPr>
          </a:p>
        </p:txBody>
      </p:sp>
      <p:sp>
        <p:nvSpPr>
          <p:cNvPr id="7" name="Прямоугольник 6"/>
          <p:cNvSpPr/>
          <p:nvPr/>
        </p:nvSpPr>
        <p:spPr>
          <a:xfrm>
            <a:off x="7164288" y="2521157"/>
            <a:ext cx="1979712" cy="784830"/>
          </a:xfrm>
          <a:prstGeom prst="rect">
            <a:avLst/>
          </a:prstGeom>
        </p:spPr>
        <p:txBody>
          <a:bodyPr wrap="square">
            <a:spAutoFit/>
          </a:bodyPr>
          <a:lstStyle/>
          <a:p>
            <a:pPr algn="ctr"/>
            <a:r>
              <a:rPr lang="en-US" sz="4500" dirty="0">
                <a:solidFill>
                  <a:srgbClr val="DC1F59"/>
                </a:solidFill>
              </a:rPr>
              <a:t>7</a:t>
            </a:r>
            <a:r>
              <a:rPr lang="ru-RU" sz="4500" dirty="0" smtClean="0">
                <a:solidFill>
                  <a:srgbClr val="DC1F59"/>
                </a:solidFill>
              </a:rPr>
              <a:t>0 </a:t>
            </a:r>
            <a:r>
              <a:rPr lang="en-US" sz="4500" dirty="0" smtClean="0">
                <a:solidFill>
                  <a:srgbClr val="DC1F59"/>
                </a:solidFill>
              </a:rPr>
              <a:t>%</a:t>
            </a:r>
            <a:endParaRPr lang="ru-RU" sz="4500" dirty="0">
              <a:solidFill>
                <a:srgbClr val="DC1F59"/>
              </a:solidFill>
            </a:endParaRPr>
          </a:p>
        </p:txBody>
      </p:sp>
    </p:spTree>
    <p:extLst>
      <p:ext uri="{BB962C8B-B14F-4D97-AF65-F5344CB8AC3E}">
        <p14:creationId xmlns:p14="http://schemas.microsoft.com/office/powerpoint/2010/main" val="3406091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Продолжаем считать </a:t>
            </a:r>
            <a:endParaRPr lang="ru-RU"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356" y="2636912"/>
            <a:ext cx="2326825" cy="232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2633642"/>
            <a:ext cx="1800200" cy="268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36066" y="1870976"/>
            <a:ext cx="236064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 упаковка</a:t>
            </a:r>
            <a:endParaRPr lang="ru-RU"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Прямоугольник 6"/>
          <p:cNvSpPr/>
          <p:nvPr/>
        </p:nvSpPr>
        <p:spPr>
          <a:xfrm>
            <a:off x="3789258" y="1810560"/>
            <a:ext cx="192552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 литров</a:t>
            </a:r>
            <a:endParaRPr lang="ru-RU"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6" name="Прямоугольник 5"/>
          <p:cNvSpPr/>
          <p:nvPr/>
        </p:nvSpPr>
        <p:spPr>
          <a:xfrm>
            <a:off x="344953" y="5157192"/>
            <a:ext cx="2159630"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3600" b="1" cap="none" spc="0" dirty="0" smtClean="0">
                <a:ln/>
                <a:solidFill>
                  <a:schemeClr val="accent3"/>
                </a:solidFill>
                <a:effectLst/>
              </a:rPr>
              <a:t>1 568 руб.</a:t>
            </a:r>
            <a:endParaRPr lang="ru-RU" sz="3600" b="1" cap="none" spc="0" dirty="0">
              <a:ln/>
              <a:solidFill>
                <a:schemeClr val="accent3"/>
              </a:solidFill>
              <a:effectLst/>
            </a:endParaRPr>
          </a:p>
        </p:txBody>
      </p:sp>
      <p:sp>
        <p:nvSpPr>
          <p:cNvPr id="10" name="Прямоугольник 9"/>
          <p:cNvSpPr/>
          <p:nvPr/>
        </p:nvSpPr>
        <p:spPr>
          <a:xfrm>
            <a:off x="3841323" y="5143123"/>
            <a:ext cx="1821397"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3600" b="1" cap="none" spc="0" dirty="0" smtClean="0">
                <a:ln/>
                <a:solidFill>
                  <a:schemeClr val="accent3"/>
                </a:solidFill>
                <a:effectLst/>
              </a:rPr>
              <a:t>300 руб.</a:t>
            </a:r>
            <a:endParaRPr lang="ru-RU" sz="3600" b="1" cap="none" spc="0" dirty="0">
              <a:ln/>
              <a:solidFill>
                <a:schemeClr val="accent3"/>
              </a:solidFill>
              <a:effectLst/>
            </a:endParaRPr>
          </a:p>
        </p:txBody>
      </p:sp>
      <p:sp>
        <p:nvSpPr>
          <p:cNvPr id="8" name="Прямоугольник 7"/>
          <p:cNvSpPr/>
          <p:nvPr/>
        </p:nvSpPr>
        <p:spPr>
          <a:xfrm>
            <a:off x="6084168" y="5042118"/>
            <a:ext cx="3059832" cy="1815882"/>
          </a:xfrm>
          <a:prstGeom prst="rect">
            <a:avLst/>
          </a:prstGeom>
        </p:spPr>
        <p:txBody>
          <a:bodyPr wrap="square">
            <a:spAutoFit/>
          </a:bodyPr>
          <a:lstStyle/>
          <a:p>
            <a:pPr algn="ct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32 руб.</a:t>
            </a:r>
          </a:p>
          <a:p>
            <a:pPr algn="ct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стоимость </a:t>
            </a:r>
          </a:p>
          <a:p>
            <a:pPr algn="ctr"/>
            <a:r>
              <a:rPr lang="ru-RU"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 порции для дегустации </a:t>
            </a:r>
            <a:endParaRPr lang="ru-RU" sz="2800" dirty="0"/>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1461" y="2754586"/>
            <a:ext cx="1445146" cy="1445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7443929" y="3153993"/>
            <a:ext cx="1686744" cy="646331"/>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3600" b="1" dirty="0" smtClean="0">
                <a:ln/>
                <a:solidFill>
                  <a:schemeClr val="accent3"/>
                </a:solidFill>
              </a:rPr>
              <a:t>+ 1 руб.</a:t>
            </a:r>
            <a:endParaRPr lang="ru-RU" sz="3600" b="1" cap="none" spc="0" dirty="0">
              <a:ln/>
              <a:solidFill>
                <a:schemeClr val="accent3"/>
              </a:solidFill>
              <a:effectLst/>
            </a:endParaRPr>
          </a:p>
        </p:txBody>
      </p:sp>
    </p:spTree>
    <p:extLst>
      <p:ext uri="{BB962C8B-B14F-4D97-AF65-F5344CB8AC3E}">
        <p14:creationId xmlns:p14="http://schemas.microsoft.com/office/powerpoint/2010/main" val="185930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8843" y="188640"/>
            <a:ext cx="8229600" cy="1143000"/>
          </a:xfrm>
        </p:spPr>
        <p:txBody>
          <a:bodyPr/>
          <a:lstStyle/>
          <a:p>
            <a:r>
              <a:rPr lang="ru-RU" dirty="0"/>
              <a:t>Закон Парето или Принцип 80\20</a:t>
            </a:r>
          </a:p>
        </p:txBody>
      </p:sp>
      <p:sp>
        <p:nvSpPr>
          <p:cNvPr id="4" name="Прямоугольник 3"/>
          <p:cNvSpPr/>
          <p:nvPr/>
        </p:nvSpPr>
        <p:spPr>
          <a:xfrm>
            <a:off x="508690" y="1412776"/>
            <a:ext cx="8089907" cy="707886"/>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4000" b="1" cap="none" spc="0" dirty="0" smtClean="0">
                <a:ln/>
                <a:solidFill>
                  <a:schemeClr val="accent3"/>
                </a:solidFill>
                <a:effectLst/>
              </a:rPr>
              <a:t>60 участников → 20% → 12 покупок</a:t>
            </a:r>
            <a:endParaRPr lang="ru-RU" sz="4000" b="1" cap="none" spc="0" dirty="0">
              <a:ln/>
              <a:solidFill>
                <a:schemeClr val="accent3"/>
              </a:solidFill>
              <a:effectLst/>
            </a:endParaRPr>
          </a:p>
        </p:txBody>
      </p:sp>
      <p:sp>
        <p:nvSpPr>
          <p:cNvPr id="5" name="Прямоугольник 4"/>
          <p:cNvSpPr/>
          <p:nvPr/>
        </p:nvSpPr>
        <p:spPr>
          <a:xfrm>
            <a:off x="49108" y="2276872"/>
            <a:ext cx="9009069" cy="707886"/>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4000" b="1" cap="none" spc="0" dirty="0" smtClean="0">
                <a:ln/>
                <a:solidFill>
                  <a:schemeClr val="accent3"/>
                </a:solidFill>
                <a:effectLst/>
              </a:rPr>
              <a:t>12 покупок → 21 балл → 252 балла в ГО</a:t>
            </a:r>
            <a:endParaRPr lang="ru-RU" sz="4000" b="1" cap="none" spc="0" dirty="0">
              <a:ln/>
              <a:solidFill>
                <a:schemeClr val="accent3"/>
              </a:solidFill>
              <a:effectLst/>
            </a:endParaRPr>
          </a:p>
        </p:txBody>
      </p:sp>
      <p:sp>
        <p:nvSpPr>
          <p:cNvPr id="6" name="Прямоугольник 5"/>
          <p:cNvSpPr/>
          <p:nvPr/>
        </p:nvSpPr>
        <p:spPr>
          <a:xfrm>
            <a:off x="1066564" y="5229200"/>
            <a:ext cx="7050520" cy="1323439"/>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4000" b="1" cap="none" spc="0" dirty="0" smtClean="0">
                <a:ln/>
                <a:solidFill>
                  <a:schemeClr val="accent3"/>
                </a:solidFill>
                <a:effectLst/>
              </a:rPr>
              <a:t>12 человек → 20% → 2 новых</a:t>
            </a:r>
          </a:p>
          <a:p>
            <a:pPr algn="ctr"/>
            <a:r>
              <a:rPr lang="ru-RU" sz="4000" b="1" cap="none" spc="0" dirty="0" smtClean="0">
                <a:ln/>
                <a:solidFill>
                  <a:schemeClr val="accent3"/>
                </a:solidFill>
                <a:effectLst/>
              </a:rPr>
              <a:t> потребителя вашей структуры</a:t>
            </a:r>
            <a:endParaRPr lang="ru-RU" sz="4000" b="1" cap="none" spc="0" dirty="0">
              <a:ln/>
              <a:solidFill>
                <a:schemeClr val="accent3"/>
              </a:solidFill>
              <a:effectLst/>
            </a:endParaRPr>
          </a:p>
        </p:txBody>
      </p:sp>
      <p:sp>
        <p:nvSpPr>
          <p:cNvPr id="7" name="Прямоугольник 6"/>
          <p:cNvSpPr/>
          <p:nvPr/>
        </p:nvSpPr>
        <p:spPr>
          <a:xfrm>
            <a:off x="567004" y="3127057"/>
            <a:ext cx="8049640" cy="1938992"/>
          </a:xfrm>
          <a:prstGeom prst="rect">
            <a:avLst/>
          </a:prstGeom>
        </p:spPr>
        <p:style>
          <a:lnRef idx="2">
            <a:schemeClr val="accent3"/>
          </a:lnRef>
          <a:fillRef idx="1">
            <a:schemeClr val="lt1"/>
          </a:fillRef>
          <a:effectRef idx="0">
            <a:schemeClr val="accent3"/>
          </a:effectRef>
          <a:fontRef idx="minor">
            <a:schemeClr val="dk1"/>
          </a:fontRef>
        </p:style>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4000" b="1" cap="none" spc="0" dirty="0" smtClean="0">
                <a:ln/>
                <a:solidFill>
                  <a:schemeClr val="accent3"/>
                </a:solidFill>
                <a:effectLst/>
              </a:rPr>
              <a:t>12 покупок → 1960 руб. → </a:t>
            </a:r>
          </a:p>
          <a:p>
            <a:pPr algn="ctr"/>
            <a:r>
              <a:rPr lang="ru-RU" sz="4000" b="1" dirty="0" smtClean="0">
                <a:ln/>
                <a:solidFill>
                  <a:schemeClr val="accent3"/>
                </a:solidFill>
              </a:rPr>
              <a:t>→ 4704 руб. ваш доход от продажи</a:t>
            </a:r>
          </a:p>
          <a:p>
            <a:pPr algn="ctr"/>
            <a:r>
              <a:rPr lang="ru-RU" sz="4000" b="1" cap="none" spc="0" dirty="0" smtClean="0">
                <a:ln/>
                <a:solidFill>
                  <a:schemeClr val="accent3"/>
                </a:solidFill>
                <a:effectLst/>
              </a:rPr>
              <a:t> + 252 балла ЛО (2469 руб.)</a:t>
            </a:r>
            <a:endParaRPr lang="ru-RU" sz="4000" b="1" cap="none" spc="0" dirty="0">
              <a:ln/>
              <a:solidFill>
                <a:schemeClr val="accent3"/>
              </a:solidFill>
              <a:effectLst/>
            </a:endParaRPr>
          </a:p>
        </p:txBody>
      </p:sp>
    </p:spTree>
    <p:extLst>
      <p:ext uri="{BB962C8B-B14F-4D97-AF65-F5344CB8AC3E}">
        <p14:creationId xmlns:p14="http://schemas.microsoft.com/office/powerpoint/2010/main" val="3770156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Подведем итог</a:t>
            </a:r>
            <a:endParaRPr lang="ru-RU" dirty="0"/>
          </a:p>
        </p:txBody>
      </p:sp>
      <p:sp>
        <p:nvSpPr>
          <p:cNvPr id="4" name="Прямоугольник 3"/>
          <p:cNvSpPr/>
          <p:nvPr/>
        </p:nvSpPr>
        <p:spPr>
          <a:xfrm>
            <a:off x="20253" y="2132856"/>
            <a:ext cx="3923928" cy="3416320"/>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3600" b="1" cap="none" spc="0" dirty="0" smtClean="0">
                <a:ln/>
                <a:solidFill>
                  <a:schemeClr val="accent3"/>
                </a:solidFill>
                <a:effectLst/>
              </a:rPr>
              <a:t>5 760 </a:t>
            </a:r>
            <a:r>
              <a:rPr lang="ru-RU" sz="3600" b="1" cap="none" spc="0" dirty="0" err="1" smtClean="0">
                <a:ln/>
                <a:solidFill>
                  <a:schemeClr val="accent3"/>
                </a:solidFill>
                <a:effectLst/>
              </a:rPr>
              <a:t>руб</a:t>
            </a:r>
            <a:r>
              <a:rPr lang="ru-RU" sz="3600" b="1" cap="none" spc="0" dirty="0" smtClean="0">
                <a:ln/>
                <a:solidFill>
                  <a:schemeClr val="accent3"/>
                </a:solidFill>
                <a:effectLst/>
              </a:rPr>
              <a:t> – бюджет мероприятия на 60 человек с дегустацией 3-х вкусов </a:t>
            </a:r>
            <a:r>
              <a:rPr lang="en-US" sz="3600" b="1" cap="none" spc="0" dirty="0" smtClean="0">
                <a:ln/>
                <a:solidFill>
                  <a:schemeClr val="accent3"/>
                </a:solidFill>
                <a:effectLst/>
              </a:rPr>
              <a:t>DDBS</a:t>
            </a:r>
            <a:endParaRPr lang="ru-RU" sz="3600" b="1" cap="none" spc="0" dirty="0">
              <a:ln/>
              <a:solidFill>
                <a:schemeClr val="accent3"/>
              </a:solidFill>
              <a:effectLst/>
            </a:endParaRPr>
          </a:p>
        </p:txBody>
      </p:sp>
      <p:sp>
        <p:nvSpPr>
          <p:cNvPr id="5" name="Прямоугольник 4"/>
          <p:cNvSpPr/>
          <p:nvPr/>
        </p:nvSpPr>
        <p:spPr>
          <a:xfrm>
            <a:off x="4932040" y="1124744"/>
            <a:ext cx="3956832" cy="618630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ru-RU"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marL="742950" indent="-742950" algn="ctr">
              <a:buAutoNum type="arabicPlain" startAt="7173"/>
            </a:pP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руб. </a:t>
            </a:r>
          </a:p>
          <a:p>
            <a:pPr marL="742950" indent="-742950" algn="ctr">
              <a:buAutoNum type="arabicPlain" startAt="7173"/>
            </a:pP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(доход от продажи + ЛО)</a:t>
            </a:r>
          </a:p>
          <a:p>
            <a:pPr algn="ct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endPar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 новых потребителя в вашей структуре</a:t>
            </a:r>
          </a:p>
          <a:p>
            <a:pPr algn="ctr"/>
            <a:r>
              <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ГО 252 балла</a:t>
            </a:r>
          </a:p>
          <a:p>
            <a:pPr marL="742950" indent="-742950" algn="ctr">
              <a:buAutoNum type="arabicPlain" startAt="7173"/>
            </a:pPr>
            <a:endParaRPr lang="en-US"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ru-RU"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380015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132856"/>
            <a:ext cx="8229600" cy="1143000"/>
          </a:xfrm>
        </p:spPr>
        <p:txBody>
          <a:bodyPr>
            <a:normAutofit fontScale="90000"/>
          </a:bodyPr>
          <a:lstStyle/>
          <a:p>
            <a:r>
              <a:rPr lang="ru-RU" dirty="0" smtClean="0"/>
              <a:t>Желаем роста вашему бизнесу и  вашего роста в бизнесе!</a:t>
            </a:r>
            <a:endParaRPr lang="ru-RU" dirty="0"/>
          </a:p>
        </p:txBody>
      </p:sp>
    </p:spTree>
    <p:extLst>
      <p:ext uri="{BB962C8B-B14F-4D97-AF65-F5344CB8AC3E}">
        <p14:creationId xmlns:p14="http://schemas.microsoft.com/office/powerpoint/2010/main" val="3169165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descr="PPT_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89719" cy="6858000"/>
          </a:xfrm>
          <a:prstGeom prst="rect">
            <a:avLst/>
          </a:prstGeom>
        </p:spPr>
      </p:pic>
      <p:pic>
        <p:nvPicPr>
          <p:cNvPr id="8" name="Изображение 7"/>
          <p:cNvPicPr>
            <a:picLocks noChangeAspect="1"/>
          </p:cNvPicPr>
          <p:nvPr/>
        </p:nvPicPr>
        <p:blipFill>
          <a:blip r:embed="rId3"/>
          <a:stretch>
            <a:fillRect/>
          </a:stretch>
        </p:blipFill>
        <p:spPr>
          <a:xfrm>
            <a:off x="3059832" y="4941168"/>
            <a:ext cx="3096344" cy="720080"/>
          </a:xfrm>
          <a:prstGeom prst="rect">
            <a:avLst/>
          </a:prstGeom>
        </p:spPr>
      </p:pic>
      <p:sp>
        <p:nvSpPr>
          <p:cNvPr id="9" name="Прямоугольник 8"/>
          <p:cNvSpPr/>
          <p:nvPr/>
        </p:nvSpPr>
        <p:spPr>
          <a:xfrm>
            <a:off x="3059832" y="4931876"/>
            <a:ext cx="3096344" cy="353943"/>
          </a:xfrm>
          <a:prstGeom prst="rect">
            <a:avLst/>
          </a:prstGeom>
        </p:spPr>
        <p:txBody>
          <a:bodyPr wrap="square">
            <a:spAutoFit/>
          </a:bodyPr>
          <a:lstStyle/>
          <a:p>
            <a:r>
              <a:rPr lang="ru-RU" sz="1700" dirty="0">
                <a:solidFill>
                  <a:schemeClr val="bg1"/>
                </a:solidFill>
                <a:latin typeface="Arial"/>
                <a:cs typeface="Arial"/>
              </a:rPr>
              <a:t>ПРОТЕИНОВЫЕ </a:t>
            </a:r>
            <a:r>
              <a:rPr lang="ru-RU" sz="1700" dirty="0" smtClean="0">
                <a:solidFill>
                  <a:schemeClr val="bg1"/>
                </a:solidFill>
                <a:latin typeface="Arial"/>
                <a:cs typeface="Arial"/>
              </a:rPr>
              <a:t>КОКТЕЙЛИ</a:t>
            </a:r>
            <a:endParaRPr lang="ru-RU" sz="1700" dirty="0">
              <a:solidFill>
                <a:schemeClr val="bg1"/>
              </a:solidFill>
              <a:latin typeface="Arial"/>
              <a:cs typeface="Arial"/>
            </a:endParaRPr>
          </a:p>
        </p:txBody>
      </p:sp>
      <p:sp>
        <p:nvSpPr>
          <p:cNvPr id="10" name="Прямоугольник 9"/>
          <p:cNvSpPr/>
          <p:nvPr/>
        </p:nvSpPr>
        <p:spPr>
          <a:xfrm>
            <a:off x="3103378" y="5322694"/>
            <a:ext cx="3035106" cy="338554"/>
          </a:xfrm>
          <a:prstGeom prst="rect">
            <a:avLst/>
          </a:prstGeom>
        </p:spPr>
        <p:txBody>
          <a:bodyPr wrap="none">
            <a:spAutoFit/>
          </a:bodyPr>
          <a:lstStyle/>
          <a:p>
            <a:r>
              <a:rPr lang="ru-RU" sz="1600" dirty="0" smtClean="0">
                <a:solidFill>
                  <a:schemeClr val="bg1"/>
                </a:solidFill>
                <a:latin typeface="Arial"/>
                <a:cs typeface="Arial"/>
              </a:rPr>
              <a:t>ДЛЯ КРАСОТЫ И ЗДОРОВЬЯ</a:t>
            </a:r>
            <a:endParaRPr lang="ru-RU" sz="1600" dirty="0">
              <a:solidFill>
                <a:schemeClr val="bg1"/>
              </a:solidFill>
              <a:latin typeface="Arial"/>
              <a:cs typeface="Arial"/>
            </a:endParaRPr>
          </a:p>
        </p:txBody>
      </p:sp>
    </p:spTree>
    <p:extLst>
      <p:ext uri="{BB962C8B-B14F-4D97-AF65-F5344CB8AC3E}">
        <p14:creationId xmlns:p14="http://schemas.microsoft.com/office/powerpoint/2010/main" val="1394714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HealtyFoodPla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19"/>
            <a:ext cx="9144000" cy="6823881"/>
          </a:xfrm>
          <a:prstGeom prst="rect">
            <a:avLst/>
          </a:prstGeom>
        </p:spPr>
      </p:pic>
      <p:sp>
        <p:nvSpPr>
          <p:cNvPr id="14" name="Заголовок 1"/>
          <p:cNvSpPr txBox="1">
            <a:spLocks/>
          </p:cNvSpPr>
          <p:nvPr/>
        </p:nvSpPr>
        <p:spPr>
          <a:xfrm>
            <a:off x="2627784" y="2348880"/>
            <a:ext cx="3672408"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dirty="0" smtClean="0">
                <a:solidFill>
                  <a:schemeClr val="tx1">
                    <a:lumMod val="85000"/>
                    <a:lumOff val="15000"/>
                  </a:schemeClr>
                </a:solidFill>
                <a:latin typeface="Arial"/>
                <a:cs typeface="Arial"/>
              </a:rPr>
              <a:t>ЗДОРОВОЕ </a:t>
            </a:r>
          </a:p>
          <a:p>
            <a:r>
              <a:rPr lang="ru-RU" sz="3200" dirty="0" smtClean="0">
                <a:solidFill>
                  <a:schemeClr val="tx1">
                    <a:lumMod val="85000"/>
                    <a:lumOff val="15000"/>
                  </a:schemeClr>
                </a:solidFill>
                <a:latin typeface="Arial"/>
                <a:cs typeface="Arial"/>
              </a:rPr>
              <a:t>ПИТАНИЕ</a:t>
            </a:r>
            <a:endParaRPr lang="ru-RU" sz="3200" dirty="0">
              <a:solidFill>
                <a:schemeClr val="tx1">
                  <a:lumMod val="85000"/>
                  <a:lumOff val="15000"/>
                </a:schemeClr>
              </a:solidFill>
              <a:latin typeface="Arial"/>
              <a:cs typeface="Arial"/>
            </a:endParaRPr>
          </a:p>
        </p:txBody>
      </p:sp>
      <p:sp>
        <p:nvSpPr>
          <p:cNvPr id="15" name="Заголовок 1"/>
          <p:cNvSpPr txBox="1">
            <a:spLocks/>
          </p:cNvSpPr>
          <p:nvPr/>
        </p:nvSpPr>
        <p:spPr>
          <a:xfrm>
            <a:off x="2771800" y="3501008"/>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корректоры питания</a:t>
            </a:r>
            <a:endParaRPr lang="ru-RU" sz="2000" dirty="0">
              <a:solidFill>
                <a:srgbClr val="DC1F59"/>
              </a:solidFill>
              <a:latin typeface="Arial"/>
              <a:cs typeface="Arial"/>
            </a:endParaRPr>
          </a:p>
        </p:txBody>
      </p:sp>
      <p:sp>
        <p:nvSpPr>
          <p:cNvPr id="16" name="Заголовок 1"/>
          <p:cNvSpPr txBox="1">
            <a:spLocks/>
          </p:cNvSpPr>
          <p:nvPr/>
        </p:nvSpPr>
        <p:spPr>
          <a:xfrm>
            <a:off x="4499992" y="3501008"/>
            <a:ext cx="1656184"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000" dirty="0" smtClean="0">
                <a:solidFill>
                  <a:srgbClr val="DC1F59"/>
                </a:solidFill>
                <a:latin typeface="Arial"/>
                <a:cs typeface="Arial"/>
              </a:rPr>
              <a:t>+</a:t>
            </a:r>
            <a:r>
              <a:rPr lang="ru-RU" sz="2000" dirty="0" smtClean="0">
                <a:solidFill>
                  <a:srgbClr val="DC1F59"/>
                </a:solidFill>
                <a:latin typeface="Arial"/>
                <a:cs typeface="Arial"/>
              </a:rPr>
              <a:t> заменители питания</a:t>
            </a:r>
            <a:endParaRPr lang="ru-RU" sz="2000" dirty="0">
              <a:solidFill>
                <a:srgbClr val="DC1F59"/>
              </a:solidFill>
              <a:latin typeface="Arial"/>
              <a:cs typeface="Arial"/>
            </a:endParaRPr>
          </a:p>
        </p:txBody>
      </p:sp>
    </p:spTree>
    <p:extLst>
      <p:ext uri="{BB962C8B-B14F-4D97-AF65-F5344CB8AC3E}">
        <p14:creationId xmlns:p14="http://schemas.microsoft.com/office/powerpoint/2010/main" val="1465580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Woman with foo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4" y="0"/>
            <a:ext cx="9226414" cy="6885384"/>
          </a:xfrm>
          <a:prstGeom prst="rect">
            <a:avLst/>
          </a:prstGeom>
        </p:spPr>
      </p:pic>
      <p:sp>
        <p:nvSpPr>
          <p:cNvPr id="2" name="Заголовок 1"/>
          <p:cNvSpPr>
            <a:spLocks noGrp="1"/>
          </p:cNvSpPr>
          <p:nvPr>
            <p:ph type="title"/>
          </p:nvPr>
        </p:nvSpPr>
        <p:spPr>
          <a:xfrm>
            <a:off x="590872" y="188640"/>
            <a:ext cx="8229600" cy="648072"/>
          </a:xfrm>
        </p:spPr>
        <p:txBody>
          <a:bodyPr>
            <a:normAutofit/>
          </a:bodyPr>
          <a:lstStyle/>
          <a:p>
            <a:r>
              <a:rPr lang="ru-RU" sz="3500" dirty="0">
                <a:solidFill>
                  <a:schemeClr val="tx1">
                    <a:lumMod val="75000"/>
                    <a:lumOff val="25000"/>
                  </a:schemeClr>
                </a:solidFill>
                <a:latin typeface="Arial"/>
                <a:cs typeface="Arial"/>
              </a:rPr>
              <a:t>Запросы здорового общества</a:t>
            </a:r>
          </a:p>
        </p:txBody>
      </p:sp>
    </p:spTree>
    <p:extLst>
      <p:ext uri="{BB962C8B-B14F-4D97-AF65-F5344CB8AC3E}">
        <p14:creationId xmlns:p14="http://schemas.microsoft.com/office/powerpoint/2010/main" val="1352394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DDBS_se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1327266"/>
            <a:ext cx="5544616" cy="5198078"/>
          </a:xfrm>
          <a:prstGeom prst="rect">
            <a:avLst/>
          </a:prstGeom>
        </p:spPr>
      </p:pic>
      <p:sp>
        <p:nvSpPr>
          <p:cNvPr id="5" name="Заголовок 1"/>
          <p:cNvSpPr>
            <a:spLocks noGrp="1"/>
          </p:cNvSpPr>
          <p:nvPr>
            <p:ph type="title"/>
          </p:nvPr>
        </p:nvSpPr>
        <p:spPr>
          <a:xfrm>
            <a:off x="457200" y="188640"/>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Tree>
    <p:extLst>
      <p:ext uri="{BB962C8B-B14F-4D97-AF65-F5344CB8AC3E}">
        <p14:creationId xmlns:p14="http://schemas.microsoft.com/office/powerpoint/2010/main" val="36487820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Why DD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19"/>
            <a:ext cx="9144000" cy="6823881"/>
          </a:xfrm>
          <a:prstGeom prst="rect">
            <a:avLst/>
          </a:prstGeom>
        </p:spPr>
      </p:pic>
      <p:sp>
        <p:nvSpPr>
          <p:cNvPr id="2" name="Заголовок 1"/>
          <p:cNvSpPr>
            <a:spLocks noGrp="1"/>
          </p:cNvSpPr>
          <p:nvPr>
            <p:ph type="title"/>
          </p:nvPr>
        </p:nvSpPr>
        <p:spPr>
          <a:xfrm>
            <a:off x="457200" y="260648"/>
            <a:ext cx="8229600" cy="1143000"/>
          </a:xfrm>
        </p:spPr>
        <p:txBody>
          <a:bodyPr>
            <a:normAutofit/>
          </a:bodyPr>
          <a:lstStyle/>
          <a:p>
            <a:r>
              <a:rPr lang="en-US" sz="3500" dirty="0" smtClean="0">
                <a:solidFill>
                  <a:schemeClr val="tx1">
                    <a:lumMod val="75000"/>
                    <a:lumOff val="25000"/>
                  </a:schemeClr>
                </a:solidFill>
                <a:latin typeface="Arial"/>
                <a:cs typeface="Arial"/>
              </a:rPr>
              <a:t>Daily Delicious</a:t>
            </a:r>
            <a:r>
              <a:rPr lang="ru-RU" sz="3500" dirty="0" smtClean="0">
                <a:solidFill>
                  <a:schemeClr val="tx1">
                    <a:lumMod val="75000"/>
                    <a:lumOff val="25000"/>
                  </a:schemeClr>
                </a:solidFill>
                <a:latin typeface="Arial"/>
                <a:cs typeface="Arial"/>
              </a:rPr>
              <a:t> </a:t>
            </a:r>
            <a:r>
              <a:rPr lang="en-US" sz="3500" dirty="0">
                <a:solidFill>
                  <a:schemeClr val="tx1">
                    <a:lumMod val="75000"/>
                    <a:lumOff val="25000"/>
                  </a:schemeClr>
                </a:solidFill>
                <a:latin typeface="Arial"/>
                <a:cs typeface="Arial"/>
              </a:rPr>
              <a:t>Beauty shake</a:t>
            </a:r>
            <a:r>
              <a:rPr lang="ru-RU" sz="3500" dirty="0" smtClean="0">
                <a:solidFill>
                  <a:schemeClr val="tx1">
                    <a:lumMod val="75000"/>
                    <a:lumOff val="25000"/>
                  </a:schemeClr>
                </a:solidFill>
                <a:latin typeface="Arial"/>
                <a:cs typeface="Arial"/>
              </a:rPr>
              <a:t> </a:t>
            </a:r>
            <a:endParaRPr lang="ru-RU" sz="3500" dirty="0">
              <a:solidFill>
                <a:schemeClr val="tx1">
                  <a:lumMod val="75000"/>
                  <a:lumOff val="25000"/>
                </a:schemeClr>
              </a:solidFill>
              <a:latin typeface="Arial"/>
              <a:cs typeface="Arial"/>
            </a:endParaRPr>
          </a:p>
        </p:txBody>
      </p:sp>
      <p:sp>
        <p:nvSpPr>
          <p:cNvPr id="10" name="Заголовок 1"/>
          <p:cNvSpPr txBox="1">
            <a:spLocks/>
          </p:cNvSpPr>
          <p:nvPr/>
        </p:nvSpPr>
        <p:spPr>
          <a:xfrm>
            <a:off x="827584" y="4221088"/>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dirty="0" smtClean="0">
                <a:solidFill>
                  <a:schemeClr val="tx1">
                    <a:lumMod val="65000"/>
                    <a:lumOff val="35000"/>
                  </a:schemeClr>
                </a:solidFill>
                <a:latin typeface="Arial"/>
                <a:cs typeface="Arial"/>
              </a:rPr>
              <a:t>Полезно</a:t>
            </a:r>
            <a:endParaRPr lang="ru-RU" sz="2000" dirty="0">
              <a:solidFill>
                <a:schemeClr val="tx1">
                  <a:lumMod val="65000"/>
                  <a:lumOff val="35000"/>
                </a:schemeClr>
              </a:solidFill>
              <a:latin typeface="Arial"/>
              <a:cs typeface="Arial"/>
            </a:endParaRPr>
          </a:p>
        </p:txBody>
      </p:sp>
      <p:sp>
        <p:nvSpPr>
          <p:cNvPr id="11" name="Заголовок 1"/>
          <p:cNvSpPr txBox="1">
            <a:spLocks/>
          </p:cNvSpPr>
          <p:nvPr/>
        </p:nvSpPr>
        <p:spPr>
          <a:xfrm>
            <a:off x="2771800" y="4221163"/>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dirty="0" smtClean="0">
                <a:solidFill>
                  <a:schemeClr val="tx1">
                    <a:lumMod val="65000"/>
                    <a:lumOff val="35000"/>
                  </a:schemeClr>
                </a:solidFill>
                <a:latin typeface="Arial"/>
                <a:cs typeface="Arial"/>
              </a:rPr>
              <a:t>Вкусно</a:t>
            </a:r>
            <a:endParaRPr lang="ru-RU" sz="2000" dirty="0">
              <a:solidFill>
                <a:schemeClr val="tx1">
                  <a:lumMod val="65000"/>
                  <a:lumOff val="35000"/>
                </a:schemeClr>
              </a:solidFill>
              <a:latin typeface="Arial"/>
              <a:cs typeface="Arial"/>
            </a:endParaRPr>
          </a:p>
        </p:txBody>
      </p:sp>
      <p:sp>
        <p:nvSpPr>
          <p:cNvPr id="12" name="Заголовок 1"/>
          <p:cNvSpPr txBox="1">
            <a:spLocks/>
          </p:cNvSpPr>
          <p:nvPr/>
        </p:nvSpPr>
        <p:spPr>
          <a:xfrm>
            <a:off x="4644008" y="4229164"/>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dirty="0" smtClean="0">
                <a:solidFill>
                  <a:schemeClr val="tx1">
                    <a:lumMod val="65000"/>
                    <a:lumOff val="35000"/>
                  </a:schemeClr>
                </a:solidFill>
                <a:latin typeface="Arial"/>
                <a:cs typeface="Arial"/>
              </a:rPr>
              <a:t>Удобно</a:t>
            </a:r>
            <a:endParaRPr lang="ru-RU" sz="2000" dirty="0">
              <a:solidFill>
                <a:schemeClr val="tx1">
                  <a:lumMod val="65000"/>
                  <a:lumOff val="35000"/>
                </a:schemeClr>
              </a:solidFill>
              <a:latin typeface="Arial"/>
              <a:cs typeface="Arial"/>
            </a:endParaRPr>
          </a:p>
        </p:txBody>
      </p:sp>
      <p:sp>
        <p:nvSpPr>
          <p:cNvPr id="13" name="Заголовок 1"/>
          <p:cNvSpPr txBox="1">
            <a:spLocks/>
          </p:cNvSpPr>
          <p:nvPr/>
        </p:nvSpPr>
        <p:spPr>
          <a:xfrm>
            <a:off x="6660232" y="4217069"/>
            <a:ext cx="165618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dirty="0" smtClean="0">
                <a:solidFill>
                  <a:schemeClr val="tx1">
                    <a:lumMod val="65000"/>
                    <a:lumOff val="35000"/>
                  </a:schemeClr>
                </a:solidFill>
                <a:latin typeface="Arial"/>
                <a:cs typeface="Arial"/>
              </a:rPr>
              <a:t>Выгодно</a:t>
            </a:r>
            <a:endParaRPr lang="ru-RU" sz="2000" dirty="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477907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Изображение 22" descr="y-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 y="1"/>
            <a:ext cx="9189719" cy="6858000"/>
          </a:xfrm>
          <a:prstGeom prst="rect">
            <a:avLst/>
          </a:prstGeom>
        </p:spPr>
      </p:pic>
      <p:pic>
        <p:nvPicPr>
          <p:cNvPr id="7" name="Изображение 6"/>
          <p:cNvPicPr>
            <a:picLocks noChangeAspect="1"/>
          </p:cNvPicPr>
          <p:nvPr/>
        </p:nvPicPr>
        <p:blipFill>
          <a:blip r:embed="rId4"/>
          <a:stretch>
            <a:fillRect/>
          </a:stretch>
        </p:blipFill>
        <p:spPr>
          <a:xfrm>
            <a:off x="-36512" y="764704"/>
            <a:ext cx="3024336" cy="792088"/>
          </a:xfrm>
          <a:prstGeom prst="rect">
            <a:avLst/>
          </a:prstGeom>
        </p:spPr>
      </p:pic>
      <p:sp>
        <p:nvSpPr>
          <p:cNvPr id="8" name="Название 2"/>
          <p:cNvSpPr txBox="1">
            <a:spLocks/>
          </p:cNvSpPr>
          <p:nvPr/>
        </p:nvSpPr>
        <p:spPr>
          <a:xfrm>
            <a:off x="216024" y="764704"/>
            <a:ext cx="2627784" cy="7920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500" dirty="0" smtClean="0">
                <a:solidFill>
                  <a:srgbClr val="FFFFFF"/>
                </a:solidFill>
                <a:latin typeface="Arial"/>
                <a:cs typeface="Arial"/>
              </a:rPr>
              <a:t>ПОЛЕЗНО</a:t>
            </a:r>
            <a:endParaRPr lang="ru-RU" sz="3500" dirty="0">
              <a:solidFill>
                <a:srgbClr val="FFFFFF"/>
              </a:solidFill>
              <a:latin typeface="Arial"/>
              <a:cs typeface="Arial"/>
            </a:endParaRPr>
          </a:p>
        </p:txBody>
      </p:sp>
      <p:sp>
        <p:nvSpPr>
          <p:cNvPr id="9" name="Заголовок 1"/>
          <p:cNvSpPr txBox="1">
            <a:spLocks/>
          </p:cNvSpPr>
          <p:nvPr/>
        </p:nvSpPr>
        <p:spPr>
          <a:xfrm>
            <a:off x="971600" y="2204864"/>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21 г качественного белка </a:t>
            </a:r>
          </a:p>
          <a:p>
            <a:pPr algn="l"/>
            <a:r>
              <a:rPr lang="ru-RU" sz="2300" dirty="0" smtClean="0">
                <a:solidFill>
                  <a:schemeClr val="tx1">
                    <a:lumMod val="65000"/>
                    <a:lumOff val="35000"/>
                  </a:schemeClr>
                </a:solidFill>
                <a:latin typeface="Arial"/>
                <a:cs typeface="Arial"/>
              </a:rPr>
              <a:t>в каждой порции</a:t>
            </a:r>
            <a:endParaRPr lang="ru-RU" sz="2300" dirty="0">
              <a:solidFill>
                <a:schemeClr val="tx1">
                  <a:lumMod val="65000"/>
                  <a:lumOff val="35000"/>
                </a:schemeClr>
              </a:solidFill>
              <a:latin typeface="Arial"/>
              <a:cs typeface="Arial"/>
            </a:endParaRPr>
          </a:p>
        </p:txBody>
      </p:sp>
      <p:sp>
        <p:nvSpPr>
          <p:cNvPr id="10" name="Заголовок 1"/>
          <p:cNvSpPr txBox="1">
            <a:spLocks/>
          </p:cNvSpPr>
          <p:nvPr/>
        </p:nvSpPr>
        <p:spPr>
          <a:xfrm>
            <a:off x="971600" y="3212976"/>
            <a:ext cx="4032448"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11 нутриентов для красоты</a:t>
            </a:r>
            <a:endParaRPr lang="ru-RU" sz="2300" dirty="0">
              <a:solidFill>
                <a:schemeClr val="tx1">
                  <a:lumMod val="65000"/>
                  <a:lumOff val="35000"/>
                </a:schemeClr>
              </a:solidFill>
              <a:latin typeface="Arial"/>
              <a:cs typeface="Arial"/>
            </a:endParaRPr>
          </a:p>
        </p:txBody>
      </p:sp>
      <p:sp>
        <p:nvSpPr>
          <p:cNvPr id="11" name="Заголовок 1"/>
          <p:cNvSpPr txBox="1">
            <a:spLocks/>
          </p:cNvSpPr>
          <p:nvPr/>
        </p:nvSpPr>
        <p:spPr>
          <a:xfrm>
            <a:off x="971600" y="4221088"/>
            <a:ext cx="4032448"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300" dirty="0" smtClean="0">
                <a:solidFill>
                  <a:schemeClr val="tx1">
                    <a:lumMod val="65000"/>
                    <a:lumOff val="35000"/>
                  </a:schemeClr>
                </a:solidFill>
                <a:latin typeface="Arial"/>
                <a:cs typeface="Arial"/>
              </a:rPr>
              <a:t>супер ингредиент –</a:t>
            </a:r>
          </a:p>
          <a:p>
            <a:pPr algn="l"/>
            <a:r>
              <a:rPr lang="ru-RU" sz="2300" dirty="0" smtClean="0">
                <a:solidFill>
                  <a:schemeClr val="tx1">
                    <a:lumMod val="65000"/>
                    <a:lumOff val="35000"/>
                  </a:schemeClr>
                </a:solidFill>
                <a:latin typeface="Arial"/>
                <a:cs typeface="Arial"/>
              </a:rPr>
              <a:t>коллаген </a:t>
            </a:r>
            <a:r>
              <a:rPr lang="en-US" sz="2300" dirty="0" err="1" smtClean="0">
                <a:solidFill>
                  <a:schemeClr val="tx1">
                    <a:lumMod val="65000"/>
                    <a:lumOff val="35000"/>
                  </a:schemeClr>
                </a:solidFill>
                <a:latin typeface="Arial"/>
                <a:cs typeface="Arial"/>
              </a:rPr>
              <a:t>Verisol</a:t>
            </a:r>
            <a:endParaRPr lang="ru-RU" sz="2300" dirty="0">
              <a:solidFill>
                <a:schemeClr val="tx1">
                  <a:lumMod val="65000"/>
                  <a:lumOff val="35000"/>
                </a:schemeClr>
              </a:solidFill>
              <a:latin typeface="Arial"/>
              <a:cs typeface="Arial"/>
            </a:endParaRPr>
          </a:p>
        </p:txBody>
      </p:sp>
      <p:pic>
        <p:nvPicPr>
          <p:cNvPr id="17" name="Изображение 16"/>
          <p:cNvPicPr>
            <a:picLocks noChangeAspect="1"/>
          </p:cNvPicPr>
          <p:nvPr/>
        </p:nvPicPr>
        <p:blipFill>
          <a:blip r:embed="rId5"/>
          <a:stretch>
            <a:fillRect/>
          </a:stretch>
        </p:blipFill>
        <p:spPr>
          <a:xfrm>
            <a:off x="467544" y="2204864"/>
            <a:ext cx="325760" cy="325760"/>
          </a:xfrm>
          <a:prstGeom prst="rect">
            <a:avLst/>
          </a:prstGeom>
        </p:spPr>
      </p:pic>
      <p:pic>
        <p:nvPicPr>
          <p:cNvPr id="18" name="Изображение 17"/>
          <p:cNvPicPr>
            <a:picLocks noChangeAspect="1"/>
          </p:cNvPicPr>
          <p:nvPr/>
        </p:nvPicPr>
        <p:blipFill>
          <a:blip r:embed="rId5"/>
          <a:stretch>
            <a:fillRect/>
          </a:stretch>
        </p:blipFill>
        <p:spPr>
          <a:xfrm>
            <a:off x="467544" y="3319264"/>
            <a:ext cx="325760" cy="325760"/>
          </a:xfrm>
          <a:prstGeom prst="rect">
            <a:avLst/>
          </a:prstGeom>
        </p:spPr>
      </p:pic>
      <p:pic>
        <p:nvPicPr>
          <p:cNvPr id="19" name="Изображение 18"/>
          <p:cNvPicPr>
            <a:picLocks noChangeAspect="1"/>
          </p:cNvPicPr>
          <p:nvPr/>
        </p:nvPicPr>
        <p:blipFill>
          <a:blip r:embed="rId5"/>
          <a:stretch>
            <a:fillRect/>
          </a:stretch>
        </p:blipFill>
        <p:spPr>
          <a:xfrm>
            <a:off x="467544" y="4221088"/>
            <a:ext cx="325760" cy="325760"/>
          </a:xfrm>
          <a:prstGeom prst="rect">
            <a:avLst/>
          </a:prstGeom>
        </p:spPr>
      </p:pic>
    </p:spTree>
    <p:extLst>
      <p:ext uri="{BB962C8B-B14F-4D97-AF65-F5344CB8AC3E}">
        <p14:creationId xmlns:p14="http://schemas.microsoft.com/office/powerpoint/2010/main" val="170289883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2703</TotalTime>
  <Words>3563</Words>
  <Application>Microsoft Office PowerPoint</Application>
  <PresentationFormat>Экран (4:3)</PresentationFormat>
  <Paragraphs>568</Paragraphs>
  <Slides>44</Slides>
  <Notes>32</Notes>
  <HiddenSlides>6</HiddenSlides>
  <MMClips>1</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Тема Office</vt:lpstr>
      <vt:lpstr>Презентация PowerPoint</vt:lpstr>
      <vt:lpstr>Программа праздника</vt:lpstr>
      <vt:lpstr>Презентация PowerPoint</vt:lpstr>
      <vt:lpstr>Мир вокруг нас</vt:lpstr>
      <vt:lpstr>Презентация PowerPoint</vt:lpstr>
      <vt:lpstr>Запросы здорового общества</vt:lpstr>
      <vt:lpstr>Daily Delicious Beauty shake </vt:lpstr>
      <vt:lpstr>Daily Delicious Beauty shake </vt:lpstr>
      <vt:lpstr>Презентация PowerPoint</vt:lpstr>
      <vt:lpstr>Сбалансированная  протеиновая формула</vt:lpstr>
      <vt:lpstr>Презентация PowerPoint</vt:lpstr>
      <vt:lpstr>Презентация PowerPoint</vt:lpstr>
      <vt:lpstr>Презентация PowerPoint</vt:lpstr>
      <vt:lpstr>Действие коллагена на кожу</vt:lpstr>
      <vt:lpstr>Презентация PowerPoint</vt:lpstr>
      <vt:lpstr>Презентация PowerPoint</vt:lpstr>
      <vt:lpstr>Эритритол и стевиозид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Порция Daily Delicious Beauty Shake это</vt:lpstr>
      <vt:lpstr>Презентация PowerPoint</vt:lpstr>
      <vt:lpstr>Презентация PowerPoint</vt:lpstr>
      <vt:lpstr>Презентация PowerPoint</vt:lpstr>
      <vt:lpstr>Работа в командах</vt:lpstr>
      <vt:lpstr>Ваши помощники в продвижении нового продукта </vt:lpstr>
      <vt:lpstr>Наши правила</vt:lpstr>
      <vt:lpstr>Задание 1 команде: Подготовиться к празднику продукта для своей структуры</vt:lpstr>
      <vt:lpstr>Задание 2 команде: Подготовиться к проведению дегустации для своих клиентов и знакомых</vt:lpstr>
      <vt:lpstr>Задание 3 команде: Подготовиться к проведению презентации DDBS «один-на-один» </vt:lpstr>
      <vt:lpstr>Задание 4 команде: Рассчитать выгоды Дистрибьютора от нового продукта </vt:lpstr>
      <vt:lpstr>Кому рассказать в первую очередь</vt:lpstr>
      <vt:lpstr>Какие мероприятия провести</vt:lpstr>
      <vt:lpstr>Какие материалы и инструменты будем использовать</vt:lpstr>
      <vt:lpstr>Посчитаем</vt:lpstr>
      <vt:lpstr>Продолжаем считать </vt:lpstr>
      <vt:lpstr>Закон Парето или Принцип 80\20</vt:lpstr>
      <vt:lpstr>Подведем итог</vt:lpstr>
      <vt:lpstr>Желаем роста вашему бизнесу и  вашего роста в бизнесе!</vt:lpstr>
      <vt:lpstr>Презентация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 Костина</dc:creator>
  <cp:lastModifiedBy>Ольга Костина</cp:lastModifiedBy>
  <cp:revision>141</cp:revision>
  <cp:lastPrinted>2015-12-03T09:31:03Z</cp:lastPrinted>
  <dcterms:created xsi:type="dcterms:W3CDTF">2015-11-30T12:52:00Z</dcterms:created>
  <dcterms:modified xsi:type="dcterms:W3CDTF">2016-01-15T08:58:38Z</dcterms:modified>
</cp:coreProperties>
</file>