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333" r:id="rId3"/>
    <p:sldId id="337" r:id="rId4"/>
    <p:sldId id="339" r:id="rId5"/>
    <p:sldId id="338" r:id="rId6"/>
    <p:sldId id="341" r:id="rId7"/>
    <p:sldId id="340" r:id="rId8"/>
    <p:sldId id="360" r:id="rId9"/>
    <p:sldId id="344" r:id="rId10"/>
    <p:sldId id="362" r:id="rId11"/>
    <p:sldId id="334" r:id="rId12"/>
    <p:sldId id="372" r:id="rId13"/>
    <p:sldId id="343" r:id="rId14"/>
    <p:sldId id="325" r:id="rId15"/>
  </p:sldIdLst>
  <p:sldSz cx="12192000" cy="6858000"/>
  <p:notesSz cx="6858000" cy="9144000"/>
  <p:custDataLst>
    <p:tags r:id="rId17"/>
  </p:custData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88" autoAdjust="0"/>
    <p:restoredTop sz="94660"/>
  </p:normalViewPr>
  <p:slideViewPr>
    <p:cSldViewPr snapToGrid="0">
      <p:cViewPr>
        <p:scale>
          <a:sx n="81" d="100"/>
          <a:sy n="81" d="100"/>
        </p:scale>
        <p:origin x="216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&#1044;&#1080;&#1072;&#1075;&#1088;&#1072;&#1084;&#1084;&#1072;%20&#1074;%20Microsoft%20PowerPoint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21A-4273-BC4D-117B15E6AB52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21A-4273-BC4D-117B15E6AB52}"/>
              </c:ext>
            </c:extLst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21A-4273-BC4D-117B15E6AB52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21A-4273-BC4D-117B15E6AB52}"/>
              </c:ext>
            </c:extLst>
          </c:dPt>
          <c:dPt>
            <c:idx val="5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0"/>
                  <c:y val="-0.101851851851851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021A-4273-BC4D-117B15E6AB52}"/>
                </c:ext>
              </c:extLst>
            </c:dLbl>
            <c:dLbl>
              <c:idx val="1"/>
              <c:layout>
                <c:manualLayout>
                  <c:x val="0"/>
                  <c:y val="-0.2546296296296296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021A-4273-BC4D-117B15E6AB52}"/>
                </c:ext>
              </c:extLst>
            </c:dLbl>
            <c:dLbl>
              <c:idx val="2"/>
              <c:layout>
                <c:manualLayout>
                  <c:x val="0"/>
                  <c:y val="-0.305555555555555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21A-4273-BC4D-117B15E6AB52}"/>
                </c:ext>
              </c:extLst>
            </c:dLbl>
            <c:dLbl>
              <c:idx val="3"/>
              <c:layout>
                <c:manualLayout>
                  <c:x val="-1.0185067526415994E-16"/>
                  <c:y val="-0.3796296296296296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021A-4273-BC4D-117B15E6AB52}"/>
                </c:ext>
              </c:extLst>
            </c:dLbl>
            <c:dLbl>
              <c:idx val="4"/>
              <c:layout>
                <c:manualLayout>
                  <c:x val="0"/>
                  <c:y val="-0.407407407407407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21A-4273-BC4D-117B15E6AB52}"/>
                </c:ext>
              </c:extLst>
            </c:dLbl>
            <c:dLbl>
              <c:idx val="5"/>
              <c:layout>
                <c:manualLayout>
                  <c:x val="0"/>
                  <c:y val="-0.416666666666666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'[Диаграмма в Microsoft PowerPoint]Аркуш1'!$D$3:$I$3</c:f>
              <c:strCache>
                <c:ptCount val="6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  <c:pt idx="3">
                  <c:v>2019-2020</c:v>
                </c:pt>
                <c:pt idx="4">
                  <c:v>2020-2021</c:v>
                </c:pt>
                <c:pt idx="5">
                  <c:v>2021-2022</c:v>
                </c:pt>
              </c:strCache>
            </c:strRef>
          </c:cat>
          <c:val>
            <c:numRef>
              <c:f>'[Диаграмма в Microsoft PowerPoint]Аркуш1'!$D$4:$I$4</c:f>
              <c:numCache>
                <c:formatCode>General</c:formatCode>
                <c:ptCount val="6"/>
                <c:pt idx="0">
                  <c:v>150</c:v>
                </c:pt>
                <c:pt idx="1">
                  <c:v>650</c:v>
                </c:pt>
                <c:pt idx="2">
                  <c:v>800</c:v>
                </c:pt>
                <c:pt idx="3">
                  <c:v>1050</c:v>
                </c:pt>
                <c:pt idx="4">
                  <c:v>1200</c:v>
                </c:pt>
                <c:pt idx="5">
                  <c:v>1400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21A-4273-BC4D-117B15E6AB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3861376"/>
        <c:axId val="243862912"/>
      </c:barChart>
      <c:catAx>
        <c:axId val="243861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ru-RU"/>
          </a:p>
        </c:txPr>
        <c:crossAx val="243862912"/>
        <c:crosses val="autoZero"/>
        <c:auto val="1"/>
        <c:lblAlgn val="ctr"/>
        <c:lblOffset val="100"/>
        <c:noMultiLvlLbl val="0"/>
      </c:catAx>
      <c:valAx>
        <c:axId val="2438629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ru-RU"/>
          </a:p>
        </c:txPr>
        <c:crossAx val="243861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400"/>
      </a:pPr>
      <a:endParaRPr lang="ru-RU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17E0C7-AD49-490B-BA29-3FC52B8974BE}" type="datetimeFigureOut">
              <a:rPr lang="uk-UA" smtClean="0"/>
              <a:pPr/>
              <a:t>29.11.2021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90B04A-7A6C-44DD-A2E6-E68A8A4DB34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7838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29.11.2021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1342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29.11.2021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627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29.11.2021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9028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29.11.2021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4444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29.11.2021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2116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29.11.2021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6177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29.11.2021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31171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29.11.2021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6060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29.11.2021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74006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29.11.2021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1150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A7246-DBA6-4A77-9A64-E8403DA28A3C}" type="datetimeFigureOut">
              <a:rPr lang="uk-UA" smtClean="0"/>
              <a:pPr/>
              <a:t>29.11.2021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3817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A7246-DBA6-4A77-9A64-E8403DA28A3C}" type="datetimeFigureOut">
              <a:rPr lang="uk-UA" smtClean="0"/>
              <a:pPr/>
              <a:t>29.11.2021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348C4-943F-4F7F-A83A-00C307D044E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0140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5" Type="http://schemas.openxmlformats.org/officeDocument/2006/relationships/image" Target="../media/image23.JP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00148" y="-208023"/>
            <a:ext cx="11991703" cy="2099108"/>
          </a:xfrm>
        </p:spPr>
        <p:txBody>
          <a:bodyPr>
            <a:normAutofit/>
          </a:bodyPr>
          <a:lstStyle/>
          <a:p>
            <a:r>
              <a:rPr lang="uk-UA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Активності з організації харчування учнів </a:t>
            </a:r>
            <a:br>
              <a:rPr lang="uk-UA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Ліцею №1 </a:t>
            </a:r>
            <a:r>
              <a:rPr lang="uk-UA" sz="36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Гостомельської</a:t>
            </a:r>
            <a:r>
              <a:rPr lang="uk-UA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селищної ради</a:t>
            </a:r>
            <a:endParaRPr lang="ru-RU" sz="36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743388" y="5722499"/>
            <a:ext cx="9144000" cy="1655762"/>
          </a:xfrm>
        </p:spPr>
        <p:txBody>
          <a:bodyPr/>
          <a:lstStyle/>
          <a:p>
            <a:pPr algn="r"/>
            <a:endParaRPr lang="ru-RU" sz="900" i="1" dirty="0">
              <a:solidFill>
                <a:schemeClr val="accent1">
                  <a:lumMod val="50000"/>
                </a:schemeClr>
              </a:solidFill>
            </a:endParaRPr>
          </a:p>
          <a:p>
            <a:pPr algn="r"/>
            <a:r>
              <a:rPr lang="ru-RU" i="1" dirty="0" err="1">
                <a:solidFill>
                  <a:schemeClr val="accent1">
                    <a:lumMod val="50000"/>
                  </a:schemeClr>
                </a:solidFill>
              </a:rPr>
              <a:t>Володимир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1">
                    <a:lumMod val="50000"/>
                  </a:schemeClr>
                </a:solidFill>
              </a:rPr>
              <a:t>Захлюпаний</a:t>
            </a:r>
            <a:endParaRPr lang="ru-RU" i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2021</a:t>
            </a:r>
            <a:endParaRPr lang="uk-UA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9222" y="2991235"/>
            <a:ext cx="5589161" cy="29568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0745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022350" y="13526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br>
              <a:rPr lang="ru-RU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err="1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харчуються</a:t>
            </a:r>
            <a:r>
              <a:rPr lang="ru-RU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(в </a:t>
            </a:r>
            <a:r>
              <a:rPr lang="ru-RU" b="1" dirty="0" err="1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середньому</a:t>
            </a:r>
            <a:r>
              <a:rPr lang="ru-RU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день )</a:t>
            </a:r>
            <a:endParaRPr lang="ru-RU" dirty="0"/>
          </a:p>
        </p:txBody>
      </p:sp>
      <p:graphicFrame>
        <p:nvGraphicFramePr>
          <p:cNvPr id="6" name="Діаграма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147552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73087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11693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Вітамінні тижні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313" y="2083669"/>
            <a:ext cx="6785892" cy="4526137"/>
          </a:xfrm>
          <a:prstGeom prst="rect">
            <a:avLst/>
          </a:prstGeom>
        </p:spPr>
      </p:pic>
      <p:pic>
        <p:nvPicPr>
          <p:cNvPr id="5" name="Місце для вмісту 4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62" y="1442494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1258505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ісце для вмісту 1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62" y="2374265"/>
            <a:ext cx="6527007" cy="4351338"/>
          </a:xfrm>
        </p:spPr>
      </p:pic>
      <p:sp>
        <p:nvSpPr>
          <p:cNvPr id="4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pPr algn="ctr"/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Проведення вітамінних тижнів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081" y="1802674"/>
            <a:ext cx="6250578" cy="4167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1933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Місце для вмісту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537" y="1152133"/>
            <a:ext cx="8278463" cy="5521670"/>
          </a:xfrm>
        </p:spPr>
      </p:pic>
      <p:sp>
        <p:nvSpPr>
          <p:cNvPr id="4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916577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Майстер-шеф  діти!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72" y="1152133"/>
            <a:ext cx="3682911" cy="552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88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Майстер-шеф  діти!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027722" y="2388138"/>
            <a:ext cx="5190280" cy="34618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32" y="1523935"/>
            <a:ext cx="7370483" cy="491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249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6761" y="1690688"/>
            <a:ext cx="7824652" cy="521898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091" y="2213203"/>
            <a:ext cx="5024909" cy="3351575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195263"/>
            <a:ext cx="10515600" cy="1325562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Шкільні чаювання</a:t>
            </a:r>
          </a:p>
        </p:txBody>
      </p:sp>
    </p:spTree>
    <p:extLst>
      <p:ext uri="{BB962C8B-B14F-4D97-AF65-F5344CB8AC3E}">
        <p14:creationId xmlns:p14="http://schemas.microsoft.com/office/powerpoint/2010/main" val="3672762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926" y="1905635"/>
            <a:ext cx="6529647" cy="43513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492728" y="2444207"/>
            <a:ext cx="3938614" cy="26270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61660" y="3799319"/>
            <a:ext cx="3669700" cy="2447661"/>
          </a:xfrm>
          <a:prstGeom prst="rect">
            <a:avLst/>
          </a:prstGeom>
        </p:spPr>
      </p:pic>
      <p:sp>
        <p:nvSpPr>
          <p:cNvPr id="7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94525" y="1337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Фруктовий </a:t>
            </a:r>
            <a:r>
              <a:rPr lang="uk-UA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квест</a:t>
            </a:r>
            <a:endParaRPr lang="uk-UA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6283805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75211" y="4299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Кухня країн Європи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D703A45-73FA-458B-B7BA-535243E6E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3972" y="1281930"/>
            <a:ext cx="7048500" cy="40767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639" y="1006220"/>
            <a:ext cx="4180114" cy="5573485"/>
          </a:xfrm>
          <a:prstGeom prst="rect">
            <a:avLst/>
          </a:prstGeom>
        </p:spPr>
      </p:pic>
      <p:pic>
        <p:nvPicPr>
          <p:cNvPr id="2" name="Місце для вмісту 1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816" y="27431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2733613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D2FA8236-6C9F-46CA-996C-DB8A4295FF75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875211" y="4299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Кухня країн Європи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1F552995-59ED-4659-8751-66FA887B51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952" y="1368560"/>
            <a:ext cx="5801784" cy="435133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EA5CC98-403D-4E98-8AAF-B04801F50D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764" y="1138102"/>
            <a:ext cx="3938364" cy="525115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112F041B-DF59-418B-A16E-6B632BAB070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6" y="1895912"/>
            <a:ext cx="3606339" cy="4808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3413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65078" y="1375101"/>
            <a:ext cx="4828747" cy="25024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568" y="1433171"/>
            <a:ext cx="7179230" cy="47884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56" y="3927129"/>
            <a:ext cx="4828747" cy="3220736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Конкурс Н</a:t>
            </a:r>
            <a:r>
              <a:rPr lang="en-US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ealthy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school</a:t>
            </a:r>
            <a:r>
              <a: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!</a:t>
            </a:r>
          </a:p>
        </p:txBody>
      </p:sp>
    </p:spTree>
    <p:extLst>
      <p:ext uri="{BB962C8B-B14F-4D97-AF65-F5344CB8AC3E}">
        <p14:creationId xmlns:p14="http://schemas.microsoft.com/office/powerpoint/2010/main" val="40431656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CA31B41-15E0-400D-8A59-0C788C5A3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852D0065-BDB3-458E-A50E-05C092EB92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5461" y="-944176"/>
            <a:ext cx="10293293" cy="7719971"/>
          </a:xfrm>
        </p:spPr>
      </p:pic>
    </p:spTree>
    <p:extLst>
      <p:ext uri="{BB962C8B-B14F-4D97-AF65-F5344CB8AC3E}">
        <p14:creationId xmlns:p14="http://schemas.microsoft.com/office/powerpoint/2010/main" val="25114665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Результат пошуку зображень за запитом &quot;їдальня&quot;">
            <a:extLst>
              <a:ext uri="{FF2B5EF4-FFF2-40B4-BE49-F238E27FC236}">
                <a16:creationId xmlns:a16="http://schemas.microsoft.com/office/drawing/2014/main" xmlns="" id="{4FC7C996-8B4C-4177-914A-BB2D7D801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7190" y="5175497"/>
            <a:ext cx="2824294" cy="1866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838200" y="1690688"/>
            <a:ext cx="10847522" cy="4351338"/>
          </a:xfrm>
        </p:spPr>
        <p:txBody>
          <a:bodyPr>
            <a:normAutofit fontScale="92500" lnSpcReduction="10000"/>
          </a:bodyPr>
          <a:lstStyle/>
          <a:p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підвищити якість  харчування та забезпечити максимальне охоплення гарячим харчуванням учнів закладу;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разом з відповідальністю, керівник має можливість безпосередньо та швидко впливати на процес організації харчування;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вивчати та активно впроваджувати нові пропозиції, швидко  реалізовувати побажання батьків і учнів;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мотивація економії енергоресурсів: вода, електроенергія, вивезення сміття тощо;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відсутність фінансового навантаження на місцевий бюджет; 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використовувати додаткові надходження на розвиток матеріальної бази закладу;</a:t>
            </a:r>
          </a:p>
        </p:txBody>
      </p:sp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організації харчування учнів школи дає можливість: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052130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94525" y="0"/>
            <a:ext cx="10515600" cy="1325563"/>
          </a:xfrm>
        </p:spPr>
        <p:txBody>
          <a:bodyPr/>
          <a:lstStyle/>
          <a:p>
            <a:pPr algn="ctr"/>
            <a:r>
              <a:rPr lang="uk-UA" b="1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  <a:endParaRPr lang="uk-UA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872" y="1325563"/>
            <a:ext cx="7973786" cy="53158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539400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_PERSONNUM" val="100"/>
  <p:tag name="ARS_PPT_DBNAME" val="Автономія закладу освіти школа[20190204111332988].mdb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NUMBERDEC" val="0"/>
  <p:tag name="ARS_CHARTPARA_DATAPERCENTBASE" val="crParticipant"/>
  <p:tag name="ARS_CHARTPARA_PERCENTDEC" val="1"/>
  <p:tag name="ARS_CHARTPARA_SHOW3D" val="0"/>
  <p:tag name="ARS_CHARTPARA_SHOWWINDOW" val="0"/>
  <p:tag name="ARS_CHARTPOINTWIDTH" val="0.5"/>
  <p:tag name="ARS_CHARTSHOWITEMTEXT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SLIDETITLE_AUTOSET" val="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SLIDETITLE_AUTOSET" val="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SLIDETITLE_AUTOSET" val="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SLIDETITLE_AUTOSET" val="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SLIDETITLE_AUTOSET" val="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SLIDETITLE_AUTOSET" val="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SLIDETITLE_AUTOSET" val="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SLIDETITLE_AUTOSET" val="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SLIDETITLE_AUTOSET" val="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SLIDETITLE_AUTOSET" val="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SLIDETITLE_AUTOSET" val="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NUMBERDEC" val="0"/>
  <p:tag name="ARS_CHARTPARA_DATAPERCENTBASE" val="crParticipant"/>
  <p:tag name="ARS_CHARTPARA_PERCENTDEC" val="1"/>
  <p:tag name="ARS_CHARTPARA_SHOW3D" val="0"/>
  <p:tag name="ARS_CHARTPARA_SHOWWINDOW" val="0"/>
  <p:tag name="ARS_CHARTPOINTWIDTH" val="0.5"/>
  <p:tag name="ARS_CHARTSHOWITEMTEXT" val="0"/>
</p:tagLst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24664</TotalTime>
  <Words>125</Words>
  <Application>Microsoft Office PowerPoint</Application>
  <PresentationFormat>Произвольный</PresentationFormat>
  <Paragraphs>28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Активності з організації харчування учнів  Ліцею №1 Гостомельської селищної ради</vt:lpstr>
      <vt:lpstr>Кількість  учнів,   які харчуються (в середньому в день )</vt:lpstr>
      <vt:lpstr>Вітамінні тижні</vt:lpstr>
      <vt:lpstr>Проведення вітамінних тижнів</vt:lpstr>
      <vt:lpstr>Майстер-шеф  діти!</vt:lpstr>
      <vt:lpstr>Майстер-шеф  діти!</vt:lpstr>
      <vt:lpstr>Шкільні чаювання</vt:lpstr>
      <vt:lpstr>Фруктовий квест</vt:lpstr>
      <vt:lpstr>Кухня країн Європи</vt:lpstr>
      <vt:lpstr>Презентация PowerPoint</vt:lpstr>
      <vt:lpstr>Презентация PowerPoint</vt:lpstr>
      <vt:lpstr>Презентация PowerPoint</vt:lpstr>
      <vt:lpstr>Форма організації харчування учнів школи дає можливість:</vt:lpstr>
      <vt:lpstr>Дякую за увагу!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240960@ukr.net</dc:creator>
  <cp:lastModifiedBy>Aspire</cp:lastModifiedBy>
  <cp:revision>275</cp:revision>
  <dcterms:created xsi:type="dcterms:W3CDTF">2017-01-07T17:27:09Z</dcterms:created>
  <dcterms:modified xsi:type="dcterms:W3CDTF">2021-11-28T21:51:16Z</dcterms:modified>
</cp:coreProperties>
</file>