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8" r:id="rId2"/>
    <p:sldId id="259" r:id="rId3"/>
  </p:sldIdLst>
  <p:sldSz cx="9906000" cy="6858000" type="A4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74" autoAdjust="0"/>
  </p:normalViewPr>
  <p:slideViewPr>
    <p:cSldViewPr snapToGrid="0">
      <p:cViewPr varScale="1">
        <p:scale>
          <a:sx n="109" d="100"/>
          <a:sy n="109" d="100"/>
        </p:scale>
        <p:origin x="14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ADAF68-499C-4FB1-BBD5-A066CF2AD6BD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1243013"/>
            <a:ext cx="4848225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20F13-0357-478A-A4C6-8280C7C5C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609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20F13-0357-478A-A4C6-8280C7C5CBB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212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36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816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64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56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5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111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58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374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94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527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63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6D55C-BF9D-46A6-8B5B-AAD0635F82A1}" type="datetimeFigureOut">
              <a:rPr lang="ru-RU" smtClean="0"/>
              <a:t>22.11.2018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6710E-D2B1-4D6A-8043-E893448BC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10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530666"/>
              </p:ext>
            </p:extLst>
          </p:nvPr>
        </p:nvGraphicFramePr>
        <p:xfrm>
          <a:off x="467669" y="344004"/>
          <a:ext cx="4079851" cy="698373"/>
        </p:xfrm>
        <a:graphic>
          <a:graphicData uri="http://schemas.openxmlformats.org/drawingml/2006/table">
            <a:tbl>
              <a:tblPr/>
              <a:tblGrid>
                <a:gridCol w="1928304"/>
                <a:gridCol w="2151547"/>
              </a:tblGrid>
              <a:tr h="698373">
                <a:tc>
                  <a:txBody>
                    <a:bodyPr/>
                    <a:lstStyle/>
                    <a:p>
                      <a:pPr marR="0" indent="0" algn="l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8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г. Хабаровск    </a:t>
                      </a:r>
                    </a:p>
                    <a:p>
                      <a:pPr marR="0" indent="0" algn="l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302"/>
                        </a:spcAft>
                      </a:pPr>
                      <a:r>
                        <a:rPr lang="ru-RU" sz="900" kern="14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anose="020B0503020102020204" pitchFamily="34" charset="0"/>
                        </a:rPr>
                        <a:t>                                                                                  </a:t>
                      </a:r>
                      <a:endParaRPr lang="ru-RU" sz="9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anose="020B0503020102020204" pitchFamily="34" charset="0"/>
                      </a:endParaRPr>
                    </a:p>
                  </a:txBody>
                  <a:tcPr marL="39624" marR="39624" marT="39624" marB="3962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R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8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Министру Хабаровского края — управляющему делами Губернатора и Правительства края</a:t>
                      </a:r>
                    </a:p>
                    <a:p>
                      <a:pPr marR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8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_________________</a:t>
                      </a:r>
                    </a:p>
                    <a:p>
                      <a:pPr marR="0" indent="0" algn="ctr" rtl="0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800" b="1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Demi Cond" panose="020B0706030402020204" pitchFamily="34" charset="0"/>
                        </a:rPr>
                        <a:t>(И.О. Фамилия)</a:t>
                      </a:r>
                    </a:p>
                  </a:txBody>
                  <a:tcPr marL="39624" marR="39624" marT="39624" marB="39624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30298" y="1033551"/>
            <a:ext cx="421790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УВЕДОМЛЕНИЕ</a:t>
            </a:r>
          </a:p>
          <a:p>
            <a:pPr algn="ctr"/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о получении подарка (подарков) в связи </a:t>
            </a:r>
          </a:p>
          <a:p>
            <a:pPr algn="ctr"/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с протокольными мероприятиями, служебными командировками и </a:t>
            </a:r>
          </a:p>
          <a:p>
            <a:pPr algn="ctr"/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другими официальными мероприятиями</a:t>
            </a:r>
          </a:p>
          <a:p>
            <a:pPr algn="just"/>
            <a:endParaRPr lang="ru-RU" sz="975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 algn="just"/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Настоящим уведомляю о получении "___" 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___________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20__ 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г. мною</a:t>
            </a:r>
            <a:r>
              <a:rPr lang="ru-RU" sz="975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_________________________________________________________________</a:t>
            </a:r>
            <a:endParaRPr lang="ru-RU" sz="975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 algn="just"/>
            <a:r>
              <a:rPr lang="ru-RU" sz="800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	       (</a:t>
            </a:r>
            <a:r>
              <a:rPr lang="ru-RU" sz="800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фамилия, имя, отчество, наименование должности)</a:t>
            </a:r>
          </a:p>
          <a:p>
            <a:pPr algn="just"/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подарка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(подарков) в связи с </a:t>
            </a:r>
            <a:r>
              <a:rPr lang="ru-RU" sz="975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____________________________________________</a:t>
            </a:r>
            <a:endParaRPr lang="ru-RU" sz="975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 algn="just"/>
            <a:r>
              <a:rPr lang="ru-RU" sz="800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	                             (</a:t>
            </a:r>
            <a:r>
              <a:rPr lang="ru-RU" sz="800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указать наименование протокольного мероприятия </a:t>
            </a:r>
            <a:r>
              <a:rPr lang="ru-RU" sz="800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или </a:t>
            </a:r>
          </a:p>
          <a:p>
            <a:pPr algn="just"/>
            <a:r>
              <a:rPr lang="ru-RU" sz="800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 </a:t>
            </a:r>
            <a:r>
              <a:rPr lang="ru-RU" sz="800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                                                              другого  официального </a:t>
            </a:r>
            <a:r>
              <a:rPr lang="ru-RU" sz="800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мероприятия и место его проведения)</a:t>
            </a:r>
          </a:p>
          <a:p>
            <a:pPr algn="just"/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№ п/п     Наименование подарка        Количество предметов          Стоимость</a:t>
            </a:r>
            <a:r>
              <a:rPr lang="ru-RU" sz="800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	                                                                                                             </a:t>
            </a:r>
            <a:r>
              <a:rPr lang="ru-RU" sz="800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 </a:t>
            </a:r>
            <a:r>
              <a:rPr lang="ru-RU" sz="800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 (в рублях)1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1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.			</a:t>
            </a:r>
          </a:p>
          <a:p>
            <a:pPr algn="just"/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2.			</a:t>
            </a:r>
          </a:p>
          <a:p>
            <a:pPr algn="just"/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Всего		</a:t>
            </a:r>
          </a:p>
          <a:p>
            <a:pPr algn="just"/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"____"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__________ 20___ г.     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     _____________                               ____________    </a:t>
            </a:r>
          </a:p>
          <a:p>
            <a:pPr algn="just"/>
            <a:r>
              <a:rPr lang="ru-RU" sz="800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                                                                           (подпись)                                                (И.О. Фамилия)</a:t>
            </a:r>
          </a:p>
          <a:p>
            <a:pPr algn="just"/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Подарок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(подарки) сдан(ы) по акту приема-передачи 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№___от "__" ____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20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___г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. в 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____________________________________________________________________</a:t>
            </a:r>
            <a:endParaRPr lang="ru-RU" sz="975" b="1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 algn="just"/>
            <a:r>
              <a:rPr lang="ru-RU" sz="800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                                                           </a:t>
            </a:r>
            <a:r>
              <a:rPr lang="ru-RU" sz="800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    </a:t>
            </a:r>
            <a:r>
              <a:rPr lang="ru-RU" sz="800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(наименование уполномоченного подразделения)</a:t>
            </a:r>
          </a:p>
          <a:p>
            <a:pPr algn="just"/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Регистрационный номер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в журнале регистрации уведомлений 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"__" ____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20</a:t>
            </a:r>
            <a:r>
              <a:rPr lang="ru-RU" sz="975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_ </a:t>
            </a:r>
            <a:r>
              <a:rPr lang="ru-RU" sz="975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г.</a:t>
            </a:r>
          </a:p>
          <a:p>
            <a:pPr algn="just"/>
            <a:r>
              <a:rPr lang="ru-RU" sz="800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1 Заполняется при наличии документов, подтверждающих стоимость подарка.</a:t>
            </a:r>
            <a:endParaRPr lang="ru-RU" sz="800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905" y="4579573"/>
            <a:ext cx="3517697" cy="1329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06" y="4876400"/>
            <a:ext cx="550299" cy="7325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</p:pic>
      <p:sp>
        <p:nvSpPr>
          <p:cNvPr id="8" name="Прямоугольник 7"/>
          <p:cNvSpPr/>
          <p:nvPr/>
        </p:nvSpPr>
        <p:spPr>
          <a:xfrm>
            <a:off x="93305" y="5971771"/>
            <a:ext cx="4523185" cy="39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80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Отдел </a:t>
            </a:r>
            <a:r>
              <a:rPr lang="ru-RU" sz="980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по профилактике коррупционных и иных </a:t>
            </a:r>
            <a:r>
              <a:rPr lang="ru-RU" sz="980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правонарушений главного </a:t>
            </a:r>
            <a:r>
              <a:rPr lang="ru-RU" sz="980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управления </a:t>
            </a:r>
            <a:r>
              <a:rPr lang="ru-RU" sz="980" b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по вопросам безопасности </a:t>
            </a:r>
            <a:r>
              <a:rPr lang="ru-RU" sz="980" b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Губернатора и Правительства края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305" y="6350072"/>
            <a:ext cx="3461767" cy="35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67" dirty="0"/>
              <a:t>680000, г. Хабаровск, ул. Карла Маркса, д. 56, </a:t>
            </a:r>
            <a:r>
              <a:rPr lang="ru-RU" sz="867" dirty="0" err="1"/>
              <a:t>каб</a:t>
            </a:r>
            <a:r>
              <a:rPr lang="ru-RU" sz="867" dirty="0"/>
              <a:t>. </a:t>
            </a:r>
            <a:r>
              <a:rPr lang="ru-RU" sz="867" dirty="0" smtClean="0"/>
              <a:t>817</a:t>
            </a:r>
            <a:endParaRPr lang="ru-RU" sz="867" dirty="0"/>
          </a:p>
          <a:p>
            <a:r>
              <a:rPr lang="ru-RU" sz="867" smtClean="0"/>
              <a:t>Телефон: </a:t>
            </a:r>
            <a:r>
              <a:rPr lang="ru-RU" sz="867" dirty="0"/>
              <a:t>8 (4212</a:t>
            </a:r>
            <a:r>
              <a:rPr lang="ru-RU" sz="867" dirty="0" smtClean="0"/>
              <a:t>) 40-22-37</a:t>
            </a:r>
            <a:r>
              <a:rPr lang="ru-RU" sz="867" smtClean="0"/>
              <a:t>, 30-82-14, факс: 42-31-98</a:t>
            </a:r>
            <a:endParaRPr lang="ru-RU" sz="867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0298" y="56361"/>
            <a:ext cx="892188" cy="84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975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   Форма</a:t>
            </a:r>
            <a:endParaRPr lang="ru-RU" sz="975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>
              <a:lnSpc>
                <a:spcPct val="150000"/>
              </a:lnSpc>
            </a:pPr>
            <a:endParaRPr lang="ru-RU" sz="975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>
              <a:spcAft>
                <a:spcPts val="327"/>
              </a:spcAft>
            </a:pPr>
            <a:r>
              <a:rPr lang="ru-RU" sz="1950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120980" y="1385914"/>
            <a:ext cx="4526279" cy="213597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200" dirty="0" smtClean="0">
                <a:ln w="0"/>
                <a:latin typeface="Book Antiqua" panose="02040602050305030304" pitchFamily="18" charset="0"/>
              </a:rPr>
              <a:t>ПАМЯТКА</a:t>
            </a:r>
          </a:p>
          <a:p>
            <a:pPr algn="ctr"/>
            <a:r>
              <a:rPr lang="ru-RU" sz="2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ru-RU" sz="2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ook Antiqua" panose="02040602050305030304" pitchFamily="18" charset="0"/>
              </a:rPr>
            </a:br>
            <a:r>
              <a:rPr lang="ru-RU" sz="2600" dirty="0">
                <a:ln w="0"/>
                <a:latin typeface="Book Antiqua" panose="02040602050305030304" pitchFamily="18" charset="0"/>
              </a:rPr>
              <a:t>О ПОЛУЧЕНИИ</a:t>
            </a:r>
          </a:p>
          <a:p>
            <a:pPr algn="ctr"/>
            <a:r>
              <a:rPr lang="ru-RU" sz="2600" dirty="0">
                <a:ln w="0"/>
                <a:latin typeface="Book Antiqua" panose="02040602050305030304" pitchFamily="18" charset="0"/>
              </a:rPr>
              <a:t>ПОДАРКА В СВЯЗИ С ПРОТОКОЛЬНЫМИ МЕРОПРИЯТИЯМИ,</a:t>
            </a:r>
          </a:p>
          <a:p>
            <a:pPr algn="ctr"/>
            <a:r>
              <a:rPr lang="ru-RU" sz="2600" dirty="0">
                <a:ln w="0"/>
                <a:latin typeface="Book Antiqua" panose="02040602050305030304" pitchFamily="18" charset="0"/>
              </a:rPr>
              <a:t>СЛУЖЕБНЫМИ КОМАНДИРОВКАМИ И ДРУГИМИ ОФИЦИАЛЬНЫМИ</a:t>
            </a:r>
          </a:p>
          <a:p>
            <a:pPr algn="ctr"/>
            <a:r>
              <a:rPr lang="ru-RU" sz="2600" dirty="0">
                <a:ln w="0"/>
                <a:latin typeface="Book Antiqua" panose="02040602050305030304" pitchFamily="18" charset="0"/>
              </a:rPr>
              <a:t>МЕРОПРИЯТИЯМИ, УЧАСТИЕ В КОТОРЫХ СВЯЗАНО С ИСПОЛНЕНИЕМ</a:t>
            </a:r>
          </a:p>
          <a:p>
            <a:pPr algn="ctr"/>
            <a:r>
              <a:rPr lang="ru-RU" sz="2600" dirty="0" smtClean="0">
                <a:ln w="0"/>
                <a:latin typeface="Book Antiqua" panose="02040602050305030304" pitchFamily="18" charset="0"/>
              </a:rPr>
              <a:t>СЛУЖЕБНЫХ </a:t>
            </a:r>
            <a:r>
              <a:rPr lang="ru-RU" sz="2600" dirty="0">
                <a:ln w="0"/>
                <a:latin typeface="Book Antiqua" panose="02040602050305030304" pitchFamily="18" charset="0"/>
              </a:rPr>
              <a:t>(ДОЛЖНОСТНЫХ) ОБЯЗАННОСТЕЙ</a:t>
            </a:r>
          </a:p>
          <a:p>
            <a:pPr algn="ctr"/>
            <a:endParaRPr lang="ru-RU" sz="2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5420" y="-14"/>
            <a:ext cx="9981420" cy="1487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3875" y="6709273"/>
            <a:ext cx="9981420" cy="148727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086198" y="6168748"/>
            <a:ext cx="2882875" cy="414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25"/>
              </a:spcAft>
            </a:pPr>
            <a:r>
              <a:rPr lang="ru-RU" sz="921" b="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г. Хабаровск</a:t>
            </a:r>
          </a:p>
          <a:p>
            <a:pPr algn="ctr">
              <a:spcAft>
                <a:spcPts val="325"/>
              </a:spcAft>
            </a:pPr>
            <a:r>
              <a:rPr lang="ru-RU" sz="921" b="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2017 г.</a:t>
            </a:r>
            <a:endParaRPr lang="ru-RU" sz="921" b="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84801" y="477630"/>
            <a:ext cx="4262458" cy="583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325"/>
              </a:spcAft>
            </a:pPr>
            <a:r>
              <a:rPr lang="ru-RU" sz="980" b="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Правительство Хабаровского края</a:t>
            </a:r>
            <a:endParaRPr lang="ru-RU" sz="980" b="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  <a:p>
            <a:pPr algn="ctr">
              <a:spcAft>
                <a:spcPts val="325"/>
              </a:spcAft>
            </a:pPr>
            <a:r>
              <a:rPr lang="ru-RU" sz="980" b="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главное управление по вопросам безопасности Губернатора и Правительства края </a:t>
            </a:r>
            <a:endParaRPr lang="ru-RU" sz="980" b="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8" name="Picture 14" descr="128136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592" y="3879621"/>
            <a:ext cx="2882875" cy="1807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E5B6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866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2"/>
          <p:cNvSpPr txBox="1">
            <a:spLocks/>
          </p:cNvSpPr>
          <p:nvPr/>
        </p:nvSpPr>
        <p:spPr>
          <a:xfrm>
            <a:off x="123421" y="662548"/>
            <a:ext cx="4636255" cy="1620316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  <a:ea typeface="+mn-ea"/>
                <a:cs typeface="+mn-cs"/>
              </a:rPr>
              <a:t>Одним из запретов, связанных с гражданской службой – получение в связи с исполнением должностных обязанностей вознаграждения от физических и юридических лиц. Подарки, полученные гражданскими служащими в связи с протокольными мероприятиями, со служебными командировками и с другими официальными мероприятиями, признаются собственностью  Хабаровского края и передаются  гражданскими  служащими  по 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  <a:ea typeface="+mn-ea"/>
                <a:cs typeface="+mn-cs"/>
              </a:rPr>
              <a:t>акту в государственный орган, в котором он замещает должность гражданской службы, в порядке, определенном </a:t>
            </a:r>
            <a:r>
              <a:rPr lang="ru-RU" sz="921" b="1" kern="1400" dirty="0">
                <a:solidFill>
                  <a:srgbClr val="000000"/>
                </a:solidFill>
                <a:latin typeface="Franklin Gothic Book" panose="020B0503020102020204" pitchFamily="34" charset="0"/>
                <a:ea typeface="+mn-ea"/>
                <a:cs typeface="+mn-cs"/>
              </a:rPr>
              <a:t>Постановлением Правительства Российской Федерации от 09.01.2014 </a:t>
            </a:r>
            <a:r>
              <a:rPr lang="ru-RU" sz="921" b="1" kern="1400" dirty="0" smtClean="0">
                <a:solidFill>
                  <a:srgbClr val="000000"/>
                </a:solidFill>
                <a:latin typeface="Franklin Gothic Book" panose="020B0503020102020204" pitchFamily="34" charset="0"/>
                <a:ea typeface="+mn-ea"/>
                <a:cs typeface="+mn-cs"/>
              </a:rPr>
              <a:t>№ 10</a:t>
            </a:r>
            <a:r>
              <a:rPr lang="ru-RU" sz="921" b="1" kern="1400" dirty="0">
                <a:solidFill>
                  <a:srgbClr val="000000"/>
                </a:solidFill>
                <a:latin typeface="Franklin Gothic Book" panose="020B0503020102020204" pitchFamily="34" charset="0"/>
                <a:ea typeface="+mn-ea"/>
                <a:cs typeface="+mn-cs"/>
              </a:rPr>
              <a:t>, а также Постановлением Губернатора Хабаровского края от  13.08.2015 № 78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  <a:ea typeface="+mn-ea"/>
                <a:cs typeface="+mn-cs"/>
              </a:rPr>
              <a:t>.</a:t>
            </a:r>
          </a:p>
          <a:p>
            <a:pPr algn="just"/>
            <a:endParaRPr lang="ru-RU" sz="921" kern="1400" dirty="0">
              <a:solidFill>
                <a:srgbClr val="000000"/>
              </a:solidFill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251" y="2316089"/>
            <a:ext cx="1381683" cy="282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80" dirty="0" smtClean="0">
                <a:solidFill>
                  <a:srgbClr val="FF0000"/>
                </a:solidFill>
                <a:latin typeface="Franklin Gothic Demi" panose="020B0703020102020204" pitchFamily="34" charset="0"/>
              </a:rPr>
              <a:t>Обратите внимание!</a:t>
            </a:r>
          </a:p>
          <a:p>
            <a:pPr algn="ctr">
              <a:lnSpc>
                <a:spcPts val="600"/>
              </a:lnSpc>
            </a:pPr>
            <a:endParaRPr lang="ru-RU" sz="1080" dirty="0">
              <a:latin typeface="Franklin Gothic Demi" panose="020B0703020102020204" pitchFamily="34" charset="0"/>
            </a:endParaRPr>
          </a:p>
          <a:p>
            <a:pPr algn="ctr">
              <a:lnSpc>
                <a:spcPts val="1300"/>
              </a:lnSpc>
            </a:pPr>
            <a:r>
              <a:rPr lang="ru-RU" sz="1080" b="1" i="1" spc="-20" dirty="0">
                <a:latin typeface="Franklin Gothic Demi" panose="020B0703020102020204" pitchFamily="34" charset="0"/>
              </a:rPr>
              <a:t>В</a:t>
            </a:r>
            <a:r>
              <a:rPr lang="ru-RU" sz="1080" b="1" i="1" spc="-20" dirty="0" smtClean="0">
                <a:latin typeface="Franklin Gothic Demi" panose="020B0703020102020204" pitchFamily="34" charset="0"/>
              </a:rPr>
              <a:t>ознаграждением 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могут быть: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- подарки;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- денежное 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вознаграждение;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- ссуды;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- услуги;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- оплата развлечений, отдыха, 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транспортных 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расходов</a:t>
            </a:r>
          </a:p>
          <a:p>
            <a:pPr algn="ctr">
              <a:lnSpc>
                <a:spcPts val="1300"/>
              </a:lnSpc>
            </a:pPr>
            <a:r>
              <a:rPr lang="ru-RU" sz="1080" b="1" i="1" dirty="0" smtClean="0">
                <a:latin typeface="Franklin Gothic Demi" panose="020B0703020102020204" pitchFamily="34" charset="0"/>
              </a:rPr>
              <a:t>и другие.</a:t>
            </a:r>
          </a:p>
          <a:p>
            <a:endParaRPr lang="ru-RU" sz="1080" dirty="0">
              <a:latin typeface="Franklin Gothic Demi" panose="020B0703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81903" y="4629569"/>
            <a:ext cx="3027892" cy="2011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325"/>
              </a:spcAft>
            </a:pP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Полученные подарки подлежат передаче не позднее трех рабочих дней со дня получения подарка и (или) возвращения из служебной командировки, во время которой был получен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подарок:</a:t>
            </a:r>
          </a:p>
          <a:p>
            <a:pPr lvl="0" algn="just"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лицами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, замещающими государственные должности Хабаровского края, и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гражданскими служащими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аппарата Губернатора и Правительства края — в отдел материально-технического обеспечения управления хозяйственного обеспечения Губернатора и Правительства края;</a:t>
            </a:r>
          </a:p>
          <a:p>
            <a:pPr lvl="0" algn="just">
              <a:spcAft>
                <a:spcPts val="325"/>
              </a:spcAft>
            </a:pPr>
            <a:endParaRPr lang="ru-RU" sz="92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71017" y="2300294"/>
            <a:ext cx="3526034" cy="541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b="1" kern="1400" dirty="0" smtClean="0">
                <a:solidFill>
                  <a:srgbClr val="4E5B6F"/>
                </a:solidFill>
                <a:latin typeface="Franklin Gothic Demi Cond" panose="020B0706030402020204" pitchFamily="34" charset="0"/>
              </a:rPr>
              <a:t>Уведомление о получении</a:t>
            </a:r>
          </a:p>
          <a:p>
            <a:pPr algn="ctr">
              <a:lnSpc>
                <a:spcPts val="1200"/>
              </a:lnSpc>
            </a:pPr>
            <a:r>
              <a:rPr lang="ru-RU" b="1" kern="1400" dirty="0" smtClean="0">
                <a:solidFill>
                  <a:srgbClr val="4E5B6F"/>
                </a:solidFill>
                <a:latin typeface="Franklin Gothic Demi Cond" panose="020B0706030402020204" pitchFamily="34" charset="0"/>
              </a:rPr>
              <a:t>подарка</a:t>
            </a:r>
            <a:endParaRPr lang="ru-RU" b="1" kern="1400" dirty="0">
              <a:solidFill>
                <a:srgbClr val="4E5B6F"/>
              </a:solidFill>
              <a:latin typeface="Franklin Gothic Demi Cond" panose="020B0706030402020204" pitchFamily="34" charset="0"/>
            </a:endParaRPr>
          </a:p>
          <a:p>
            <a:pPr algn="ctr">
              <a:spcAft>
                <a:spcPts val="327"/>
              </a:spcAft>
            </a:pP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420" y="-11077"/>
            <a:ext cx="9981420" cy="1487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420" y="6709273"/>
            <a:ext cx="9981420" cy="14872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681903" y="2783117"/>
            <a:ext cx="3027892" cy="1444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25"/>
              </a:spcAft>
            </a:pP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Уведомление о получении подарка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 представляется лицами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, замещающими государственные должности края, гражданскими служащими министру Хабаровского края – управляющему делами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Губернатора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и Правительства края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.</a:t>
            </a:r>
          </a:p>
          <a:p>
            <a:pPr algn="just"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Уведомление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составляется в двух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экземплярах согласно установленной форме в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течение трех рабочих трех со дня их получения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.</a:t>
            </a:r>
            <a:endParaRPr lang="ru-RU" sz="92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461184" y="134597"/>
            <a:ext cx="559837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50" kern="1400" cap="all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Стр. 3 </a:t>
            </a:r>
            <a:endParaRPr lang="ru-RU" sz="650" kern="1400" cap="all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51475" y="867700"/>
            <a:ext cx="2968447" cy="23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  <a:endParaRPr lang="ru-RU" sz="92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8" name="Picture 5" descr="index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9" r="8409"/>
          <a:stretch>
            <a:fillRect/>
          </a:stretch>
        </p:blipFill>
        <p:spPr bwMode="auto">
          <a:xfrm>
            <a:off x="123422" y="5342945"/>
            <a:ext cx="1333763" cy="118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E5B6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5203451" y="2314284"/>
            <a:ext cx="2823719" cy="534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50" b="1" kern="1400" dirty="0">
                <a:solidFill>
                  <a:srgbClr val="4E5B6F"/>
                </a:solidFill>
                <a:latin typeface="Franklin Gothic Demi Cond" panose="020B0706030402020204" pitchFamily="34" charset="0"/>
              </a:rPr>
              <a:t>Порядок выкупа подарка</a:t>
            </a:r>
          </a:p>
          <a:p>
            <a:pPr>
              <a:spcAft>
                <a:spcPts val="327"/>
              </a:spcAft>
            </a:pP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111376" y="2889272"/>
            <a:ext cx="2974553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105"/>
              </a:lnSpc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Лицо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, замещающее государственную должность края, гражданский служащий, сдавшие подарок, могут его выкупить, направив не позднее двух месяцев со дня сдачи подарка соответствующее заявление:</a:t>
            </a:r>
          </a:p>
          <a:p>
            <a:pPr algn="just">
              <a:lnSpc>
                <a:spcPts val="1105"/>
              </a:lnSpc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лицо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, замещающее государственную должность края, –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Губернатору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края;</a:t>
            </a:r>
          </a:p>
          <a:p>
            <a:pPr algn="just">
              <a:lnSpc>
                <a:spcPts val="1105"/>
              </a:lnSpc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гражданский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служащий – на имя представителя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нанимателя.</a:t>
            </a:r>
            <a:endParaRPr lang="ru-RU" sz="92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43878" y="4405975"/>
            <a:ext cx="2405221" cy="534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50" b="1" kern="1400" dirty="0">
                <a:solidFill>
                  <a:srgbClr val="4E5B6F"/>
                </a:solidFill>
                <a:latin typeface="Franklin Gothic Demi Cond" panose="020B0706030402020204" pitchFamily="34" charset="0"/>
              </a:rPr>
              <a:t>Реализация подарка</a:t>
            </a:r>
          </a:p>
          <a:p>
            <a:pPr>
              <a:spcAft>
                <a:spcPts val="327"/>
              </a:spcAft>
            </a:pP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166303" y="5666435"/>
            <a:ext cx="4506574" cy="65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Подарок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, в отношении которого не поступило заявление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,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может использоваться с учетом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заключения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соответствующей комиссии о целесообразности его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использования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для обеспечения деятельности органов исполнительной власти края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.</a:t>
            </a:r>
            <a:endParaRPr lang="ru-RU" sz="1950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25" name="Picture 6" descr="DETAIL_PICTURE__7913983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840" y="415582"/>
            <a:ext cx="1586703" cy="1377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E5B6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96258" y="275276"/>
            <a:ext cx="4003292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400" dirty="0" smtClean="0">
                <a:solidFill>
                  <a:srgbClr val="4E5B6F"/>
                </a:solidFill>
                <a:latin typeface="Franklin Gothic Demi Cond" panose="020B0706030402020204" pitchFamily="34" charset="0"/>
              </a:rPr>
              <a:t>Обязанности лиц, получивших подарки</a:t>
            </a:r>
            <a:endParaRPr lang="ru-RU" b="1" kern="1400" dirty="0">
              <a:solidFill>
                <a:srgbClr val="4E5B6F"/>
              </a:solidFill>
              <a:latin typeface="Franklin Gothic Demi Cond" panose="020B0706030402020204" pitchFamily="34" charset="0"/>
            </a:endParaRPr>
          </a:p>
          <a:p>
            <a:pPr>
              <a:spcAft>
                <a:spcPts val="327"/>
              </a:spcAft>
            </a:pP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220929" y="4177745"/>
            <a:ext cx="1998127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kern="1400" dirty="0" smtClean="0">
                <a:solidFill>
                  <a:srgbClr val="4E5B6F"/>
                </a:solidFill>
                <a:latin typeface="Franklin Gothic Demi Cond" panose="020B0706030402020204" pitchFamily="34" charset="0"/>
              </a:rPr>
              <a:t>Передача </a:t>
            </a:r>
            <a:r>
              <a:rPr lang="ru-RU" b="1" kern="1400" dirty="0">
                <a:solidFill>
                  <a:srgbClr val="4E5B6F"/>
                </a:solidFill>
                <a:latin typeface="Franklin Gothic Demi Cond" panose="020B0706030402020204" pitchFamily="34" charset="0"/>
              </a:rPr>
              <a:t>подарка</a:t>
            </a:r>
          </a:p>
          <a:p>
            <a:pPr>
              <a:spcAft>
                <a:spcPts val="327"/>
              </a:spcAft>
            </a:pP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8126674" y="2185593"/>
            <a:ext cx="1667199" cy="3134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083" b="1" kern="1400" dirty="0">
                <a:solidFill>
                  <a:srgbClr val="FF0000"/>
                </a:solidFill>
                <a:latin typeface="Franklin Gothic Demi Cond" panose="020B0706030402020204" pitchFamily="34" charset="0"/>
              </a:rPr>
              <a:t>К сведению. </a:t>
            </a:r>
            <a:endParaRPr lang="ru-RU" sz="1083" b="1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 algn="ctr">
              <a:lnSpc>
                <a:spcPts val="1300"/>
              </a:lnSpc>
            </a:pPr>
            <a:r>
              <a:rPr lang="ru-RU" sz="1000" b="1" i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Не являются подарками:</a:t>
            </a:r>
          </a:p>
          <a:p>
            <a:pPr algn="ctr">
              <a:lnSpc>
                <a:spcPts val="1300"/>
              </a:lnSpc>
            </a:pPr>
            <a:r>
              <a:rPr lang="ru-RU" sz="1000" b="1" i="1" kern="1400" dirty="0">
                <a:solidFill>
                  <a:srgbClr val="000000"/>
                </a:solidFill>
                <a:latin typeface="Franklin Gothic Demi Cond" panose="020B0706030402020204" pitchFamily="34" charset="0"/>
              </a:rPr>
              <a:t>канцелярские принадлежности, которые в рамках протокольных мероприятий, служебных командировок и других официальных мероприятий предоставлены каждому участнику указанных мероприятий в целях исполнения им своих служебных (должностных) обязанностей, цветы и ценные подарки, которые вручены в качестве поощрения (награды</a:t>
            </a:r>
            <a:r>
              <a:rPr lang="ru-RU" sz="1000" b="1" i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).</a:t>
            </a:r>
            <a:r>
              <a:rPr lang="ru-RU" sz="1000" i="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6893" y="155189"/>
            <a:ext cx="559837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50" kern="1400" cap="all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Стр. </a:t>
            </a:r>
            <a:r>
              <a:rPr lang="en-US" sz="650" kern="1400" cap="all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2</a:t>
            </a:r>
            <a:r>
              <a:rPr lang="ru-RU" sz="650" kern="1400" cap="all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 </a:t>
            </a:r>
            <a:endParaRPr lang="ru-RU" sz="650" kern="1400" cap="all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12968" y="1088440"/>
            <a:ext cx="2645460" cy="1134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083" b="1" kern="1400" dirty="0">
                <a:solidFill>
                  <a:srgbClr val="FF0000"/>
                </a:solidFill>
                <a:latin typeface="Franklin Gothic Demi Cond" panose="020B0706030402020204" pitchFamily="34" charset="0"/>
              </a:rPr>
              <a:t>К сведению. </a:t>
            </a:r>
            <a:endParaRPr lang="ru-RU" sz="1083" b="1" kern="1400" dirty="0">
              <a:solidFill>
                <a:srgbClr val="000000"/>
              </a:solidFill>
              <a:latin typeface="Franklin Gothic Demi Cond" panose="020B0706030402020204" pitchFamily="34" charset="0"/>
            </a:endParaRPr>
          </a:p>
          <a:p>
            <a:pPr algn="ctr">
              <a:lnSpc>
                <a:spcPts val="1300"/>
              </a:lnSpc>
            </a:pPr>
            <a:r>
              <a:rPr lang="ru-RU" sz="1000" b="1" i="1" kern="1400" dirty="0" smtClean="0">
                <a:solidFill>
                  <a:srgbClr val="000000"/>
                </a:solidFill>
                <a:latin typeface="Franklin Gothic Demi Cond" panose="020B0706030402020204" pitchFamily="34" charset="0"/>
              </a:rPr>
              <a:t>До передачи подарка по акту приема-передачи ответственность согласно законодательству РФ за утрату или повреждение подарка несет лицо, получившее подарок.</a:t>
            </a:r>
            <a:r>
              <a:rPr lang="ru-RU" sz="1000" i="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 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123962" y="390361"/>
            <a:ext cx="3014832" cy="659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гражданскими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служащими органов исполнительной власти края — в соответствующие органы исполнительной власти края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. </a:t>
            </a:r>
            <a:endParaRPr lang="ru-RU" sz="921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166303" y="4917569"/>
            <a:ext cx="2931159" cy="800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325"/>
              </a:spcAft>
            </a:pP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Лицо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, подавшее заявление о выкупе подарка, в течение месяца со дня 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проведения </a:t>
            </a:r>
            <a:r>
              <a:rPr lang="ru-RU" sz="921" kern="1400" dirty="0">
                <a:solidFill>
                  <a:srgbClr val="000000"/>
                </a:solidFill>
                <a:latin typeface="Franklin Gothic Book" panose="020B0503020102020204" pitchFamily="34" charset="0"/>
              </a:rPr>
              <a:t>оценки стоимости подарка выкупает подарок по установленной в результате оценки стоимости или отказывается от выкупа</a:t>
            </a:r>
            <a:r>
              <a:rPr lang="ru-RU" sz="921" kern="1400" dirty="0" smtClean="0">
                <a:solidFill>
                  <a:srgbClr val="000000"/>
                </a:solidFill>
                <a:latin typeface="Franklin Gothic Book" panose="020B0503020102020204" pitchFamily="34" charset="0"/>
              </a:rPr>
              <a:t>.</a:t>
            </a:r>
            <a:endParaRPr lang="ru-RU" sz="1950" kern="1400" dirty="0">
              <a:solidFill>
                <a:srgbClr val="000000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3370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2955</TotalTime>
  <Words>558</Words>
  <Application>Microsoft Office PowerPoint</Application>
  <PresentationFormat>Лист A4 (210x297 мм)</PresentationFormat>
  <Paragraphs>84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10" baseType="lpstr">
      <vt:lpstr>Arial</vt:lpstr>
      <vt:lpstr>Book Antiqua</vt:lpstr>
      <vt:lpstr>Calibri</vt:lpstr>
      <vt:lpstr>Calibri Light</vt:lpstr>
      <vt:lpstr>Franklin Gothic Book</vt:lpstr>
      <vt:lpstr>Franklin Gothic Demi</vt:lpstr>
      <vt:lpstr>Franklin Gothic Demi Cond</vt:lpstr>
      <vt:lpstr>Тема Office</vt:lpstr>
      <vt:lpstr>Презентация PowerPoint</vt:lpstr>
      <vt:lpstr>Презентация PowerPoint</vt:lpstr>
    </vt:vector>
  </TitlesOfParts>
  <Company>Правительство Хабаровского края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Чурина Наталья Генадьевна</dc:creator>
  <cp:lastModifiedBy>Новоселов Валерий Викторович</cp:lastModifiedBy>
  <cp:revision>134</cp:revision>
  <cp:lastPrinted>2017-03-29T07:23:30Z</cp:lastPrinted>
  <dcterms:created xsi:type="dcterms:W3CDTF">2014-08-15T05:26:15Z</dcterms:created>
  <dcterms:modified xsi:type="dcterms:W3CDTF">2018-11-22T05:59:10Z</dcterms:modified>
</cp:coreProperties>
</file>