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9" r:id="rId4"/>
  </p:sldMasterIdLst>
  <p:handoutMasterIdLst>
    <p:handoutMasterId r:id="rId16"/>
  </p:handoutMasterIdLst>
  <p:sldIdLst>
    <p:sldId id="257" r:id="rId5"/>
    <p:sldId id="258" r:id="rId6"/>
    <p:sldId id="259" r:id="rId7"/>
    <p:sldId id="265" r:id="rId8"/>
    <p:sldId id="261" r:id="rId9"/>
    <p:sldId id="266" r:id="rId10"/>
    <p:sldId id="264" r:id="rId11"/>
    <p:sldId id="268" r:id="rId12"/>
    <p:sldId id="260" r:id="rId13"/>
    <p:sldId id="263" r:id="rId14"/>
    <p:sldId id="267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364465C-887D-4B35-8854-E504735BAAA1}">
          <p14:sldIdLst>
            <p14:sldId id="257"/>
            <p14:sldId id="258"/>
            <p14:sldId id="259"/>
            <p14:sldId id="265"/>
            <p14:sldId id="261"/>
            <p14:sldId id="266"/>
            <p14:sldId id="264"/>
            <p14:sldId id="268"/>
            <p14:sldId id="260"/>
            <p14:sldId id="263"/>
            <p14:sldId id="26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D0D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DF3F9-A383-40CF-841B-6426D82ECB85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DF9E2-D527-45E4-B727-833247D273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75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7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5.png"/><Relationship Id="rId5" Type="http://schemas.openxmlformats.org/officeDocument/2006/relationships/image" Target="../media/image29.png"/><Relationship Id="rId4" Type="http://schemas.openxmlformats.org/officeDocument/2006/relationships/image" Target="../media/image34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1.png"/><Relationship Id="rId7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8.png"/><Relationship Id="rId5" Type="http://schemas.openxmlformats.org/officeDocument/2006/relationships/image" Target="../media/image14.png"/><Relationship Id="rId10" Type="http://schemas.openxmlformats.org/officeDocument/2006/relationships/image" Target="../media/image13.png"/><Relationship Id="rId4" Type="http://schemas.openxmlformats.org/officeDocument/2006/relationships/image" Target="../media/image32.png"/><Relationship Id="rId9" Type="http://schemas.openxmlformats.org/officeDocument/2006/relationships/image" Target="../media/image1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9165" y="160118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15012" y="4566542"/>
            <a:ext cx="5761973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6653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41" y="5928607"/>
            <a:ext cx="1086121" cy="5692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41" y="249293"/>
            <a:ext cx="798187" cy="524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06" y="1390262"/>
            <a:ext cx="678815" cy="7182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474" y="1031437"/>
            <a:ext cx="762565" cy="1223076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512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88" y="3856564"/>
            <a:ext cx="606578" cy="6679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004" y="4423435"/>
            <a:ext cx="870858" cy="8648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518" y="1031437"/>
            <a:ext cx="789025" cy="6467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6070" y="3193142"/>
            <a:ext cx="680703" cy="663421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441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611" y="1153529"/>
            <a:ext cx="1390613" cy="11911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75" y="2281641"/>
            <a:ext cx="795802" cy="12763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881" y="5063752"/>
            <a:ext cx="1108023" cy="5642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762" y="63328"/>
            <a:ext cx="726094" cy="7683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884" y="428151"/>
            <a:ext cx="758559" cy="4943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88" y="6267711"/>
            <a:ext cx="2502011" cy="425398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249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езуль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679045" y="2569706"/>
            <a:ext cx="5493984" cy="699587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253" y="3701964"/>
            <a:ext cx="1008264" cy="60348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88" y="3856564"/>
            <a:ext cx="606578" cy="66791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518" y="1031437"/>
            <a:ext cx="789025" cy="64674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707" y="144010"/>
            <a:ext cx="798187" cy="52400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421" y="4305451"/>
            <a:ext cx="365839" cy="29189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55" y="3514890"/>
            <a:ext cx="342592" cy="37414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783" y="3126050"/>
            <a:ext cx="331469" cy="77767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555" y="668011"/>
            <a:ext cx="1077995" cy="138791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801" y="1727119"/>
            <a:ext cx="623266" cy="65761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41" y="5928607"/>
            <a:ext cx="1086121" cy="56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67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81481E-6 C -0.00833 0.00278 -0.01823 0.0051 -0.0237 0.01181 C -0.02904 0.01945 -0.03255 0.02963 -0.03633 0.03982 C -0.04023 0.04977 -0.0401 0.06088 -0.03997 0.07223 C -0.03958 0.08264 -0.03867 0.09468 -0.03359 0.10695 C -0.02969 0.11852 -0.02148 0.13056 -0.01185 0.14121 C -0.00352 0.15163 0.00716 0.16088 0.01823 0.16922 C 0.02917 0.17663 0.04062 0.18311 0.05104 0.18704 C 0.06276 0.19121 0.07344 0.1926 0.08372 0.19028 C 0.09271 0.18843 0.10117 0.18496 0.10755 0.17778 C 0.11328 0.17153 0.11745 0.16065 0.11888 0.15047 C 0.12201 0.14213 0.12227 0.12987 0.11901 0.11783 C 0.11628 0.10649 0.10911 0.09514 0.09857 0.08588 C 0.0875 0.07686 0.07591 0.07431 0.06719 0.07593 C 0.05951 0.07848 0.05326 0.08565 0.05013 0.0963 C 0.04818 0.10764 0.0474 0.11852 0.05052 0.12987 C 0.05378 0.14098 0.0526 0.14213 0.0694 0.16389 C 0.08424 0.18519 0.10156 0.19075 0.11224 0.19723 C 0.12214 0.20278 0.13112 0.20371 0.14219 0.20625 C 0.1543 0.20788 0.16536 0.2051 0.17279 0.20163 C 0.18099 0.19885 0.18477 0.19144 0.19102 0.17963 C 0.19648 0.1669 0.19792 0.16065 0.19935 0.14977 C 0.20104 0.13959 0.20286 0.12917 0.20508 0.11899 " pathEditMode="relative" rAng="1020000" ptsTypes="AAAAAAAAAAAAAAAAAAAAA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" y="121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0.13047 -0.08264 C 0.15768 -0.10069 0.19831 -0.11157 0.24115 -0.11157 C 0.28985 -0.11157 0.32891 -0.10069 0.35612 -0.08264 L 0.48698 -3.7037E-7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49" y="-557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47812 -0.0141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06" y="-71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0.07838 0.00463 " pathEditMode="relative" rAng="0" ptsTypes="AA">
                                      <p:cBhvr>
                                        <p:cTn id="12" dur="4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9" y="2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0.03242 0.200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100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-0.18568 -0.1870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45" y="-935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611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710" y="3719630"/>
            <a:ext cx="749676" cy="7753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836" y="4946754"/>
            <a:ext cx="1313458" cy="4017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1" y="1608417"/>
            <a:ext cx="1180646" cy="6011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34" y="3462687"/>
            <a:ext cx="785245" cy="77835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252" y="560779"/>
            <a:ext cx="1131863" cy="969486"/>
          </a:xfrm>
          <a:prstGeom prst="rect">
            <a:avLst/>
          </a:prstGeom>
        </p:spPr>
      </p:pic>
      <p:sp>
        <p:nvSpPr>
          <p:cNvPr id="30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314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5" y="1731776"/>
            <a:ext cx="973361" cy="12532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85" y="991277"/>
            <a:ext cx="523657" cy="14160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015" y="3758386"/>
            <a:ext cx="916723" cy="7314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286" y="147017"/>
            <a:ext cx="722633" cy="717650"/>
          </a:xfrm>
          <a:prstGeom prst="rect">
            <a:avLst/>
          </a:prstGeom>
        </p:spPr>
      </p:pic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651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971" y="182485"/>
            <a:ext cx="623266" cy="657619"/>
          </a:xfrm>
          <a:prstGeom prst="rect">
            <a:avLst/>
          </a:prstGeom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643" y="923337"/>
            <a:ext cx="798187" cy="5240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7" y="3327816"/>
            <a:ext cx="342592" cy="3741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323" y="4615103"/>
            <a:ext cx="386095" cy="42345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07" y="3327816"/>
            <a:ext cx="331469" cy="77767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6" y="3932944"/>
            <a:ext cx="408487" cy="345101"/>
          </a:xfrm>
          <a:prstGeom prst="rect">
            <a:avLst/>
          </a:prstGeom>
        </p:spPr>
      </p:pic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708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098" y="696303"/>
            <a:ext cx="1077995" cy="13879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323990"/>
            <a:ext cx="526988" cy="14250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2105282"/>
            <a:ext cx="829574" cy="8238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413" y="5101326"/>
            <a:ext cx="895279" cy="4558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75" y="1529530"/>
            <a:ext cx="1153102" cy="987678"/>
          </a:xfrm>
          <a:prstGeom prst="rect">
            <a:avLst/>
          </a:prstGeom>
        </p:spPr>
      </p:pic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333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873" y="3758386"/>
            <a:ext cx="861745" cy="7814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7" y="3327816"/>
            <a:ext cx="342592" cy="3741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323" y="4615103"/>
            <a:ext cx="386095" cy="4234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07" y="3327816"/>
            <a:ext cx="331469" cy="77767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6" y="3932944"/>
            <a:ext cx="408487" cy="345101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855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78" y="1491330"/>
            <a:ext cx="1404330" cy="7150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22" y="1749087"/>
            <a:ext cx="1175655" cy="10069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486" y="6032241"/>
            <a:ext cx="1008264" cy="6034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69348" y="4859421"/>
            <a:ext cx="1798138" cy="570115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28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88" y="6267711"/>
            <a:ext cx="2502011" cy="4253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64" y="2779905"/>
            <a:ext cx="331469" cy="7776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99" y="3843003"/>
            <a:ext cx="408487" cy="3451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87" y="1753346"/>
            <a:ext cx="342592" cy="37414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794" y="3643668"/>
            <a:ext cx="386095" cy="423459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290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2630"/>
            <a:ext cx="2806383" cy="32453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310" y="2319185"/>
            <a:ext cx="3911690" cy="453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0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86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9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17.png"/><Relationship Id="rId7" Type="http://schemas.openxmlformats.org/officeDocument/2006/relationships/image" Target="../media/image4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15.png"/><Relationship Id="rId7" Type="http://schemas.openxmlformats.org/officeDocument/2006/relationships/image" Target="../media/image45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4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8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660" y="4140883"/>
            <a:ext cx="1107942" cy="3388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49" y="1873862"/>
            <a:ext cx="958505" cy="4880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163" y="1097202"/>
            <a:ext cx="1393373" cy="11934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971" y="3792164"/>
            <a:ext cx="827313" cy="8556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73" y="2931886"/>
            <a:ext cx="932845" cy="92466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flipH="1">
            <a:off x="8694456" y="5249780"/>
            <a:ext cx="349754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воспитатель: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Бекшенекова О.В.</a:t>
            </a:r>
          </a:p>
          <a:p>
            <a:r>
              <a:rPr lang="ru-RU" dirty="0" smtClean="0"/>
              <a:t>               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610591" y="518634"/>
            <a:ext cx="81049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тему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Традиционные и нетрадиционные формы закаливания как основной фактор сохранения и укрепления здоровья воспитанников»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918" y="3449476"/>
            <a:ext cx="5746173" cy="321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02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0">
        <p15:prstTrans prst="drap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41" y="5928607"/>
            <a:ext cx="1086121" cy="5692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41" y="249293"/>
            <a:ext cx="798187" cy="524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06" y="1390262"/>
            <a:ext cx="678815" cy="7182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474" y="1031437"/>
            <a:ext cx="762565" cy="122307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6063" y="145005"/>
            <a:ext cx="8534712" cy="655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205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961410" y="2524991"/>
            <a:ext cx="6068290" cy="904009"/>
          </a:xfrm>
        </p:spPr>
        <p:txBody>
          <a:bodyPr/>
          <a:lstStyle/>
          <a:p>
            <a:r>
              <a:rPr lang="ru-RU" sz="4400" b="1" dirty="0" smtClean="0"/>
              <a:t>Спасибо за внимание!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1269461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6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" presetClass="emph" presetSubtype="6" repeatCount="indefinite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2CA07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2"/>
      <p:bldP spid="4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323" y="4997226"/>
            <a:ext cx="1107942" cy="3388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49" y="1873862"/>
            <a:ext cx="958505" cy="4880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163" y="1097202"/>
            <a:ext cx="1393373" cy="11934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971" y="3792164"/>
            <a:ext cx="827313" cy="8556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73" y="2931886"/>
            <a:ext cx="932845" cy="92466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328" y="155864"/>
            <a:ext cx="8769926" cy="65774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5893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5" y="1731776"/>
            <a:ext cx="973361" cy="12532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85" y="991277"/>
            <a:ext cx="523657" cy="14160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015" y="3758386"/>
            <a:ext cx="916723" cy="7314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286" y="147017"/>
            <a:ext cx="722633" cy="7176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72648" y="1664077"/>
            <a:ext cx="5514109" cy="41355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238" y="985195"/>
            <a:ext cx="3921427" cy="52285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2254826" y="228600"/>
            <a:ext cx="6567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Бодрящая утренняя гимнастика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304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88" y="6267711"/>
            <a:ext cx="2502011" cy="4253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64" y="2779905"/>
            <a:ext cx="331469" cy="7776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99" y="3843003"/>
            <a:ext cx="408487" cy="3451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87" y="1753346"/>
            <a:ext cx="342592" cy="3741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794" y="3643668"/>
            <a:ext cx="386095" cy="4234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5465" y="1508269"/>
            <a:ext cx="5166591" cy="38749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96366" y="1655761"/>
            <a:ext cx="5604996" cy="42037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319644" y="75106"/>
            <a:ext cx="88738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сна со спортивным оборудованием</a:t>
            </a:r>
          </a:p>
        </p:txBody>
      </p:sp>
    </p:spTree>
    <p:extLst>
      <p:ext uri="{BB962C8B-B14F-4D97-AF65-F5344CB8AC3E}">
        <p14:creationId xmlns:p14="http://schemas.microsoft.com/office/powerpoint/2010/main" val="2758390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098" y="696303"/>
            <a:ext cx="1077995" cy="13879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323990"/>
            <a:ext cx="526988" cy="14250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2105282"/>
            <a:ext cx="829574" cy="8238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413" y="5101326"/>
            <a:ext cx="895279" cy="4558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75" y="1529530"/>
            <a:ext cx="1153102" cy="987678"/>
          </a:xfrm>
          <a:prstGeom prst="rect">
            <a:avLst/>
          </a:prstGeom>
        </p:spPr>
      </p:pic>
      <p:sp>
        <p:nvSpPr>
          <p:cNvPr id="15" name="Заголовок 1"/>
          <p:cNvSpPr>
            <a:spLocks noGrp="1"/>
          </p:cNvSpPr>
          <p:nvPr>
            <p:ph type="ctrTitle"/>
          </p:nvPr>
        </p:nvSpPr>
        <p:spPr>
          <a:xfrm>
            <a:off x="1269165" y="160117"/>
            <a:ext cx="9144000" cy="4671655"/>
          </a:xfrm>
        </p:spPr>
        <p:txBody>
          <a:bodyPr>
            <a:normAutofit/>
          </a:bodyPr>
          <a:lstStyle/>
          <a:p>
            <a:pPr algn="l"/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своей группе для закаливающей гимнастики мы используем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1.Напольное 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модульное покрытие «ОРТО – камни» - для воздействия на рефлексогенные зоны стопы, профилактики 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плоскостопия</a:t>
            </a:r>
            <a:b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2.Спортивный инвентарь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Массажные коврики (коврики здоровья)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оврики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пуговицами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коврики «следы»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224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78" y="1491330"/>
            <a:ext cx="1404330" cy="7150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22" y="1749087"/>
            <a:ext cx="1175655" cy="10069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486" y="6032241"/>
            <a:ext cx="1008264" cy="6034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69348" y="4859421"/>
            <a:ext cx="1798138" cy="570115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ctrTitle"/>
          </p:nvPr>
        </p:nvSpPr>
        <p:spPr>
          <a:xfrm>
            <a:off x="1269165" y="72736"/>
            <a:ext cx="9144000" cy="1392382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дневного сна мы проводим закаливающую гимнастику. Дети лежа на кроватях выполняют ряд упражнений, затем идут умываться.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726" y="1739025"/>
            <a:ext cx="6535881" cy="49019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48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873" y="3758386"/>
            <a:ext cx="861745" cy="7814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7" y="3327816"/>
            <a:ext cx="342592" cy="3741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07" y="3327816"/>
            <a:ext cx="331469" cy="7776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6" y="3932944"/>
            <a:ext cx="408487" cy="3451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323" y="4615103"/>
            <a:ext cx="386095" cy="4234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72" y="2331303"/>
            <a:ext cx="4719415" cy="35395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53094" y="1114028"/>
            <a:ext cx="4355732" cy="32667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82234" y="2185832"/>
            <a:ext cx="3121152" cy="23408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385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8990" y="0"/>
            <a:ext cx="11398828" cy="6421582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своей группе мы планируем использовать такие </a:t>
            </a: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нетрадиционные виды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закаливания как:</a:t>
            </a:r>
            <a:b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Закаливание </a:t>
            </a:r>
            <a:r>
              <a:rPr lang="ru-RU" sz="2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водных процедур есть одна особенность. Они, как правило, оказывают на человека и механическое воздействие.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водой - одни из любимых детских забав и неудивительно, ведь игры с водой полезны не только для развития тактильных ощущений и для мелкой моторики. Вода развивает различные рецепторы, успокаивает, дарит положительные эмоции. А что может быть лучше, чем счастливое лицо ребенка! </a:t>
            </a:r>
            <a:b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Предлагаем Вам перечень игр с водой, которые мы используем для закаливания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</a:t>
            </a:r>
            <a:r>
              <a:rPr lang="en-US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«Игра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мылом», «Выжми мочалку»,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«Маленький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рыбак»</a:t>
            </a:r>
            <a:b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Музыкотерапия</a:t>
            </a:r>
            <a:br>
              <a:rPr lang="ru-RU" sz="2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Музыкотерапия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лекарство, которое слушают. О том, что музыка способна изменять душевное и физическое состояние человека, знали еще в Древней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Греции. Мелодии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доставляющие человеку радость, замедляют пульс, увеличивают силу сердечных сокращений, способствуют расширению сосудов и нормализации артериального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давления. Было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замечено, что музыка действует избирательно – в зависимости не только от характера, но и от инструмента, на котором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исполняется. Музыка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 умиротворять, расслаблять и активизировать, облегчать печаль и вызывать приток энергии, а то и будоражить, создавать напряжение, вызывать агрессивность. Музыка влияет на людей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острее, чем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слово.</a:t>
            </a:r>
            <a:b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Восприятие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музыки очень индивидуально. Целительные свойства музыки реализуются, влияя на слух, а через него на психику человека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5059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643" y="923337"/>
            <a:ext cx="798187" cy="524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7" y="3327816"/>
            <a:ext cx="342592" cy="3741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07" y="3327816"/>
            <a:ext cx="331469" cy="7776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6" y="3932944"/>
            <a:ext cx="408487" cy="3451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323" y="4615103"/>
            <a:ext cx="386095" cy="423459"/>
          </a:xfrm>
          <a:prstGeom prst="rect">
            <a:avLst/>
          </a:prstGeom>
        </p:spPr>
      </p:pic>
      <p:pic>
        <p:nvPicPr>
          <p:cNvPr id="19" name="DSCN480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26227" y="962972"/>
            <a:ext cx="7205250" cy="54039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04009" y="228599"/>
            <a:ext cx="10453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Нетрадиционные средства оздоровления детей: Оздоровительные игры</a:t>
            </a:r>
          </a:p>
        </p:txBody>
      </p:sp>
    </p:spTree>
    <p:extLst>
      <p:ext uri="{BB962C8B-B14F-4D97-AF65-F5344CB8AC3E}">
        <p14:creationId xmlns:p14="http://schemas.microsoft.com/office/powerpoint/2010/main" val="1328412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1E4E79"/>
      </a:hlink>
      <a:folHlink>
        <a:srgbClr val="1E4E79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3F4240F5-2366-4AD0-A9C8-F7854C4F60D0}" vid="{CD1CFEDD-F3AE-4D17-A8B2-1D95CC7BDBF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AC5EAA778EFE4AB81F53BA0C48C9BB" ma:contentTypeVersion="" ma:contentTypeDescription="Create a new document." ma:contentTypeScope="" ma:versionID="84a7b908d236d3feec5cdc52fe85ba7c">
  <xsd:schema xmlns:xsd="http://www.w3.org/2001/XMLSchema" xmlns:xs="http://www.w3.org/2001/XMLSchema" xmlns:p="http://schemas.microsoft.com/office/2006/metadata/properties" xmlns:ns1="http://schemas.microsoft.com/sharepoint/v3" xmlns:ns2="6ee78bd2-4339-4042-adc0-bcc646419980" xmlns:ns3="2547570a-e5f4-4946-a4c3-82580e42479e" targetNamespace="http://schemas.microsoft.com/office/2006/metadata/properties" ma:root="true" ma:fieldsID="af74c33d54415a86935cc44ad597ec52" ns1:_="" ns2:_="" ns3:_="">
    <xsd:import namespace="http://schemas.microsoft.com/sharepoint/v3"/>
    <xsd:import namespace="6ee78bd2-4339-4042-adc0-bcc646419980"/>
    <xsd:import namespace="2547570a-e5f4-4946-a4c3-82580e42479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e78bd2-4339-4042-adc0-bcc64641998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47570a-e5f4-4946-a4c3-82580e42479e" elementFormDefault="qualified">
    <xsd:import namespace="http://schemas.microsoft.com/office/2006/documentManagement/types"/>
    <xsd:import namespace="http://schemas.microsoft.com/office/infopath/2007/PartnerControls"/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C6E651B-F8A4-462D-AD53-A41449326690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B3741CD3-8569-4BAB-AF6D-FCD53F5F38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ee78bd2-4339-4042-adc0-bcc646419980"/>
    <ds:schemaRef ds:uri="2547570a-e5f4-4946-a4c3-82580e4247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70BA057-99D9-4B2E-9EEA-94268539494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теста на тему Природа и мир вокруг нас с насекомыми</Template>
  <TotalTime>0</TotalTime>
  <Words>71</Words>
  <Application>Microsoft Office PowerPoint</Application>
  <PresentationFormat>Широкоэкранный</PresentationFormat>
  <Paragraphs>11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Segoe UI</vt:lpstr>
      <vt:lpstr>Segoe UI Light</vt:lpstr>
      <vt:lpstr>Times New Roman</vt:lpstr>
      <vt:lpstr>Тема1</vt:lpstr>
      <vt:lpstr>Презентация PowerPoint</vt:lpstr>
      <vt:lpstr>Презентация PowerPoint</vt:lpstr>
      <vt:lpstr>Презентация PowerPoint</vt:lpstr>
      <vt:lpstr>Презентация PowerPoint</vt:lpstr>
      <vt:lpstr>В своей группе для закаливающей гимнастики мы используем:  1.Напольное модульное покрытие «ОРТО – камни» - для воздействия на рефлексогенные зоны стопы, профилактики плоскостопия 2.Спортивный инвентарь 3. Массажные коврики (коврики здоровья):       -коврики с пуговицами       -коврики «следы»</vt:lpstr>
      <vt:lpstr>После дневного сна мы проводим закаливающую гимнастику. Дети лежа на кроватях выполняют ряд упражнений, затем идут умываться.</vt:lpstr>
      <vt:lpstr>Презентация PowerPoint</vt:lpstr>
      <vt:lpstr>В своей группе мы планируем использовать такие нетрадиционные виды закаливания как: 1. Закаливание рук У водных процедур есть одна особенность. Они, как правило, оказывают на человека и механическое воздействие. Игры с водой - одни из любимых детских забав и неудивительно, ведь игры с водой полезны не только для развития тактильных ощущений и для мелкой моторики. Вода развивает различные рецепторы, успокаивает, дарит положительные эмоции. А что может быть лучше, чем счастливое лицо ребенка!  Предлагаем Вам перечень игр с водой, которые мы используем для закаливания рук: «Игра с мылом», «Выжми мочалку», «Маленький рыбак» 2. Музыкотерапия Музыкотерапия – это лекарство, которое слушают. О том, что музыка способна изменять душевное и физическое состояние человека, знали еще в Древней Греции. Мелодии, доставляющие человеку радость, замедляют пульс, увеличивают силу сердечных сокращений, способствуют расширению сосудов и нормализации артериального давления. Было замечено, что музыка действует избирательно – в зависимости не только от характера, но и от инструмента, на котором исполняется. Музыка может умиротворять, расслаблять и активизировать, облегчать печаль и вызывать приток энергии, а то и будоражить, создавать напряжение, вызывать агрессивность. Музыка влияет на людей острее, чем слово. Восприятие музыки очень индивидуально. Целительные свойства музыки реализуются, влияя на слух, а через него на психику человека.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2016-11-12T06:44:46Z</dcterms:created>
  <dcterms:modified xsi:type="dcterms:W3CDTF">2016-11-16T16:55:58Z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0x01010019AC5EAA778EFE4AB81F53BA0C48C9BB</vt:lpwstr>
  </property>
</Properties>
</file>