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0" r:id="rId3"/>
    <p:sldId id="259" r:id="rId4"/>
    <p:sldId id="260" r:id="rId5"/>
    <p:sldId id="276" r:id="rId6"/>
    <p:sldId id="278" r:id="rId7"/>
    <p:sldId id="277" r:id="rId8"/>
    <p:sldId id="279" r:id="rId9"/>
    <p:sldId id="280" r:id="rId10"/>
    <p:sldId id="283" r:id="rId11"/>
    <p:sldId id="281" r:id="rId12"/>
    <p:sldId id="282" r:id="rId13"/>
    <p:sldId id="284" r:id="rId14"/>
    <p:sldId id="285" r:id="rId15"/>
  </p:sldIdLst>
  <p:sldSz cx="9144000" cy="6858000" type="screen4x3"/>
  <p:notesSz cx="6794500" cy="99218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C22C"/>
    <a:srgbClr val="FF9933"/>
    <a:srgbClr val="99CC00"/>
    <a:srgbClr val="FFCC66"/>
    <a:srgbClr val="FF9966"/>
    <a:srgbClr val="FF5050"/>
    <a:srgbClr val="00CC99"/>
    <a:srgbClr val="FFCC00"/>
    <a:srgbClr val="54CC8D"/>
    <a:srgbClr val="33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085" autoAdjust="0"/>
  </p:normalViewPr>
  <p:slideViewPr>
    <p:cSldViewPr>
      <p:cViewPr varScale="1">
        <p:scale>
          <a:sx n="100" d="100"/>
          <a:sy n="100" d="100"/>
        </p:scale>
        <p:origin x="-3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283" cy="49609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8645" y="0"/>
            <a:ext cx="2944283" cy="496094"/>
          </a:xfrm>
          <a:prstGeom prst="rect">
            <a:avLst/>
          </a:prstGeom>
        </p:spPr>
        <p:txBody>
          <a:bodyPr vert="horz" lIns="91440" tIns="45720" rIns="91440" bIns="45720" rtlCol="0"/>
          <a:lstStyle>
            <a:lvl1pPr algn="r">
              <a:defRPr sz="1200"/>
            </a:lvl1pPr>
          </a:lstStyle>
          <a:p>
            <a:fld id="{634699CD-4871-4FEB-B7A4-50BDC3F8400C}" type="datetimeFigureOut">
              <a:rPr lang="ru-RU" smtClean="0"/>
              <a:pPr/>
              <a:t>08.07.2016</a:t>
            </a:fld>
            <a:endParaRPr lang="ru-RU"/>
          </a:p>
        </p:txBody>
      </p:sp>
      <p:sp>
        <p:nvSpPr>
          <p:cNvPr id="4" name="Образ слайда 3"/>
          <p:cNvSpPr>
            <a:spLocks noGrp="1" noRot="1" noChangeAspect="1"/>
          </p:cNvSpPr>
          <p:nvPr>
            <p:ph type="sldImg" idx="2"/>
          </p:nvPr>
        </p:nvSpPr>
        <p:spPr>
          <a:xfrm>
            <a:off x="917575" y="744538"/>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2891"/>
            <a:ext cx="5435600" cy="44648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4059"/>
            <a:ext cx="2944283" cy="49609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8645" y="9424059"/>
            <a:ext cx="2944283" cy="496094"/>
          </a:xfrm>
          <a:prstGeom prst="rect">
            <a:avLst/>
          </a:prstGeom>
        </p:spPr>
        <p:txBody>
          <a:bodyPr vert="horz" lIns="91440" tIns="45720" rIns="91440" bIns="45720" rtlCol="0" anchor="b"/>
          <a:lstStyle>
            <a:lvl1pPr algn="r">
              <a:defRPr sz="1200"/>
            </a:lvl1pPr>
          </a:lstStyle>
          <a:p>
            <a:fld id="{2B1171D6-1F44-4BC3-A051-C604121A9D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A2D754-2ED5-4C97-B3CA-8E5062FDB3A4}" type="datetimeFigureOut">
              <a:rPr lang="ru-RU" smtClean="0"/>
              <a:pPr/>
              <a:t>08.07.2016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759530-5390-4A85-A733-2BA490EDC3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2D754-2ED5-4C97-B3CA-8E5062FDB3A4}" type="datetimeFigureOut">
              <a:rPr lang="ru-RU" smtClean="0"/>
              <a:pPr/>
              <a:t>08.07.2016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59530-5390-4A85-A733-2BA490EDC3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6000"/>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shakova\Desktop\ORGANIC PEOPLE NEW\фото для презентации\Рисунок18.jpg"/>
          <p:cNvPicPr>
            <a:picLocks noChangeAspect="1" noChangeArrowheads="1"/>
          </p:cNvPicPr>
          <p:nvPr/>
        </p:nvPicPr>
        <p:blipFill>
          <a:blip r:embed="rId2" cstate="print"/>
          <a:srcRect/>
          <a:stretch>
            <a:fillRect/>
          </a:stretch>
        </p:blipFill>
        <p:spPr bwMode="auto">
          <a:xfrm>
            <a:off x="0" y="500042"/>
            <a:ext cx="3865099" cy="5786478"/>
          </a:xfrm>
          <a:prstGeom prst="rect">
            <a:avLst/>
          </a:prstGeom>
          <a:noFill/>
        </p:spPr>
      </p:pic>
      <p:sp>
        <p:nvSpPr>
          <p:cNvPr id="4" name="TextBox 3"/>
          <p:cNvSpPr txBox="1"/>
          <p:nvPr/>
        </p:nvSpPr>
        <p:spPr>
          <a:xfrm>
            <a:off x="142844" y="214290"/>
            <a:ext cx="8786874" cy="646331"/>
          </a:xfrm>
          <a:prstGeom prst="rect">
            <a:avLst/>
          </a:prstGeom>
          <a:solidFill>
            <a:srgbClr val="CCCC00">
              <a:alpha val="84706"/>
            </a:srgbClr>
          </a:solidFill>
          <a:ln>
            <a:noFill/>
          </a:ln>
        </p:spPr>
        <p:txBody>
          <a:bodyPr wrap="square" rtlCol="0">
            <a:spAutoFit/>
          </a:bodyPr>
          <a:lstStyle/>
          <a:p>
            <a:pPr algn="ctr"/>
            <a:r>
              <a:rPr lang="ru-RU" b="1" dirty="0" smtClean="0">
                <a:latin typeface="Times New Roman" pitchFamily="18" charset="0"/>
                <a:cs typeface="Times New Roman" pitchFamily="18" charset="0"/>
              </a:rPr>
              <a:t>БИО  ХОЗЯЙСТВЕННОЕ МЫЛО</a:t>
            </a:r>
          </a:p>
          <a:p>
            <a:pPr algn="ctr"/>
            <a:r>
              <a:rPr lang="ru-RU" b="1" dirty="0" smtClean="0">
                <a:latin typeface="Times New Roman" pitchFamily="18" charset="0"/>
                <a:cs typeface="Times New Roman" pitchFamily="18" charset="0"/>
              </a:rPr>
              <a:t>с органической оливой</a:t>
            </a:r>
            <a:endParaRPr lang="ru-RU" dirty="0">
              <a:latin typeface="Times New Roman" pitchFamily="18" charset="0"/>
              <a:cs typeface="Times New Roman" pitchFamily="18" charset="0"/>
            </a:endParaRPr>
          </a:p>
        </p:txBody>
      </p:sp>
      <p:sp>
        <p:nvSpPr>
          <p:cNvPr id="5" name="TextBox 4"/>
          <p:cNvSpPr txBox="1"/>
          <p:nvPr/>
        </p:nvSpPr>
        <p:spPr>
          <a:xfrm>
            <a:off x="2786050" y="1142984"/>
            <a:ext cx="6072230" cy="1754326"/>
          </a:xfrm>
          <a:prstGeom prst="rect">
            <a:avLst/>
          </a:prstGeom>
          <a:noFill/>
        </p:spPr>
        <p:txBody>
          <a:bodyPr wrap="square" rtlCol="0">
            <a:spAutoFit/>
          </a:bodyPr>
          <a:lstStyle/>
          <a:p>
            <a:pPr algn="just"/>
            <a:r>
              <a:rPr lang="ru-RU" sz="1200" dirty="0" err="1" smtClean="0">
                <a:latin typeface="Times New Roman" pitchFamily="18" charset="0"/>
                <a:cs typeface="Times New Roman" pitchFamily="18" charset="0"/>
              </a:rPr>
              <a:t>Био</a:t>
            </a:r>
            <a:r>
              <a:rPr lang="ru-RU" sz="1200" dirty="0" smtClean="0">
                <a:latin typeface="Times New Roman" pitchFamily="18" charset="0"/>
                <a:cs typeface="Times New Roman" pitchFamily="18" charset="0"/>
              </a:rPr>
              <a:t> хозяйственное мыло с органической оливой - это экологически чистое, многофункциональное и натуральное моющее средство для безопасной и эффективной уборки. Созданное на основе органического масла оливы, прекрасно и бережно очищает любые поверхности, сантехнику и все типы полов. Подходит для мытья посуды. Идеально для ручной стирки. Обладает нежным ароматом и образует обильную пену. Подходит для чувствительной кожи рук, увлажняет и питает ее, предотвращая раздражение.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ORGANIC PEOPLE &amp; FRUIT.</a:t>
            </a:r>
            <a:endParaRPr lang="ru-RU" sz="1200" dirty="0">
              <a:latin typeface="Times New Roman" pitchFamily="18" charset="0"/>
              <a:cs typeface="Times New Roman" pitchFamily="18" charset="0"/>
            </a:endParaRPr>
          </a:p>
        </p:txBody>
      </p:sp>
      <p:sp>
        <p:nvSpPr>
          <p:cNvPr id="6" name="TextBox 5"/>
          <p:cNvSpPr txBox="1"/>
          <p:nvPr/>
        </p:nvSpPr>
        <p:spPr>
          <a:xfrm>
            <a:off x="2714612" y="3286124"/>
            <a:ext cx="6072230" cy="1200329"/>
          </a:xfrm>
          <a:prstGeom prst="rect">
            <a:avLst/>
          </a:prstGeom>
          <a:noFill/>
        </p:spPr>
        <p:txBody>
          <a:bodyPr wrap="square" rtlCol="0">
            <a:spAutoFit/>
          </a:bodyPr>
          <a:lstStyle/>
          <a:p>
            <a:pPr>
              <a:buFont typeface="Wingdings" pitchFamily="2" charset="2"/>
              <a:buChar char="ü"/>
            </a:pPr>
            <a:r>
              <a:rPr lang="ru-RU" sz="1200" dirty="0" smtClean="0">
                <a:latin typeface="Times New Roman" pitchFamily="18" charset="0"/>
                <a:cs typeface="Times New Roman" pitchFamily="18" charset="0"/>
              </a:rPr>
              <a:t>99,5%  натуральных компонентов</a:t>
            </a:r>
          </a:p>
          <a:p>
            <a:pPr>
              <a:buFont typeface="Wingdings" pitchFamily="2" charset="2"/>
              <a:buChar char="ü"/>
            </a:pPr>
            <a:r>
              <a:rPr lang="ru-RU" sz="1200" dirty="0" smtClean="0">
                <a:latin typeface="Times New Roman" pitchFamily="18" charset="0"/>
                <a:cs typeface="Times New Roman" pitchFamily="18" charset="0"/>
              </a:rPr>
              <a:t>экологически чистое моющее средство </a:t>
            </a:r>
          </a:p>
          <a:p>
            <a:pPr>
              <a:buFont typeface="Wingdings" pitchFamily="2" charset="2"/>
              <a:buChar char="ü"/>
            </a:pPr>
            <a:r>
              <a:rPr lang="ru-RU" sz="1200" dirty="0" smtClean="0">
                <a:latin typeface="Times New Roman" pitchFamily="18" charset="0"/>
                <a:cs typeface="Times New Roman" pitchFamily="18" charset="0"/>
              </a:rPr>
              <a:t>для мытья посуды</a:t>
            </a:r>
          </a:p>
          <a:p>
            <a:pPr>
              <a:buFont typeface="Wingdings" pitchFamily="2" charset="2"/>
              <a:buChar char="ü"/>
            </a:pPr>
            <a:r>
              <a:rPr lang="ru-RU" sz="1200" dirty="0" smtClean="0">
                <a:latin typeface="Times New Roman" pitchFamily="18" charset="0"/>
                <a:cs typeface="Times New Roman" pitchFamily="18" charset="0"/>
              </a:rPr>
              <a:t>для очищения любых поверхностей</a:t>
            </a:r>
          </a:p>
          <a:p>
            <a:pPr>
              <a:buFont typeface="Wingdings" pitchFamily="2" charset="2"/>
              <a:buChar char="ü"/>
            </a:pPr>
            <a:r>
              <a:rPr lang="ru-RU" sz="1200" dirty="0" smtClean="0">
                <a:latin typeface="Times New Roman" pitchFamily="18" charset="0"/>
                <a:cs typeface="Times New Roman" pitchFamily="18" charset="0"/>
              </a:rPr>
              <a:t>для мытья полов</a:t>
            </a:r>
          </a:p>
          <a:p>
            <a:pPr>
              <a:buFont typeface="Wingdings" pitchFamily="2" charset="2"/>
              <a:buChar char="ü"/>
            </a:pPr>
            <a:r>
              <a:rPr lang="ru-RU" sz="1200" dirty="0" smtClean="0">
                <a:latin typeface="Times New Roman" pitchFamily="18" charset="0"/>
                <a:cs typeface="Times New Roman" pitchFamily="18" charset="0"/>
              </a:rPr>
              <a:t>для стирки</a:t>
            </a:r>
          </a:p>
        </p:txBody>
      </p:sp>
      <p:sp>
        <p:nvSpPr>
          <p:cNvPr id="7" name="TextBox 6"/>
          <p:cNvSpPr txBox="1"/>
          <p:nvPr/>
        </p:nvSpPr>
        <p:spPr>
          <a:xfrm>
            <a:off x="289578" y="5212691"/>
            <a:ext cx="1180131" cy="430887"/>
          </a:xfrm>
          <a:prstGeom prst="rect">
            <a:avLst/>
          </a:prstGeom>
          <a:noFill/>
        </p:spPr>
        <p:txBody>
          <a:bodyPr wrap="non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784830"/>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&lt;5%: 89%-е </a:t>
            </a:r>
            <a:r>
              <a:rPr lang="ru-RU" sz="900" dirty="0" err="1" smtClean="0">
                <a:latin typeface="Times New Roman" pitchFamily="18" charset="0"/>
                <a:cs typeface="Times New Roman" pitchFamily="18" charset="0"/>
              </a:rPr>
              <a:t>сапонифицированное</a:t>
            </a:r>
            <a:r>
              <a:rPr lang="ru-RU" sz="900" dirty="0" smtClean="0">
                <a:latin typeface="Times New Roman" pitchFamily="18" charset="0"/>
                <a:cs typeface="Times New Roman" pitchFamily="18" charset="0"/>
              </a:rPr>
              <a:t> органическое оливковое масло, </a:t>
            </a:r>
            <a:r>
              <a:rPr lang="ru-RU" sz="900" dirty="0" err="1" smtClean="0">
                <a:latin typeface="Times New Roman" pitchFamily="18" charset="0"/>
                <a:cs typeface="Times New Roman" pitchFamily="18" charset="0"/>
              </a:rPr>
              <a:t>сапонифицированное</a:t>
            </a:r>
            <a:r>
              <a:rPr lang="ru-RU" sz="900" dirty="0" smtClean="0">
                <a:latin typeface="Times New Roman" pitchFamily="18" charset="0"/>
                <a:cs typeface="Times New Roman" pitchFamily="18" charset="0"/>
              </a:rPr>
              <a:t> органическое масло авокадо, </a:t>
            </a:r>
            <a:r>
              <a:rPr lang="ru-RU" sz="900" dirty="0" err="1" smtClean="0">
                <a:latin typeface="Times New Roman" pitchFamily="18" charset="0"/>
                <a:cs typeface="Times New Roman" pitchFamily="18" charset="0"/>
              </a:rPr>
              <a:t>сапонифицированное</a:t>
            </a:r>
            <a:r>
              <a:rPr lang="ru-RU" sz="900" dirty="0" smtClean="0">
                <a:latin typeface="Times New Roman" pitchFamily="18" charset="0"/>
                <a:cs typeface="Times New Roman" pitchFamily="18" charset="0"/>
              </a:rPr>
              <a:t> органическое масло виноградной косточки, анионное ПАВ*,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органическое эфирное масло розмарина, органический экстракт мелиссы, </a:t>
            </a:r>
            <a:r>
              <a:rPr lang="ru-RU" sz="900" dirty="0" err="1" smtClean="0">
                <a:latin typeface="Times New Roman" pitchFamily="18" charset="0"/>
                <a:cs typeface="Times New Roman" pitchFamily="18" charset="0"/>
              </a:rPr>
              <a:t>замутнитель</a:t>
            </a:r>
            <a:r>
              <a:rPr lang="ru-RU" sz="900" dirty="0" smtClean="0">
                <a:latin typeface="Times New Roman" pitchFamily="18" charset="0"/>
                <a:cs typeface="Times New Roman" pitchFamily="18" charset="0"/>
              </a:rPr>
              <a:t>,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a:t>
            </a:r>
            <a:r>
              <a:rPr lang="ru-RU" sz="900" dirty="0" err="1" smtClean="0">
                <a:latin typeface="Times New Roman" pitchFamily="18" charset="0"/>
                <a:cs typeface="Times New Roman" pitchFamily="18" charset="0"/>
              </a:rPr>
              <a:t>хлорофиллин</a:t>
            </a:r>
            <a:r>
              <a:rPr lang="ru-RU" sz="900" dirty="0" smtClean="0">
                <a:latin typeface="Times New Roman" pitchFamily="18" charset="0"/>
                <a:cs typeface="Times New Roman" pitchFamily="18" charset="0"/>
              </a:rPr>
              <a:t>, натуральный краситель карамель.</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b="1" dirty="0" smtClean="0">
              <a:latin typeface="Times New Roman" pitchFamily="18" charset="0"/>
              <a:cs typeface="Times New Roman" pitchFamily="18" charset="0"/>
            </a:endParaRPr>
          </a:p>
        </p:txBody>
      </p:sp>
      <p:sp>
        <p:nvSpPr>
          <p:cNvPr id="9" name="Прямоугольник 8"/>
          <p:cNvSpPr/>
          <p:nvPr/>
        </p:nvSpPr>
        <p:spPr>
          <a:xfrm>
            <a:off x="2857488" y="4643446"/>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7170" name="Picture 2" descr="C:\Users\shushakova\Desktop\ORGANIC PEOPLE NEW\Рисунок7.png"/>
          <p:cNvPicPr>
            <a:picLocks noChangeAspect="1" noChangeArrowheads="1"/>
          </p:cNvPicPr>
          <p:nvPr/>
        </p:nvPicPr>
        <p:blipFill>
          <a:blip r:embed="rId3" cstate="print"/>
          <a:srcRect/>
          <a:stretch>
            <a:fillRect/>
          </a:stretch>
        </p:blipFill>
        <p:spPr bwMode="auto">
          <a:xfrm>
            <a:off x="7715272" y="357166"/>
            <a:ext cx="1066800" cy="7524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hushakova\Desktop\ORGANIC PEOPLE NEW\фото для презентации\Рисунок21.jpg"/>
          <p:cNvPicPr>
            <a:picLocks noChangeAspect="1" noChangeArrowheads="1"/>
          </p:cNvPicPr>
          <p:nvPr/>
        </p:nvPicPr>
        <p:blipFill>
          <a:blip r:embed="rId2" cstate="print"/>
          <a:srcRect/>
          <a:stretch>
            <a:fillRect/>
          </a:stretch>
        </p:blipFill>
        <p:spPr bwMode="auto">
          <a:xfrm>
            <a:off x="214282" y="1071546"/>
            <a:ext cx="3192291" cy="4786346"/>
          </a:xfrm>
          <a:prstGeom prst="rect">
            <a:avLst/>
          </a:prstGeom>
          <a:noFill/>
        </p:spPr>
      </p:pic>
      <p:sp>
        <p:nvSpPr>
          <p:cNvPr id="4" name="TextBox 3"/>
          <p:cNvSpPr txBox="1"/>
          <p:nvPr/>
        </p:nvSpPr>
        <p:spPr>
          <a:xfrm>
            <a:off x="142844" y="214290"/>
            <a:ext cx="8786874" cy="646331"/>
          </a:xfrm>
          <a:prstGeom prst="rect">
            <a:avLst/>
          </a:prstGeom>
          <a:solidFill>
            <a:srgbClr val="FF9966">
              <a:alpha val="84706"/>
            </a:srgbClr>
          </a:solidFill>
          <a:ln>
            <a:noFill/>
          </a:ln>
        </p:spPr>
        <p:txBody>
          <a:bodyPr wrap="square" rtlCol="0">
            <a:spAutoFit/>
          </a:bodyPr>
          <a:lstStyle/>
          <a:p>
            <a:pPr algn="ctr"/>
            <a:r>
              <a:rPr lang="ru-RU" b="1" dirty="0" smtClean="0">
                <a:latin typeface="Times New Roman" pitchFamily="18" charset="0"/>
                <a:cs typeface="Times New Roman" pitchFamily="18" charset="0"/>
              </a:rPr>
              <a:t>КОНДИЦИОНЕР-ОПОЛАСКИВАТЕЛЬ ДЛЯ БЕЛЬЯ</a:t>
            </a:r>
          </a:p>
          <a:p>
            <a:pPr algn="ctr"/>
            <a:r>
              <a:rPr lang="ru-RU" b="1" dirty="0" smtClean="0">
                <a:latin typeface="Times New Roman" pitchFamily="18" charset="0"/>
                <a:cs typeface="Times New Roman" pitchFamily="18" charset="0"/>
              </a:rPr>
              <a:t>с органическим персиком</a:t>
            </a:r>
            <a:endParaRPr lang="ru-RU" dirty="0">
              <a:latin typeface="Times New Roman" pitchFamily="18" charset="0"/>
              <a:cs typeface="Times New Roman" pitchFamily="18" charset="0"/>
            </a:endParaRPr>
          </a:p>
        </p:txBody>
      </p:sp>
      <p:sp>
        <p:nvSpPr>
          <p:cNvPr id="5" name="TextBox 4"/>
          <p:cNvSpPr txBox="1"/>
          <p:nvPr/>
        </p:nvSpPr>
        <p:spPr>
          <a:xfrm>
            <a:off x="2786050" y="1500174"/>
            <a:ext cx="6072230" cy="138499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кондиционер - </a:t>
            </a:r>
            <a:r>
              <a:rPr lang="ru-RU" sz="1200" dirty="0" err="1" smtClean="0">
                <a:latin typeface="Times New Roman" pitchFamily="18" charset="0"/>
                <a:cs typeface="Times New Roman" pitchFamily="18" charset="0"/>
              </a:rPr>
              <a:t>ополаскиватель</a:t>
            </a:r>
            <a:r>
              <a:rPr lang="ru-RU" sz="1200" dirty="0" smtClean="0">
                <a:latin typeface="Times New Roman" pitchFamily="18" charset="0"/>
                <a:cs typeface="Times New Roman" pitchFamily="18" charset="0"/>
              </a:rPr>
              <a:t> для белья с органическим персиком – это безопасное средство, которое придает белью необыкновенную мягкость и нежный, натуральный аромат персика. Содержит активные растительные компоненты, которые проникают в структуру ткани, защищают от выцветания и преждевременного износа одежды. Облегчают процесс глажки и уменьшают возникновение статического электричества. Невероятно нежная забота о белье и Вашем здоровье. В отличие от классической бытовой химии не оказывает вредного воздействия на кожу.</a:t>
            </a:r>
            <a:endParaRPr lang="ru-RU" sz="1200" dirty="0">
              <a:latin typeface="Times New Roman" pitchFamily="18" charset="0"/>
              <a:cs typeface="Times New Roman" pitchFamily="18" charset="0"/>
            </a:endParaRPr>
          </a:p>
        </p:txBody>
      </p:sp>
      <p:sp>
        <p:nvSpPr>
          <p:cNvPr id="6" name="TextBox 5"/>
          <p:cNvSpPr txBox="1"/>
          <p:nvPr/>
        </p:nvSpPr>
        <p:spPr>
          <a:xfrm>
            <a:off x="2857488" y="3000372"/>
            <a:ext cx="6072230" cy="938719"/>
          </a:xfrm>
          <a:prstGeom prst="rect">
            <a:avLst/>
          </a:prstGeom>
          <a:noFill/>
        </p:spPr>
        <p:txBody>
          <a:bodyPr wrap="square" rtlCol="0">
            <a:spAutoFit/>
          </a:bodyPr>
          <a:lstStyle/>
          <a:p>
            <a:pPr>
              <a:buFont typeface="Wingdings" pitchFamily="2" charset="2"/>
              <a:buChar char="ü"/>
            </a:pPr>
            <a:r>
              <a:rPr lang="ru-RU" sz="1100" dirty="0" smtClean="0">
                <a:latin typeface="Times New Roman" pitchFamily="18" charset="0"/>
                <a:cs typeface="Times New Roman" pitchFamily="18" charset="0"/>
              </a:rPr>
              <a:t>96% натуральных компонентов</a:t>
            </a:r>
          </a:p>
          <a:p>
            <a:pPr>
              <a:buFont typeface="Wingdings" pitchFamily="2" charset="2"/>
              <a:buChar char="ü"/>
            </a:pPr>
            <a:r>
              <a:rPr lang="ru-RU" sz="1100" dirty="0" smtClean="0">
                <a:latin typeface="Times New Roman" pitchFamily="18" charset="0"/>
                <a:cs typeface="Times New Roman" pitchFamily="18" charset="0"/>
              </a:rPr>
              <a:t>содержит органический экстракт персика, который придает волокнам ткани естественную мягкость </a:t>
            </a:r>
          </a:p>
          <a:p>
            <a:pPr>
              <a:buFont typeface="Wingdings" pitchFamily="2" charset="2"/>
              <a:buChar char="ü"/>
            </a:pPr>
            <a:r>
              <a:rPr lang="ru-RU" sz="1100" dirty="0" smtClean="0">
                <a:latin typeface="Times New Roman" pitchFamily="18" charset="0"/>
                <a:cs typeface="Times New Roman" pitchFamily="18" charset="0"/>
              </a:rPr>
              <a:t>облегчает глажку и обладает антистатическим эффектом</a:t>
            </a:r>
          </a:p>
          <a:p>
            <a:pPr>
              <a:buFont typeface="Wingdings" pitchFamily="2" charset="2"/>
              <a:buChar char="ü"/>
            </a:pPr>
            <a:r>
              <a:rPr lang="ru-RU" sz="1100" dirty="0" smtClean="0">
                <a:latin typeface="Times New Roman" pitchFamily="18" charset="0"/>
                <a:cs typeface="Times New Roman" pitchFamily="18" charset="0"/>
              </a:rPr>
              <a:t>придает ткани нежный персиковый аромат</a:t>
            </a:r>
            <a:endParaRPr lang="ru-RU" sz="1200" dirty="0" smtClean="0">
              <a:latin typeface="Times New Roman" pitchFamily="18" charset="0"/>
              <a:cs typeface="Times New Roman" pitchFamily="18" charset="0"/>
            </a:endParaRPr>
          </a:p>
        </p:txBody>
      </p:sp>
      <p:sp>
        <p:nvSpPr>
          <p:cNvPr id="7" name="TextBox 6"/>
          <p:cNvSpPr txBox="1"/>
          <p:nvPr/>
        </p:nvSpPr>
        <p:spPr>
          <a:xfrm>
            <a:off x="289578" y="5212691"/>
            <a:ext cx="1116011"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1</a:t>
            </a:r>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3шт</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6463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&lt;5%: катионное ПАВ*; органический экстракт персика, органический экстракт алоэ вера, экстракт хлопка, органический экстракт ванили, эфирное масло </a:t>
            </a:r>
            <a:r>
              <a:rPr lang="ru-RU" sz="900" dirty="0" err="1" smtClean="0">
                <a:latin typeface="Times New Roman" pitchFamily="18" charset="0"/>
                <a:cs typeface="Times New Roman" pitchFamily="18" charset="0"/>
              </a:rPr>
              <a:t>нероли</a:t>
            </a:r>
            <a:r>
              <a:rPr lang="ru-RU" sz="900" dirty="0" smtClean="0">
                <a:latin typeface="Times New Roman" pitchFamily="18" charset="0"/>
                <a:cs typeface="Times New Roman" pitchFamily="18" charset="0"/>
              </a:rPr>
              <a:t>, эфирное масло апельсина,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бензиловый</a:t>
            </a:r>
            <a:r>
              <a:rPr lang="ru-RU" sz="900" dirty="0" smtClean="0">
                <a:latin typeface="Times New Roman" pitchFamily="18" charset="0"/>
                <a:cs typeface="Times New Roman" pitchFamily="18" charset="0"/>
              </a:rPr>
              <a:t> спирт, натуральный краситель бета-каротин, натуральный краситель карамель.</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dirty="0" smtClean="0">
              <a:latin typeface="Times New Roman" pitchFamily="18" charset="0"/>
              <a:cs typeface="Times New Roman" pitchFamily="18" charset="0"/>
            </a:endParaRPr>
          </a:p>
        </p:txBody>
      </p:sp>
      <p:sp>
        <p:nvSpPr>
          <p:cNvPr id="9" name="TextBox 8"/>
          <p:cNvSpPr txBox="1"/>
          <p:nvPr/>
        </p:nvSpPr>
        <p:spPr>
          <a:xfrm>
            <a:off x="2786050" y="4429132"/>
            <a:ext cx="5857916" cy="861774"/>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Не содержит опасных химических веществ:</a:t>
            </a: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 </a:t>
            </a:r>
            <a:r>
              <a:rPr lang="ru-RU" sz="1200" dirty="0" smtClean="0">
                <a:latin typeface="Times New Roman" pitchFamily="18" charset="0"/>
                <a:cs typeface="Times New Roman" pitchFamily="18" charset="0"/>
              </a:rPr>
              <a:t>и </a:t>
            </a:r>
            <a:r>
              <a:rPr lang="en-US" sz="1200" dirty="0" smtClean="0">
                <a:latin typeface="Times New Roman" pitchFamily="18" charset="0"/>
                <a:cs typeface="Times New Roman" pitchFamily="18" charset="0"/>
              </a:rPr>
              <a:t>SLES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 Хлор.</a:t>
            </a:r>
          </a:p>
          <a:p>
            <a:pPr lvl="0"/>
            <a:endParaRPr lang="ru-RU" sz="1400" dirty="0"/>
          </a:p>
        </p:txBody>
      </p:sp>
      <p:pic>
        <p:nvPicPr>
          <p:cNvPr id="8195" name="Picture 3" descr="C:\Users\shushakova\Desktop\ORGANIC PEOPLE NEW\Рисунок11.jpg"/>
          <p:cNvPicPr>
            <a:picLocks noChangeAspect="1" noChangeArrowheads="1"/>
          </p:cNvPicPr>
          <p:nvPr/>
        </p:nvPicPr>
        <p:blipFill>
          <a:blip r:embed="rId3" cstate="print"/>
          <a:srcRect/>
          <a:stretch>
            <a:fillRect/>
          </a:stretch>
        </p:blipFill>
        <p:spPr bwMode="auto">
          <a:xfrm>
            <a:off x="7358082" y="428604"/>
            <a:ext cx="1505029" cy="9413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ushakova\Desktop\ORGANIC PEOPLE NEW\фото для презентации\Рисунок20.jpg"/>
          <p:cNvPicPr>
            <a:picLocks noChangeAspect="1" noChangeArrowheads="1"/>
          </p:cNvPicPr>
          <p:nvPr/>
        </p:nvPicPr>
        <p:blipFill>
          <a:blip r:embed="rId2" cstate="print"/>
          <a:srcRect/>
          <a:stretch>
            <a:fillRect/>
          </a:stretch>
        </p:blipFill>
        <p:spPr bwMode="auto">
          <a:xfrm>
            <a:off x="0" y="1000108"/>
            <a:ext cx="3288977" cy="4929222"/>
          </a:xfrm>
          <a:prstGeom prst="rect">
            <a:avLst/>
          </a:prstGeom>
          <a:noFill/>
        </p:spPr>
      </p:pic>
      <p:sp>
        <p:nvSpPr>
          <p:cNvPr id="4" name="TextBox 3"/>
          <p:cNvSpPr txBox="1"/>
          <p:nvPr/>
        </p:nvSpPr>
        <p:spPr>
          <a:xfrm>
            <a:off x="142844" y="214290"/>
            <a:ext cx="8786874" cy="646331"/>
          </a:xfrm>
          <a:prstGeom prst="rect">
            <a:avLst/>
          </a:prstGeom>
          <a:solidFill>
            <a:srgbClr val="FF5050">
              <a:alpha val="84706"/>
            </a:srgbClr>
          </a:solidFill>
          <a:ln>
            <a:noFill/>
          </a:ln>
        </p:spPr>
        <p:txBody>
          <a:bodyPr wrap="square" rtlCol="0">
            <a:spAutoFit/>
          </a:bodyPr>
          <a:lstStyle/>
          <a:p>
            <a:pPr algn="ctr"/>
            <a:r>
              <a:rPr lang="ru-RU" b="1" dirty="0" smtClean="0">
                <a:latin typeface="Times New Roman" pitchFamily="18" charset="0"/>
                <a:cs typeface="Times New Roman" pitchFamily="18" charset="0"/>
              </a:rPr>
              <a:t>КОНДИЦИОНЕР-ОПОЛАСКИВАТЕЛЬ ДЛЯ БЕЛЬЯ</a:t>
            </a:r>
          </a:p>
          <a:p>
            <a:pPr algn="ctr"/>
            <a:r>
              <a:rPr lang="ru-RU" b="1" dirty="0" smtClean="0">
                <a:latin typeface="Times New Roman" pitchFamily="18" charset="0"/>
                <a:cs typeface="Times New Roman" pitchFamily="18" charset="0"/>
              </a:rPr>
              <a:t>с органическим арбузом</a:t>
            </a:r>
            <a:endParaRPr lang="ru-RU" dirty="0">
              <a:latin typeface="Times New Roman" pitchFamily="18" charset="0"/>
              <a:cs typeface="Times New Roman" pitchFamily="18" charset="0"/>
            </a:endParaRPr>
          </a:p>
        </p:txBody>
      </p:sp>
      <p:sp>
        <p:nvSpPr>
          <p:cNvPr id="5" name="TextBox 4"/>
          <p:cNvSpPr txBox="1"/>
          <p:nvPr/>
        </p:nvSpPr>
        <p:spPr>
          <a:xfrm>
            <a:off x="2786050" y="1428736"/>
            <a:ext cx="6072230" cy="138499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кондиционер - </a:t>
            </a:r>
            <a:r>
              <a:rPr lang="ru-RU" sz="1200" dirty="0" err="1" smtClean="0">
                <a:latin typeface="Times New Roman" pitchFamily="18" charset="0"/>
                <a:cs typeface="Times New Roman" pitchFamily="18" charset="0"/>
              </a:rPr>
              <a:t>ополаскиватель</a:t>
            </a:r>
            <a:r>
              <a:rPr lang="ru-RU" sz="1200" dirty="0" smtClean="0">
                <a:latin typeface="Times New Roman" pitchFamily="18" charset="0"/>
                <a:cs typeface="Times New Roman" pitchFamily="18" charset="0"/>
              </a:rPr>
              <a:t> для белья с органическим арбузом – это безопасное средство, которое придает белью необыкновенную мягкость и натуральный, свежий аромат арбуза. Содержит активные растительные компоненты, которые проникают в структуру ткани, защищают от выцветания и преждевременного износа одежды. Облегчают процесс глажки и уменьшают возникновение статического электричества. Невероятно нежная забота о белье и Вашем здоровье. В отличие от классической бытовой химии не оказывает вредного воздействия на кожу. </a:t>
            </a:r>
            <a:endParaRPr lang="ru-RU" sz="1200" dirty="0">
              <a:latin typeface="Times New Roman" pitchFamily="18" charset="0"/>
              <a:cs typeface="Times New Roman" pitchFamily="18" charset="0"/>
            </a:endParaRPr>
          </a:p>
        </p:txBody>
      </p:sp>
      <p:sp>
        <p:nvSpPr>
          <p:cNvPr id="6" name="TextBox 5"/>
          <p:cNvSpPr txBox="1"/>
          <p:nvPr/>
        </p:nvSpPr>
        <p:spPr>
          <a:xfrm>
            <a:off x="2857488" y="2928934"/>
            <a:ext cx="6072230" cy="938719"/>
          </a:xfrm>
          <a:prstGeom prst="rect">
            <a:avLst/>
          </a:prstGeom>
          <a:noFill/>
        </p:spPr>
        <p:txBody>
          <a:bodyPr wrap="square" rtlCol="0">
            <a:spAutoFit/>
          </a:bodyPr>
          <a:lstStyle/>
          <a:p>
            <a:pPr>
              <a:buFont typeface="Wingdings" pitchFamily="2" charset="2"/>
              <a:buChar char="ü"/>
            </a:pPr>
            <a:r>
              <a:rPr lang="ru-RU" sz="1100" dirty="0" smtClean="0">
                <a:latin typeface="Times New Roman" pitchFamily="18" charset="0"/>
                <a:cs typeface="Times New Roman" pitchFamily="18" charset="0"/>
              </a:rPr>
              <a:t>96 % натуральных компонентов</a:t>
            </a:r>
          </a:p>
          <a:p>
            <a:pPr>
              <a:buFont typeface="Wingdings" pitchFamily="2" charset="2"/>
              <a:buChar char="ü"/>
            </a:pPr>
            <a:r>
              <a:rPr lang="ru-RU" sz="1100" dirty="0" smtClean="0">
                <a:latin typeface="Times New Roman" pitchFamily="18" charset="0"/>
                <a:cs typeface="Times New Roman" pitchFamily="18" charset="0"/>
              </a:rPr>
              <a:t>содержит органический экстракт арбуза, который придает волокнам ткани естественную мягкость</a:t>
            </a:r>
          </a:p>
          <a:p>
            <a:pPr>
              <a:buFont typeface="Wingdings" pitchFamily="2" charset="2"/>
              <a:buChar char="ü"/>
            </a:pPr>
            <a:r>
              <a:rPr lang="ru-RU" sz="1100" dirty="0" smtClean="0">
                <a:latin typeface="Times New Roman" pitchFamily="18" charset="0"/>
                <a:cs typeface="Times New Roman" pitchFamily="18" charset="0"/>
              </a:rPr>
              <a:t>облегчает глажку и обладает антистатическим эффектом</a:t>
            </a:r>
          </a:p>
          <a:p>
            <a:pPr>
              <a:buFont typeface="Wingdings" pitchFamily="2" charset="2"/>
              <a:buChar char="ü"/>
            </a:pPr>
            <a:r>
              <a:rPr lang="ru-RU" sz="1100" dirty="0" smtClean="0">
                <a:latin typeface="Times New Roman" pitchFamily="18" charset="0"/>
                <a:cs typeface="Times New Roman" pitchFamily="18" charset="0"/>
              </a:rPr>
              <a:t>придает ткани свежий и натуральный аромат</a:t>
            </a:r>
            <a:endParaRPr lang="ru-RU" sz="1200" dirty="0" smtClean="0">
              <a:latin typeface="Times New Roman" pitchFamily="18" charset="0"/>
              <a:cs typeface="Times New Roman" pitchFamily="18" charset="0"/>
            </a:endParaRPr>
          </a:p>
        </p:txBody>
      </p:sp>
      <p:sp>
        <p:nvSpPr>
          <p:cNvPr id="7" name="TextBox 6"/>
          <p:cNvSpPr txBox="1"/>
          <p:nvPr/>
        </p:nvSpPr>
        <p:spPr>
          <a:xfrm>
            <a:off x="357158" y="5286388"/>
            <a:ext cx="1116011"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1</a:t>
            </a:r>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3шт</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5078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&lt;5%: катионное ПАВ*; органический экстракт арбуза, протеины шелка, органический экстракт </a:t>
            </a:r>
            <a:r>
              <a:rPr lang="ru-RU" sz="900" dirty="0" err="1" smtClean="0">
                <a:latin typeface="Times New Roman" pitchFamily="18" charset="0"/>
                <a:cs typeface="Times New Roman" pitchFamily="18" charset="0"/>
              </a:rPr>
              <a:t>ангелики</a:t>
            </a:r>
            <a:r>
              <a:rPr lang="ru-RU" sz="900" dirty="0" smtClean="0">
                <a:latin typeface="Times New Roman" pitchFamily="18" charset="0"/>
                <a:cs typeface="Times New Roman" pitchFamily="18" charset="0"/>
              </a:rPr>
              <a:t>, эфирное масло розы, органическое эфирное масло мяты,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a:t>
            </a:r>
            <a:r>
              <a:rPr lang="ru-RU" sz="900" dirty="0" err="1" smtClean="0">
                <a:latin typeface="Times New Roman" pitchFamily="18" charset="0"/>
                <a:cs typeface="Times New Roman" pitchFamily="18" charset="0"/>
              </a:rPr>
              <a:t>бензиловый</a:t>
            </a:r>
            <a:r>
              <a:rPr lang="ru-RU" sz="900" dirty="0" smtClean="0">
                <a:latin typeface="Times New Roman" pitchFamily="18" charset="0"/>
                <a:cs typeface="Times New Roman" pitchFamily="18" charset="0"/>
              </a:rPr>
              <a:t> спирт, натуральный краситель кармин.</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dirty="0" smtClean="0">
              <a:latin typeface="Times New Roman" pitchFamily="18" charset="0"/>
              <a:cs typeface="Times New Roman" pitchFamily="18" charset="0"/>
            </a:endParaRPr>
          </a:p>
        </p:txBody>
      </p:sp>
      <p:sp>
        <p:nvSpPr>
          <p:cNvPr id="9" name="TextBox 8"/>
          <p:cNvSpPr txBox="1"/>
          <p:nvPr/>
        </p:nvSpPr>
        <p:spPr>
          <a:xfrm>
            <a:off x="2786050" y="4429132"/>
            <a:ext cx="5857916" cy="861774"/>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Не содержит опасных химических веществ:</a:t>
            </a: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 </a:t>
            </a:r>
            <a:r>
              <a:rPr lang="ru-RU" sz="1200" dirty="0" smtClean="0">
                <a:latin typeface="Times New Roman" pitchFamily="18" charset="0"/>
                <a:cs typeface="Times New Roman" pitchFamily="18" charset="0"/>
              </a:rPr>
              <a:t>и </a:t>
            </a:r>
            <a:r>
              <a:rPr lang="en-US" sz="1200" dirty="0" smtClean="0">
                <a:latin typeface="Times New Roman" pitchFamily="18" charset="0"/>
                <a:cs typeface="Times New Roman" pitchFamily="18" charset="0"/>
              </a:rPr>
              <a:t>SLES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 Хлор.</a:t>
            </a:r>
          </a:p>
          <a:p>
            <a:pPr lvl="0"/>
            <a:endParaRPr lang="ru-RU" sz="1400" dirty="0"/>
          </a:p>
        </p:txBody>
      </p:sp>
      <p:pic>
        <p:nvPicPr>
          <p:cNvPr id="9219" name="Picture 3" descr="C:\Users\shushakova\Desktop\ORGANIC PEOPLE NEW\Рисунок10.jpg"/>
          <p:cNvPicPr>
            <a:picLocks noChangeAspect="1" noChangeArrowheads="1"/>
          </p:cNvPicPr>
          <p:nvPr/>
        </p:nvPicPr>
        <p:blipFill>
          <a:blip r:embed="rId3" cstate="print"/>
          <a:srcRect/>
          <a:stretch>
            <a:fillRect/>
          </a:stretch>
        </p:blipFill>
        <p:spPr bwMode="auto">
          <a:xfrm>
            <a:off x="7429520" y="285728"/>
            <a:ext cx="1376079" cy="9286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hushakova\Desktop\ORGANIC PEOPLE NEW\фото для презентации\Рисунок23.jpg"/>
          <p:cNvPicPr>
            <a:picLocks noChangeAspect="1" noChangeArrowheads="1"/>
          </p:cNvPicPr>
          <p:nvPr/>
        </p:nvPicPr>
        <p:blipFill>
          <a:blip r:embed="rId2" cstate="print"/>
          <a:srcRect/>
          <a:stretch>
            <a:fillRect/>
          </a:stretch>
        </p:blipFill>
        <p:spPr bwMode="auto">
          <a:xfrm>
            <a:off x="0" y="1214399"/>
            <a:ext cx="3763780" cy="5643601"/>
          </a:xfrm>
          <a:prstGeom prst="rect">
            <a:avLst/>
          </a:prstGeom>
          <a:noFill/>
        </p:spPr>
      </p:pic>
      <p:sp>
        <p:nvSpPr>
          <p:cNvPr id="4" name="TextBox 3"/>
          <p:cNvSpPr txBox="1"/>
          <p:nvPr/>
        </p:nvSpPr>
        <p:spPr>
          <a:xfrm>
            <a:off x="142844" y="214290"/>
            <a:ext cx="8786874" cy="923330"/>
          </a:xfrm>
          <a:prstGeom prst="rect">
            <a:avLst/>
          </a:prstGeom>
          <a:solidFill>
            <a:srgbClr val="7EC22C">
              <a:alpha val="84706"/>
            </a:srgbClr>
          </a:solidFill>
          <a:ln>
            <a:noFill/>
          </a:ln>
        </p:spPr>
        <p:txBody>
          <a:bodyPr wrap="square" rtlCol="0">
            <a:spAutoFit/>
          </a:bodyPr>
          <a:lstStyle/>
          <a:p>
            <a:pPr algn="ctr"/>
            <a:r>
              <a:rPr lang="ru-RU" b="1" dirty="0" smtClean="0">
                <a:latin typeface="Times New Roman" pitchFamily="18" charset="0"/>
                <a:cs typeface="Times New Roman" pitchFamily="18" charset="0"/>
              </a:rPr>
              <a:t>ЭКО ГЕЛЬ ДЛЯ МЫТЬЯ ТУАЛЕТА</a:t>
            </a:r>
          </a:p>
          <a:p>
            <a:pPr algn="ctr"/>
            <a:r>
              <a:rPr lang="ru-RU" b="1" dirty="0" smtClean="0">
                <a:latin typeface="Times New Roman" pitchFamily="18" charset="0"/>
                <a:cs typeface="Times New Roman" pitchFamily="18" charset="0"/>
              </a:rPr>
              <a:t>с органическими эфирными маслами бергамота и </a:t>
            </a:r>
          </a:p>
          <a:p>
            <a:pPr algn="ctr"/>
            <a:r>
              <a:rPr lang="ru-RU" b="1" dirty="0" smtClean="0">
                <a:latin typeface="Times New Roman" pitchFamily="18" charset="0"/>
                <a:cs typeface="Times New Roman" pitchFamily="18" charset="0"/>
              </a:rPr>
              <a:t>чайного дерева</a:t>
            </a:r>
            <a:endParaRPr lang="ru-RU" dirty="0">
              <a:latin typeface="Times New Roman" pitchFamily="18" charset="0"/>
              <a:cs typeface="Times New Roman" pitchFamily="18" charset="0"/>
            </a:endParaRPr>
          </a:p>
        </p:txBody>
      </p:sp>
      <p:sp>
        <p:nvSpPr>
          <p:cNvPr id="5" name="TextBox 4"/>
          <p:cNvSpPr txBox="1"/>
          <p:nvPr/>
        </p:nvSpPr>
        <p:spPr>
          <a:xfrm>
            <a:off x="2786050" y="1500174"/>
            <a:ext cx="6072230" cy="1569660"/>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для мытья туалета с органическими эфирными маслами бергамота и чайного дерева -  это уникальное экологически чистое моющее средство, которое эффективно очищает сложные загрязнения и удаляет известковый налет. Придает блеск и сияющую белизну. Содержит активные растительные компоненты, которые нейтрализуют опасные микробы, подавляют рост бактерий и устраняют неприятные запахи. Удобная форма бутылки позволяет легко очистить труднодоступные места. Лучший способ сделать дом чистым - использовать натуральные, приятные и действительно эффективные средства  ORGANIC PEOPLE&amp;FRUIT.</a:t>
            </a:r>
            <a:endParaRPr lang="en-US" sz="1200" dirty="0" smtClean="0">
              <a:latin typeface="Times New Roman" pitchFamily="18" charset="0"/>
              <a:cs typeface="Times New Roman" pitchFamily="18" charset="0"/>
            </a:endParaRPr>
          </a:p>
        </p:txBody>
      </p:sp>
      <p:sp>
        <p:nvSpPr>
          <p:cNvPr id="6" name="TextBox 5"/>
          <p:cNvSpPr txBox="1"/>
          <p:nvPr/>
        </p:nvSpPr>
        <p:spPr>
          <a:xfrm>
            <a:off x="2786050" y="3071810"/>
            <a:ext cx="6072230" cy="938719"/>
          </a:xfrm>
          <a:prstGeom prst="rect">
            <a:avLst/>
          </a:prstGeom>
          <a:noFill/>
        </p:spPr>
        <p:txBody>
          <a:bodyPr wrap="square" rtlCol="0">
            <a:spAutoFit/>
          </a:bodyPr>
          <a:lstStyle/>
          <a:p>
            <a:pPr>
              <a:buFont typeface="Wingdings" pitchFamily="2" charset="2"/>
              <a:buChar char="ü"/>
            </a:pPr>
            <a:r>
              <a:rPr lang="ru-RU" sz="1100" dirty="0" smtClean="0">
                <a:latin typeface="Times New Roman" pitchFamily="18" charset="0"/>
                <a:cs typeface="Times New Roman" pitchFamily="18" charset="0"/>
              </a:rPr>
              <a:t>96 % натуральных компонентов</a:t>
            </a:r>
          </a:p>
          <a:p>
            <a:pPr>
              <a:buFont typeface="Wingdings" pitchFamily="2" charset="2"/>
              <a:buChar char="ü"/>
            </a:pPr>
            <a:r>
              <a:rPr lang="ru-RU" sz="1100" dirty="0" smtClean="0">
                <a:latin typeface="Times New Roman" pitchFamily="18" charset="0"/>
                <a:cs typeface="Times New Roman" pitchFamily="18" charset="0"/>
              </a:rPr>
              <a:t>тщательно очищает загрязнения, дезинфицирует, придает блеск и белизну</a:t>
            </a:r>
          </a:p>
          <a:p>
            <a:pPr>
              <a:buFont typeface="Wingdings" pitchFamily="2" charset="2"/>
              <a:buChar char="ü"/>
            </a:pPr>
            <a:r>
              <a:rPr lang="ru-RU" sz="1100" dirty="0" smtClean="0">
                <a:latin typeface="Times New Roman" pitchFamily="18" charset="0"/>
                <a:cs typeface="Times New Roman" pitchFamily="18" charset="0"/>
              </a:rPr>
              <a:t>обладает свежим  ароматом </a:t>
            </a:r>
          </a:p>
          <a:p>
            <a:pPr>
              <a:buFont typeface="Wingdings" pitchFamily="2" charset="2"/>
              <a:buChar char="ü"/>
            </a:pPr>
            <a:r>
              <a:rPr lang="ru-RU" sz="1100" dirty="0" smtClean="0">
                <a:latin typeface="Times New Roman" pitchFamily="18" charset="0"/>
                <a:cs typeface="Times New Roman" pitchFamily="18" charset="0"/>
              </a:rPr>
              <a:t>полностью </a:t>
            </a:r>
            <a:r>
              <a:rPr lang="ru-RU" sz="1100" dirty="0" err="1" smtClean="0">
                <a:latin typeface="Times New Roman" pitchFamily="18" charset="0"/>
                <a:cs typeface="Times New Roman" pitchFamily="18" charset="0"/>
              </a:rPr>
              <a:t>биоразлагаемая</a:t>
            </a:r>
            <a:r>
              <a:rPr lang="ru-RU" sz="1100" dirty="0" smtClean="0">
                <a:latin typeface="Times New Roman" pitchFamily="18" charset="0"/>
                <a:cs typeface="Times New Roman" pitchFamily="18" charset="0"/>
              </a:rPr>
              <a:t> формула</a:t>
            </a:r>
          </a:p>
          <a:p>
            <a:pPr>
              <a:buFont typeface="Wingdings" pitchFamily="2" charset="2"/>
              <a:buChar char="ü"/>
            </a:pPr>
            <a:r>
              <a:rPr lang="ru-RU" sz="1100" dirty="0" smtClean="0">
                <a:latin typeface="Times New Roman" pitchFamily="18" charset="0"/>
                <a:cs typeface="Times New Roman" pitchFamily="18" charset="0"/>
              </a:rPr>
              <a:t>устраняет неприятные запахи</a:t>
            </a:r>
            <a:endParaRPr lang="ru-RU" sz="1200" dirty="0" smtClean="0">
              <a:latin typeface="Times New Roman" pitchFamily="18" charset="0"/>
              <a:cs typeface="Times New Roman" pitchFamily="18" charset="0"/>
            </a:endParaRPr>
          </a:p>
        </p:txBody>
      </p:sp>
      <p:sp>
        <p:nvSpPr>
          <p:cNvPr id="7" name="TextBox 6"/>
          <p:cNvSpPr txBox="1"/>
          <p:nvPr/>
        </p:nvSpPr>
        <p:spPr>
          <a:xfrm>
            <a:off x="289578" y="5212691"/>
            <a:ext cx="1116011"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750мл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6шт</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507831"/>
          </a:xfrm>
          <a:prstGeom prst="rect">
            <a:avLst/>
          </a:prstGeom>
          <a:noFill/>
        </p:spPr>
        <p:txBody>
          <a:bodyPr wrap="square" rtlCol="0">
            <a:spAutoFit/>
          </a:bodyPr>
          <a:lstStyle/>
          <a:p>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кислота муравьиная, кислота лимонная; органическое эфирное масло бергамота, органическое эфирное масло чайного дерева, органический экстракт сосны, органическое эфирное масло апельсина, органическое эфирное масло розмарина, органический экстракт шалфея, эфирное масло можжевельника, целлюлоза, парфюмерная композиция, натуральный краситель </a:t>
            </a:r>
            <a:r>
              <a:rPr lang="ru-RU" sz="900" dirty="0" err="1" smtClean="0">
                <a:latin typeface="Times New Roman" pitchFamily="18" charset="0"/>
                <a:cs typeface="Times New Roman" pitchFamily="18" charset="0"/>
              </a:rPr>
              <a:t>хлорофиллин</a:t>
            </a:r>
            <a:r>
              <a:rPr lang="ru-RU" sz="900" dirty="0" smtClean="0">
                <a:latin typeface="Times New Roman" pitchFamily="18" charset="0"/>
                <a:cs typeface="Times New Roman" pitchFamily="18" charset="0"/>
              </a:rPr>
              <a:t>.</a:t>
            </a:r>
            <a:endParaRPr lang="ru-RU" sz="1200" dirty="0" smtClean="0">
              <a:latin typeface="Times New Roman" pitchFamily="18" charset="0"/>
              <a:cs typeface="Times New Roman" pitchFamily="18" charset="0"/>
            </a:endParaRPr>
          </a:p>
        </p:txBody>
      </p:sp>
      <p:sp>
        <p:nvSpPr>
          <p:cNvPr id="9" name="TextBox 8"/>
          <p:cNvSpPr txBox="1"/>
          <p:nvPr/>
        </p:nvSpPr>
        <p:spPr>
          <a:xfrm>
            <a:off x="2786050" y="4357694"/>
            <a:ext cx="5857916" cy="861774"/>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Не содержит опасных химических веществ:</a:t>
            </a: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Соляная кислота, Фосфаты, Хлор,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 </a:t>
            </a:r>
            <a:r>
              <a:rPr lang="ru-RU" sz="1200" dirty="0" err="1" smtClean="0">
                <a:latin typeface="Times New Roman" pitchFamily="18" charset="0"/>
                <a:cs typeface="Times New Roman" pitchFamily="18" charset="0"/>
              </a:rPr>
              <a:t>Гипохлорид</a:t>
            </a:r>
            <a:r>
              <a:rPr lang="ru-RU" sz="1200" dirty="0" smtClean="0">
                <a:latin typeface="Times New Roman" pitchFamily="18" charset="0"/>
                <a:cs typeface="Times New Roman" pitchFamily="18" charset="0"/>
              </a:rPr>
              <a:t> натрия.</a:t>
            </a:r>
          </a:p>
          <a:p>
            <a:pPr lvl="0"/>
            <a:endParaRPr lang="ru-RU" sz="1400" dirty="0"/>
          </a:p>
        </p:txBody>
      </p:sp>
      <p:pic>
        <p:nvPicPr>
          <p:cNvPr id="10243" name="Picture 3" descr="C:\Users\shushakova\Desktop\ORGANIC PEOPLE NEW\Рисунок12.jpg"/>
          <p:cNvPicPr>
            <a:picLocks noChangeAspect="1" noChangeArrowheads="1"/>
          </p:cNvPicPr>
          <p:nvPr/>
        </p:nvPicPr>
        <p:blipFill>
          <a:blip r:embed="rId3" cstate="print"/>
          <a:srcRect/>
          <a:stretch>
            <a:fillRect/>
          </a:stretch>
        </p:blipFill>
        <p:spPr bwMode="auto">
          <a:xfrm>
            <a:off x="7358082" y="357166"/>
            <a:ext cx="1351920" cy="10826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hushakova\Desktop\ORGANIC PEOPLE NEW\фото для презентации\Рисунок22.jpg"/>
          <p:cNvPicPr>
            <a:picLocks noChangeAspect="1" noChangeArrowheads="1"/>
          </p:cNvPicPr>
          <p:nvPr/>
        </p:nvPicPr>
        <p:blipFill>
          <a:blip r:embed="rId2" cstate="print"/>
          <a:srcRect/>
          <a:stretch>
            <a:fillRect/>
          </a:stretch>
        </p:blipFill>
        <p:spPr bwMode="auto">
          <a:xfrm>
            <a:off x="142844" y="1071546"/>
            <a:ext cx="3571868" cy="5358892"/>
          </a:xfrm>
          <a:prstGeom prst="rect">
            <a:avLst/>
          </a:prstGeom>
          <a:noFill/>
        </p:spPr>
      </p:pic>
      <p:sp>
        <p:nvSpPr>
          <p:cNvPr id="4" name="TextBox 3"/>
          <p:cNvSpPr txBox="1"/>
          <p:nvPr/>
        </p:nvSpPr>
        <p:spPr>
          <a:xfrm>
            <a:off x="142844" y="214290"/>
            <a:ext cx="8786874" cy="646331"/>
          </a:xfrm>
          <a:prstGeom prst="rect">
            <a:avLst/>
          </a:prstGeom>
          <a:solidFill>
            <a:srgbClr val="00CC99">
              <a:alpha val="84706"/>
            </a:srgbClr>
          </a:solidFill>
          <a:ln>
            <a:noFill/>
          </a:ln>
        </p:spPr>
        <p:txBody>
          <a:bodyPr wrap="square" rtlCol="0">
            <a:spAutoFit/>
          </a:bodyPr>
          <a:lstStyle/>
          <a:p>
            <a:pPr algn="ctr"/>
            <a:r>
              <a:rPr lang="ru-RU" b="1" dirty="0" smtClean="0">
                <a:latin typeface="Times New Roman" pitchFamily="18" charset="0"/>
                <a:cs typeface="Times New Roman" pitchFamily="18" charset="0"/>
              </a:rPr>
              <a:t>ЭКО ГЕЛЬ ДЛЯ МЫТЬЯ ТУАЛЕТА </a:t>
            </a:r>
          </a:p>
          <a:p>
            <a:pPr algn="ctr"/>
            <a:r>
              <a:rPr lang="ru-RU" b="1" dirty="0" smtClean="0">
                <a:latin typeface="Times New Roman" pitchFamily="18" charset="0"/>
                <a:cs typeface="Times New Roman" pitchFamily="18" charset="0"/>
              </a:rPr>
              <a:t>с органическими эфирными маслами лимона и мяты</a:t>
            </a:r>
            <a:endParaRPr lang="ru-RU" dirty="0">
              <a:latin typeface="Times New Roman" pitchFamily="18" charset="0"/>
              <a:cs typeface="Times New Roman" pitchFamily="18" charset="0"/>
            </a:endParaRPr>
          </a:p>
        </p:txBody>
      </p:sp>
      <p:sp>
        <p:nvSpPr>
          <p:cNvPr id="5" name="TextBox 4"/>
          <p:cNvSpPr txBox="1"/>
          <p:nvPr/>
        </p:nvSpPr>
        <p:spPr>
          <a:xfrm>
            <a:off x="2786050" y="1500174"/>
            <a:ext cx="6072230" cy="1569660"/>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для мытья туалета с органическими эфирными маслами лимона и мяты -  это уникальное экологически чистое моющее средство, которое эффективно очищает сложные загрязнения и удаляет известковый налет. Придает блеск и сияющую белизну. Содержит активные растительные компоненты, которые нейтрализуют опасные микробы, подавляют рост бактерий и устраняют неприятные запахи. Удобная форма бутылки позволяет легко очистить труднодоступные места. Лучший способ сделать дом чистым - использовать натуральные, приятные и действительно эффективные средства  ORGANIC PEOPLE&amp;FRUIT. </a:t>
            </a:r>
            <a:endParaRPr lang="en-US" sz="1200" dirty="0" smtClean="0">
              <a:latin typeface="Times New Roman" pitchFamily="18" charset="0"/>
              <a:cs typeface="Times New Roman" pitchFamily="18" charset="0"/>
            </a:endParaRPr>
          </a:p>
        </p:txBody>
      </p:sp>
      <p:sp>
        <p:nvSpPr>
          <p:cNvPr id="6" name="TextBox 5"/>
          <p:cNvSpPr txBox="1"/>
          <p:nvPr/>
        </p:nvSpPr>
        <p:spPr>
          <a:xfrm>
            <a:off x="2786050" y="3071810"/>
            <a:ext cx="6072230" cy="938719"/>
          </a:xfrm>
          <a:prstGeom prst="rect">
            <a:avLst/>
          </a:prstGeom>
          <a:noFill/>
        </p:spPr>
        <p:txBody>
          <a:bodyPr wrap="square" rtlCol="0">
            <a:spAutoFit/>
          </a:bodyPr>
          <a:lstStyle/>
          <a:p>
            <a:pPr>
              <a:buFont typeface="Wingdings" pitchFamily="2" charset="2"/>
              <a:buChar char="ü"/>
            </a:pPr>
            <a:r>
              <a:rPr lang="ru-RU" sz="1100" dirty="0" smtClean="0">
                <a:latin typeface="Times New Roman" pitchFamily="18" charset="0"/>
                <a:cs typeface="Times New Roman" pitchFamily="18" charset="0"/>
              </a:rPr>
              <a:t>96 % натуральных компонентов</a:t>
            </a:r>
          </a:p>
          <a:p>
            <a:pPr>
              <a:buFont typeface="Wingdings" pitchFamily="2" charset="2"/>
              <a:buChar char="ü"/>
            </a:pPr>
            <a:r>
              <a:rPr lang="ru-RU" sz="1100" dirty="0" smtClean="0">
                <a:latin typeface="Times New Roman" pitchFamily="18" charset="0"/>
                <a:cs typeface="Times New Roman" pitchFamily="18" charset="0"/>
              </a:rPr>
              <a:t>тщательно очищает загрязнения, дезинфицирует, придает блеск и белизну</a:t>
            </a:r>
          </a:p>
          <a:p>
            <a:pPr>
              <a:buFont typeface="Wingdings" pitchFamily="2" charset="2"/>
              <a:buChar char="ü"/>
            </a:pPr>
            <a:r>
              <a:rPr lang="ru-RU" sz="1100" dirty="0" smtClean="0">
                <a:latin typeface="Times New Roman" pitchFamily="18" charset="0"/>
                <a:cs typeface="Times New Roman" pitchFamily="18" charset="0"/>
              </a:rPr>
              <a:t>обладает свежим  ароматом </a:t>
            </a:r>
          </a:p>
          <a:p>
            <a:pPr>
              <a:buFont typeface="Wingdings" pitchFamily="2" charset="2"/>
              <a:buChar char="ü"/>
            </a:pPr>
            <a:r>
              <a:rPr lang="ru-RU" sz="1100" dirty="0" smtClean="0">
                <a:latin typeface="Times New Roman" pitchFamily="18" charset="0"/>
                <a:cs typeface="Times New Roman" pitchFamily="18" charset="0"/>
              </a:rPr>
              <a:t>полностью </a:t>
            </a:r>
            <a:r>
              <a:rPr lang="ru-RU" sz="1100" dirty="0" err="1" smtClean="0">
                <a:latin typeface="Times New Roman" pitchFamily="18" charset="0"/>
                <a:cs typeface="Times New Roman" pitchFamily="18" charset="0"/>
              </a:rPr>
              <a:t>биоразлагаемая</a:t>
            </a:r>
            <a:r>
              <a:rPr lang="ru-RU" sz="1100" dirty="0" smtClean="0">
                <a:latin typeface="Times New Roman" pitchFamily="18" charset="0"/>
                <a:cs typeface="Times New Roman" pitchFamily="18" charset="0"/>
              </a:rPr>
              <a:t> формула</a:t>
            </a:r>
          </a:p>
          <a:p>
            <a:pPr>
              <a:buFont typeface="Wingdings" pitchFamily="2" charset="2"/>
              <a:buChar char="ü"/>
            </a:pPr>
            <a:r>
              <a:rPr lang="ru-RU" sz="1100" dirty="0" smtClean="0">
                <a:latin typeface="Times New Roman" pitchFamily="18" charset="0"/>
                <a:cs typeface="Times New Roman" pitchFamily="18" charset="0"/>
              </a:rPr>
              <a:t>устраняет неприятные запахи</a:t>
            </a:r>
            <a:endParaRPr lang="ru-RU" sz="1200" dirty="0" smtClean="0">
              <a:solidFill>
                <a:prstClr val="black"/>
              </a:solidFill>
              <a:latin typeface="Times New Roman" pitchFamily="18" charset="0"/>
              <a:cs typeface="Times New Roman" pitchFamily="18" charset="0"/>
            </a:endParaRPr>
          </a:p>
        </p:txBody>
      </p:sp>
      <p:sp>
        <p:nvSpPr>
          <p:cNvPr id="7" name="TextBox 6"/>
          <p:cNvSpPr txBox="1"/>
          <p:nvPr/>
        </p:nvSpPr>
        <p:spPr>
          <a:xfrm>
            <a:off x="289578" y="5069815"/>
            <a:ext cx="1116011"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750мл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6шт</a:t>
            </a:r>
            <a:endParaRPr lang="ru-RU" sz="1100" dirty="0">
              <a:latin typeface="Times New Roman" pitchFamily="18" charset="0"/>
              <a:cs typeface="Times New Roman" pitchFamily="18" charset="0"/>
            </a:endParaRPr>
          </a:p>
        </p:txBody>
      </p:sp>
      <p:sp>
        <p:nvSpPr>
          <p:cNvPr id="8" name="TextBox 7"/>
          <p:cNvSpPr txBox="1"/>
          <p:nvPr/>
        </p:nvSpPr>
        <p:spPr>
          <a:xfrm>
            <a:off x="285720" y="5500702"/>
            <a:ext cx="8643998" cy="5078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кислота муравьиная, кислота лимонная; органическое эфирное масло лимона, органическое эфирное масло мяты, органическое эфирное масло розмарина, органическое эфирное масло шалфея, органический экстракт эвкалипта, целлюлоза, парфюмерная композиция, натуральный краситель </a:t>
            </a:r>
            <a:r>
              <a:rPr lang="ru-RU" sz="900" dirty="0" err="1" smtClean="0">
                <a:latin typeface="Times New Roman" pitchFamily="18" charset="0"/>
                <a:cs typeface="Times New Roman" pitchFamily="18" charset="0"/>
              </a:rPr>
              <a:t>хлорофиллин</a:t>
            </a:r>
            <a:r>
              <a:rPr lang="ru-RU" sz="900" dirty="0" smtClean="0">
                <a:latin typeface="Times New Roman" pitchFamily="18" charset="0"/>
                <a:cs typeface="Times New Roman" pitchFamily="18" charset="0"/>
              </a:rPr>
              <a:t>, натуральный краситель кармин.</a:t>
            </a:r>
            <a:endParaRPr lang="ru-RU" sz="1200" dirty="0" smtClean="0">
              <a:latin typeface="Times New Roman" pitchFamily="18" charset="0"/>
              <a:cs typeface="Times New Roman" pitchFamily="18" charset="0"/>
            </a:endParaRPr>
          </a:p>
        </p:txBody>
      </p:sp>
      <p:sp>
        <p:nvSpPr>
          <p:cNvPr id="9" name="TextBox 8"/>
          <p:cNvSpPr txBox="1"/>
          <p:nvPr/>
        </p:nvSpPr>
        <p:spPr>
          <a:xfrm>
            <a:off x="2786050" y="4357694"/>
            <a:ext cx="5857916" cy="861774"/>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Не содержит опасных химических веществ:</a:t>
            </a: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 </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Соляная кислота, Фосфаты, Хлор,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 </a:t>
            </a:r>
            <a:r>
              <a:rPr lang="ru-RU" sz="1200" dirty="0" err="1" smtClean="0">
                <a:latin typeface="Times New Roman" pitchFamily="18" charset="0"/>
                <a:cs typeface="Times New Roman" pitchFamily="18" charset="0"/>
              </a:rPr>
              <a:t>Гипохлорид</a:t>
            </a:r>
            <a:r>
              <a:rPr lang="ru-RU" sz="1200" dirty="0" smtClean="0">
                <a:latin typeface="Times New Roman" pitchFamily="18" charset="0"/>
                <a:cs typeface="Times New Roman" pitchFamily="18" charset="0"/>
              </a:rPr>
              <a:t> натрия.</a:t>
            </a:r>
          </a:p>
          <a:p>
            <a:pPr lvl="0"/>
            <a:endParaRPr lang="ru-RU" sz="1400" dirty="0"/>
          </a:p>
        </p:txBody>
      </p:sp>
      <p:pic>
        <p:nvPicPr>
          <p:cNvPr id="11271" name="Picture 7" descr="C:\Users\shushakova\Desktop\ORGANIC PEOPLE NEW\Рисунок9.jpg"/>
          <p:cNvPicPr>
            <a:picLocks noChangeAspect="1" noChangeArrowheads="1"/>
          </p:cNvPicPr>
          <p:nvPr/>
        </p:nvPicPr>
        <p:blipFill>
          <a:blip r:embed="rId3" cstate="print"/>
          <a:srcRect/>
          <a:stretch>
            <a:fillRect/>
          </a:stretch>
        </p:blipFill>
        <p:spPr bwMode="auto">
          <a:xfrm>
            <a:off x="7643834" y="357166"/>
            <a:ext cx="1111886" cy="10001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shushakova\Desktop\ORGANIC PEOPLE NEW\фото для презентации\Рисунок24.jpg"/>
          <p:cNvPicPr>
            <a:picLocks noChangeAspect="1" noChangeArrowheads="1"/>
          </p:cNvPicPr>
          <p:nvPr/>
        </p:nvPicPr>
        <p:blipFill>
          <a:blip r:embed="rId2" cstate="print"/>
          <a:srcRect/>
          <a:stretch>
            <a:fillRect/>
          </a:stretch>
        </p:blipFill>
        <p:spPr bwMode="auto">
          <a:xfrm>
            <a:off x="3470430" y="3071810"/>
            <a:ext cx="5673570" cy="3786190"/>
          </a:xfrm>
          <a:prstGeom prst="rect">
            <a:avLst/>
          </a:prstGeom>
          <a:noFill/>
        </p:spPr>
      </p:pic>
      <p:sp>
        <p:nvSpPr>
          <p:cNvPr id="4" name="Подзаголовок 2"/>
          <p:cNvSpPr>
            <a:spLocks noGrp="1"/>
          </p:cNvSpPr>
          <p:nvPr>
            <p:ph type="subTitle" idx="1"/>
          </p:nvPr>
        </p:nvSpPr>
        <p:spPr>
          <a:xfrm>
            <a:off x="0" y="0"/>
            <a:ext cx="9144000" cy="1142984"/>
          </a:xfrm>
          <a:solidFill>
            <a:srgbClr val="FFC000"/>
          </a:solidFill>
        </p:spPr>
        <p:txBody>
          <a:bodyPr>
            <a:normAutofit fontScale="85000" lnSpcReduction="20000"/>
          </a:bodyPr>
          <a:lstStyle/>
          <a:p>
            <a:r>
              <a:rPr lang="en-US" b="1" u="sng" dirty="0" smtClean="0">
                <a:solidFill>
                  <a:schemeClr val="bg1"/>
                </a:solidFill>
                <a:latin typeface="Times New Roman" pitchFamily="18" charset="0"/>
                <a:cs typeface="Times New Roman" pitchFamily="18" charset="0"/>
              </a:rPr>
              <a:t>ORGANIC </a:t>
            </a:r>
            <a:endParaRPr lang="ru-RU" b="1" u="sng" dirty="0" smtClean="0">
              <a:solidFill>
                <a:schemeClr val="bg1"/>
              </a:solidFill>
              <a:latin typeface="Times New Roman" pitchFamily="18" charset="0"/>
              <a:cs typeface="Times New Roman" pitchFamily="18" charset="0"/>
            </a:endParaRPr>
          </a:p>
          <a:p>
            <a:r>
              <a:rPr lang="en-US" b="1" u="sng" dirty="0" smtClean="0">
                <a:solidFill>
                  <a:schemeClr val="bg1"/>
                </a:solidFill>
                <a:latin typeface="Times New Roman" pitchFamily="18" charset="0"/>
                <a:cs typeface="Times New Roman" pitchFamily="18" charset="0"/>
              </a:rPr>
              <a:t>PEOPLE &amp; FRUIT</a:t>
            </a:r>
          </a:p>
          <a:p>
            <a:r>
              <a:rPr lang="ru-RU" sz="2400" b="1" dirty="0" smtClean="0">
                <a:solidFill>
                  <a:schemeClr val="bg1"/>
                </a:solidFill>
                <a:latin typeface="Times New Roman" pitchFamily="18" charset="0"/>
                <a:cs typeface="Times New Roman" pitchFamily="18" charset="0"/>
              </a:rPr>
              <a:t>природа может дать больше</a:t>
            </a:r>
            <a:endParaRPr lang="ru-RU" sz="2400" b="1" dirty="0">
              <a:solidFill>
                <a:schemeClr val="bg1"/>
              </a:solidFill>
              <a:latin typeface="Times New Roman" pitchFamily="18" charset="0"/>
              <a:cs typeface="Times New Roman" pitchFamily="18" charset="0"/>
            </a:endParaRPr>
          </a:p>
        </p:txBody>
      </p:sp>
      <p:sp>
        <p:nvSpPr>
          <p:cNvPr id="8" name="TextBox 7"/>
          <p:cNvSpPr txBox="1"/>
          <p:nvPr/>
        </p:nvSpPr>
        <p:spPr>
          <a:xfrm>
            <a:off x="500034" y="1357298"/>
            <a:ext cx="8215370" cy="5435334"/>
          </a:xfrm>
          <a:prstGeom prst="rect">
            <a:avLst/>
          </a:prstGeom>
          <a:noFill/>
        </p:spPr>
        <p:txBody>
          <a:bodyPr wrap="square" rtlCol="0">
            <a:spAutoFit/>
          </a:bodyPr>
          <a:lstStyle/>
          <a:p>
            <a:pPr lvl="0" algn="just">
              <a:lnSpc>
                <a:spcPct val="150000"/>
              </a:lnSpc>
              <a:spcBef>
                <a:spcPct val="20000"/>
              </a:spcBef>
            </a:pPr>
            <a:r>
              <a:rPr lang="ru-RU" sz="1200" b="1" dirty="0" smtClean="0">
                <a:solidFill>
                  <a:srgbClr val="7EC22C"/>
                </a:solidFill>
                <a:latin typeface="Times New Roman" pitchFamily="18" charset="0"/>
                <a:cs typeface="Times New Roman" pitchFamily="18" charset="0"/>
              </a:rPr>
              <a:t>ORGANIC PEOPLE &amp; FRUIT </a:t>
            </a:r>
            <a:r>
              <a:rPr lang="ru-RU" sz="1200" dirty="0" smtClean="0">
                <a:latin typeface="Times New Roman" pitchFamily="18" charset="0"/>
                <a:cs typeface="Times New Roman" pitchFamily="18" charset="0"/>
              </a:rPr>
              <a:t>– это продолжение всем полюбившихся чистящих средств для дома ORGANIC PEOPLE. Натуральные и эффективные средства для уборки теперь с яркими фруктовыми ароматами на основе экстрактов и эфирных масел ягод и фруктов.</a:t>
            </a:r>
            <a:endParaRPr lang="en-US" sz="1200" dirty="0" smtClean="0">
              <a:latin typeface="Times New Roman" pitchFamily="18" charset="0"/>
              <a:cs typeface="Times New Roman" pitchFamily="18" charset="0"/>
            </a:endParaRPr>
          </a:p>
          <a:p>
            <a:pPr lvl="0" algn="just">
              <a:lnSpc>
                <a:spcPct val="150000"/>
              </a:lnSpc>
              <a:spcBef>
                <a:spcPct val="20000"/>
              </a:spcBef>
            </a:pPr>
            <a:endParaRPr lang="en-US" sz="1200" b="1" dirty="0" smtClean="0">
              <a:solidFill>
                <a:srgbClr val="59BD31"/>
              </a:solidFill>
            </a:endParaRPr>
          </a:p>
          <a:p>
            <a:pPr>
              <a:lnSpc>
                <a:spcPct val="150000"/>
              </a:lnSpc>
            </a:pPr>
            <a:r>
              <a:rPr lang="ru-RU" sz="1200" b="1" dirty="0" smtClean="0">
                <a:solidFill>
                  <a:srgbClr val="59BD31"/>
                </a:solidFill>
              </a:rPr>
              <a:t>ПРЕИМУЩЕСТВА</a:t>
            </a:r>
            <a:r>
              <a:rPr lang="en-US" sz="1200" b="1" dirty="0" smtClean="0">
                <a:solidFill>
                  <a:srgbClr val="59BD31"/>
                </a:solidFill>
              </a:rPr>
              <a:t>:</a:t>
            </a:r>
          </a:p>
          <a:p>
            <a:pPr lvl="0" algn="just">
              <a:spcBef>
                <a:spcPct val="20000"/>
              </a:spcBef>
              <a:buFont typeface="Wingdings" pitchFamily="2" charset="2"/>
              <a:buChar char="ü"/>
            </a:pPr>
            <a:r>
              <a:rPr lang="ru-RU" sz="1200" dirty="0" smtClean="0">
                <a:solidFill>
                  <a:prstClr val="black"/>
                </a:solidFill>
                <a:latin typeface="Times New Roman" pitchFamily="18" charset="0"/>
                <a:cs typeface="Times New Roman" pitchFamily="18" charset="0"/>
              </a:rPr>
              <a:t>Сочетают в себе последние тенденции - высокую эффективность, безопасность и </a:t>
            </a:r>
            <a:r>
              <a:rPr lang="ru-RU" sz="1200" dirty="0" err="1" smtClean="0">
                <a:solidFill>
                  <a:prstClr val="black"/>
                </a:solidFill>
                <a:latin typeface="Times New Roman" pitchFamily="18" charset="0"/>
                <a:cs typeface="Times New Roman" pitchFamily="18" charset="0"/>
              </a:rPr>
              <a:t>экологичность</a:t>
            </a:r>
            <a:endParaRPr lang="ru-RU" sz="1200" dirty="0" smtClean="0">
              <a:solidFill>
                <a:prstClr val="black"/>
              </a:solidFill>
              <a:latin typeface="Times New Roman" pitchFamily="18" charset="0"/>
              <a:cs typeface="Times New Roman" pitchFamily="18" charset="0"/>
            </a:endParaRPr>
          </a:p>
          <a:p>
            <a:pPr lvl="0" algn="just">
              <a:spcBef>
                <a:spcPct val="20000"/>
              </a:spcBef>
              <a:buFont typeface="Wingdings" pitchFamily="2" charset="2"/>
              <a:buChar char="ü"/>
            </a:pPr>
            <a:r>
              <a:rPr lang="ru-RU" sz="1200" dirty="0" smtClean="0">
                <a:solidFill>
                  <a:prstClr val="black"/>
                </a:solidFill>
                <a:latin typeface="Times New Roman" pitchFamily="18" charset="0"/>
                <a:cs typeface="Times New Roman" pitchFamily="18" charset="0"/>
              </a:rPr>
              <a:t>Изготовлены из натуральных компонентов, обогащены органическими экстрактами и эфирными маслами</a:t>
            </a:r>
          </a:p>
          <a:p>
            <a:pPr lvl="0" algn="just">
              <a:spcBef>
                <a:spcPct val="20000"/>
              </a:spcBef>
              <a:buFont typeface="Wingdings" pitchFamily="2" charset="2"/>
              <a:buChar char="ü"/>
            </a:pPr>
            <a:r>
              <a:rPr lang="ru-RU" sz="1200" dirty="0" smtClean="0">
                <a:solidFill>
                  <a:prstClr val="black"/>
                </a:solidFill>
                <a:latin typeface="Times New Roman" pitchFamily="18" charset="0"/>
                <a:cs typeface="Times New Roman" pitchFamily="18" charset="0"/>
              </a:rPr>
              <a:t>Не содержат опасных химических веществ, которые часто используют производители бытовой химии</a:t>
            </a:r>
          </a:p>
          <a:p>
            <a:pPr algn="just">
              <a:spcBef>
                <a:spcPct val="20000"/>
              </a:spcBef>
              <a:buFont typeface="Wingdings" pitchFamily="2" charset="2"/>
              <a:buChar char="ü"/>
            </a:pPr>
            <a:r>
              <a:rPr lang="ru-RU" sz="1200" dirty="0" smtClean="0">
                <a:solidFill>
                  <a:prstClr val="black"/>
                </a:solidFill>
                <a:latin typeface="Times New Roman" pitchFamily="18" charset="0"/>
                <a:cs typeface="Times New Roman" pitchFamily="18" charset="0"/>
              </a:rPr>
              <a:t>Полностью </a:t>
            </a:r>
            <a:r>
              <a:rPr lang="ru-RU" sz="1200" dirty="0" err="1" smtClean="0">
                <a:solidFill>
                  <a:prstClr val="black"/>
                </a:solidFill>
                <a:latin typeface="Times New Roman" pitchFamily="18" charset="0"/>
                <a:cs typeface="Times New Roman" pitchFamily="18" charset="0"/>
              </a:rPr>
              <a:t>биоразогаемые</a:t>
            </a:r>
            <a:r>
              <a:rPr lang="ru-RU" sz="1200" dirty="0" smtClean="0">
                <a:solidFill>
                  <a:prstClr val="black"/>
                </a:solidFill>
                <a:latin typeface="Times New Roman" pitchFamily="18" charset="0"/>
                <a:cs typeface="Times New Roman" pitchFamily="18" charset="0"/>
              </a:rPr>
              <a:t> формулы</a:t>
            </a:r>
          </a:p>
          <a:p>
            <a:pPr lvl="0" algn="just">
              <a:spcBef>
                <a:spcPct val="20000"/>
              </a:spcBef>
              <a:buFont typeface="Wingdings" pitchFamily="2" charset="2"/>
              <a:buChar char="ü"/>
            </a:pPr>
            <a:r>
              <a:rPr lang="ru-RU" sz="1200" dirty="0" smtClean="0">
                <a:solidFill>
                  <a:prstClr val="black"/>
                </a:solidFill>
                <a:latin typeface="Times New Roman" pitchFamily="18" charset="0"/>
                <a:cs typeface="Times New Roman" pitchFamily="18" charset="0"/>
              </a:rPr>
              <a:t>Являются более доступными, </a:t>
            </a:r>
          </a:p>
          <a:p>
            <a:pPr lvl="0" algn="just">
              <a:spcBef>
                <a:spcPct val="20000"/>
              </a:spcBef>
              <a:buFont typeface="Wingdings" pitchFamily="2" charset="2"/>
              <a:buChar char="ü"/>
            </a:pPr>
            <a:r>
              <a:rPr lang="ru-RU" sz="1200" dirty="0" smtClean="0">
                <a:solidFill>
                  <a:prstClr val="black"/>
                </a:solidFill>
                <a:latin typeface="Times New Roman" pitchFamily="18" charset="0"/>
                <a:cs typeface="Times New Roman" pitchFamily="18" charset="0"/>
              </a:rPr>
              <a:t>по сравнению с европейскими аналогами</a:t>
            </a:r>
          </a:p>
          <a:p>
            <a:pPr algn="ctr">
              <a:spcBef>
                <a:spcPct val="20000"/>
              </a:spcBef>
            </a:pPr>
            <a:endParaRPr lang="en-US" sz="1600" b="1" dirty="0" smtClean="0">
              <a:solidFill>
                <a:srgbClr val="59BD31"/>
              </a:solidFill>
              <a:latin typeface="Times New Roman" pitchFamily="18" charset="0"/>
              <a:cs typeface="Times New Roman" pitchFamily="18" charset="0"/>
            </a:endParaRPr>
          </a:p>
          <a:p>
            <a:pPr algn="ctr">
              <a:spcBef>
                <a:spcPct val="20000"/>
              </a:spcBef>
            </a:pPr>
            <a:endParaRPr lang="en-US" sz="1600" b="1" dirty="0" smtClean="0">
              <a:solidFill>
                <a:srgbClr val="59BD31"/>
              </a:solidFill>
              <a:latin typeface="Times New Roman" pitchFamily="18" charset="0"/>
              <a:cs typeface="Times New Roman" pitchFamily="18" charset="0"/>
            </a:endParaRPr>
          </a:p>
          <a:p>
            <a:pPr algn="ctr">
              <a:spcBef>
                <a:spcPct val="20000"/>
              </a:spcBef>
            </a:pPr>
            <a:endParaRPr lang="en-US" sz="1600" b="1" dirty="0" smtClean="0">
              <a:solidFill>
                <a:srgbClr val="59BD31"/>
              </a:solidFill>
              <a:latin typeface="Times New Roman" pitchFamily="18" charset="0"/>
              <a:cs typeface="Times New Roman" pitchFamily="18" charset="0"/>
            </a:endParaRPr>
          </a:p>
          <a:p>
            <a:pPr algn="ctr">
              <a:spcBef>
                <a:spcPct val="20000"/>
              </a:spcBef>
            </a:pPr>
            <a:endParaRPr lang="ru-RU" sz="1600" b="1" dirty="0" smtClean="0">
              <a:solidFill>
                <a:srgbClr val="59BD31"/>
              </a:solidFill>
              <a:latin typeface="Times New Roman" pitchFamily="18" charset="0"/>
              <a:cs typeface="Times New Roman" pitchFamily="18" charset="0"/>
            </a:endParaRPr>
          </a:p>
          <a:p>
            <a:pPr algn="ctr">
              <a:spcBef>
                <a:spcPct val="20000"/>
              </a:spcBef>
            </a:pPr>
            <a:endParaRPr lang="ru-RU" sz="1600" b="1" dirty="0" smtClean="0">
              <a:solidFill>
                <a:srgbClr val="59BD31"/>
              </a:solidFill>
              <a:latin typeface="Times New Roman" pitchFamily="18" charset="0"/>
              <a:cs typeface="Times New Roman" pitchFamily="18" charset="0"/>
            </a:endParaRPr>
          </a:p>
          <a:p>
            <a:pPr algn="ctr">
              <a:spcBef>
                <a:spcPct val="20000"/>
              </a:spcBef>
            </a:pPr>
            <a:endParaRPr lang="en-US" sz="1600" b="1" dirty="0" smtClean="0">
              <a:solidFill>
                <a:srgbClr val="59BD31"/>
              </a:solidFill>
              <a:latin typeface="Times New Roman" pitchFamily="18" charset="0"/>
              <a:cs typeface="Times New Roman" pitchFamily="18" charset="0"/>
            </a:endParaRPr>
          </a:p>
          <a:p>
            <a:pPr lvl="0" algn="ctr">
              <a:spcBef>
                <a:spcPct val="20000"/>
              </a:spcBef>
            </a:pPr>
            <a:r>
              <a:rPr lang="ru-RU" sz="1600" b="1" dirty="0" smtClean="0">
                <a:solidFill>
                  <a:srgbClr val="59BD31"/>
                </a:solidFill>
                <a:latin typeface="Times New Roman" pitchFamily="18" charset="0"/>
                <a:cs typeface="Times New Roman" pitchFamily="18" charset="0"/>
              </a:rPr>
              <a:t>Лучший способ сделать дом чистым - использовать натуральные, приятные и действительно эффективные средства  </a:t>
            </a:r>
            <a:r>
              <a:rPr lang="en-US" sz="1600" b="1" dirty="0" smtClean="0">
                <a:solidFill>
                  <a:srgbClr val="59BD31"/>
                </a:solidFill>
                <a:latin typeface="Times New Roman" pitchFamily="18" charset="0"/>
                <a:cs typeface="Times New Roman" pitchFamily="18" charset="0"/>
              </a:rPr>
              <a:t>ORGANIC PEOPLE</a:t>
            </a:r>
            <a:r>
              <a:rPr lang="ru-RU" sz="1600" b="1" dirty="0" smtClean="0">
                <a:solidFill>
                  <a:srgbClr val="59BD31"/>
                </a:solidFill>
                <a:latin typeface="Times New Roman" pitchFamily="18" charset="0"/>
                <a:cs typeface="Times New Roman" pitchFamily="18" charset="0"/>
              </a:rPr>
              <a:t> </a:t>
            </a:r>
            <a:r>
              <a:rPr lang="en-US" sz="1600" b="1" dirty="0" smtClean="0">
                <a:solidFill>
                  <a:srgbClr val="59BD31"/>
                </a:solidFill>
                <a:latin typeface="Times New Roman" pitchFamily="18" charset="0"/>
                <a:cs typeface="Times New Roman" pitchFamily="18" charset="0"/>
              </a:rPr>
              <a:t>&amp; FRUIT</a:t>
            </a:r>
            <a:r>
              <a:rPr lang="ru-RU" sz="1600" b="1" dirty="0" smtClean="0">
                <a:solidFill>
                  <a:srgbClr val="59BD31"/>
                </a:solidFill>
                <a:latin typeface="Times New Roman" pitchFamily="18" charset="0"/>
                <a:cs typeface="Times New Roman" pitchFamily="18" charset="0"/>
              </a:rPr>
              <a:t>.</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142852"/>
            <a:ext cx="7572428" cy="769441"/>
          </a:xfrm>
          <a:prstGeom prst="rect">
            <a:avLst/>
          </a:prstGeom>
          <a:solidFill>
            <a:srgbClr val="99CC00"/>
          </a:solidFill>
        </p:spPr>
        <p:txBody>
          <a:bodyPr wrap="square" rtlCol="0">
            <a:spAutoFit/>
          </a:bodyPr>
          <a:lstStyle/>
          <a:p>
            <a:pPr algn="ctr"/>
            <a:endParaRPr lang="en-US" sz="800" b="1" dirty="0" smtClean="0">
              <a:solidFill>
                <a:schemeClr val="bg1"/>
              </a:solidFill>
              <a:latin typeface="Times New Roman" pitchFamily="18" charset="0"/>
              <a:cs typeface="Times New Roman" pitchFamily="18" charset="0"/>
            </a:endParaRPr>
          </a:p>
          <a:p>
            <a:pPr algn="ctr"/>
            <a:r>
              <a:rPr lang="ru-RU" sz="2800" b="1" dirty="0" smtClean="0">
                <a:solidFill>
                  <a:schemeClr val="bg1"/>
                </a:solidFill>
                <a:latin typeface="Times New Roman" pitchFamily="18" charset="0"/>
                <a:cs typeface="Times New Roman" pitchFamily="18" charset="0"/>
              </a:rPr>
              <a:t>Ассортимент</a:t>
            </a:r>
            <a:endParaRPr lang="en-US" sz="800" b="1" dirty="0" smtClean="0">
              <a:solidFill>
                <a:schemeClr val="bg1"/>
              </a:solidFill>
              <a:latin typeface="Times New Roman" pitchFamily="18" charset="0"/>
              <a:cs typeface="Times New Roman" pitchFamily="18" charset="0"/>
            </a:endParaRPr>
          </a:p>
          <a:p>
            <a:pPr algn="ctr"/>
            <a:endParaRPr lang="ru-RU" sz="800" b="1" dirty="0">
              <a:latin typeface="Times New Roman" pitchFamily="18" charset="0"/>
              <a:cs typeface="Times New Roman" pitchFamily="18" charset="0"/>
            </a:endParaRPr>
          </a:p>
        </p:txBody>
      </p:sp>
      <p:pic>
        <p:nvPicPr>
          <p:cNvPr id="8" name="Рисунок 7" descr="Рисунок16.jpg"/>
          <p:cNvPicPr>
            <a:picLocks noChangeAspect="1"/>
          </p:cNvPicPr>
          <p:nvPr/>
        </p:nvPicPr>
        <p:blipFill>
          <a:blip r:embed="rId2" cstate="print"/>
          <a:stretch>
            <a:fillRect/>
          </a:stretch>
        </p:blipFill>
        <p:spPr>
          <a:xfrm>
            <a:off x="7929586" y="214290"/>
            <a:ext cx="755904" cy="762000"/>
          </a:xfrm>
          <a:prstGeom prst="rect">
            <a:avLst/>
          </a:prstGeom>
        </p:spPr>
      </p:pic>
      <p:sp>
        <p:nvSpPr>
          <p:cNvPr id="18434" name="Rectangle 2"/>
          <p:cNvSpPr>
            <a:spLocks noChangeArrowheads="1"/>
          </p:cNvSpPr>
          <p:nvPr/>
        </p:nvSpPr>
        <p:spPr bwMode="auto">
          <a:xfrm>
            <a:off x="357158" y="1188646"/>
            <a:ext cx="764386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гель для мытья посуды с органическим розовым грейпфрутом</a:t>
            </a:r>
          </a:p>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гель для мытья посуды с органическим зеленым яблоком и киви</a:t>
            </a:r>
          </a:p>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гель для мытья посуды с органической дикой мятой и лаймом</a:t>
            </a:r>
          </a:p>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гель для мытья посуды с органическим ананасом </a:t>
            </a:r>
          </a:p>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гель для мытья посуды с органической смородиной</a:t>
            </a:r>
          </a:p>
          <a:p>
            <a:pPr marL="228600" lvl="0" indent="-228600" fontAlgn="base">
              <a:lnSpc>
                <a:spcPct val="200000"/>
              </a:lnSpc>
              <a:spcBef>
                <a:spcPct val="0"/>
              </a:spcBef>
              <a:spcAft>
                <a:spcPct val="0"/>
              </a:spcAft>
              <a:buFont typeface="+mj-lt"/>
              <a:buAutoNum type="arabicPeriod"/>
            </a:pPr>
            <a:r>
              <a:rPr lang="ru-RU" sz="1100" dirty="0" err="1" smtClean="0">
                <a:latin typeface="Times New Roman" pitchFamily="18" charset="0"/>
                <a:ea typeface="Times New Roman" pitchFamily="18" charset="0"/>
                <a:cs typeface="Times New Roman" pitchFamily="18" charset="0"/>
              </a:rPr>
              <a:t>Био</a:t>
            </a:r>
            <a:r>
              <a:rPr lang="ru-RU" sz="1100" dirty="0" smtClean="0">
                <a:latin typeface="Times New Roman" pitchFamily="18" charset="0"/>
                <a:ea typeface="Times New Roman" pitchFamily="18" charset="0"/>
                <a:cs typeface="Times New Roman" pitchFamily="18" charset="0"/>
              </a:rPr>
              <a:t> бальзам для мытья посуды с органическим манго</a:t>
            </a:r>
          </a:p>
          <a:p>
            <a:pPr marL="228600" lvl="0" indent="-228600" fontAlgn="base">
              <a:lnSpc>
                <a:spcPct val="200000"/>
              </a:lnSpc>
              <a:spcBef>
                <a:spcPct val="0"/>
              </a:spcBef>
              <a:spcAft>
                <a:spcPct val="0"/>
              </a:spcAft>
              <a:buFont typeface="+mj-lt"/>
              <a:buAutoNum type="arabicPeriod"/>
            </a:pPr>
            <a:r>
              <a:rPr lang="ru-RU" sz="1100" dirty="0" err="1" smtClean="0">
                <a:latin typeface="Times New Roman" pitchFamily="18" charset="0"/>
                <a:ea typeface="Times New Roman" pitchFamily="18" charset="0"/>
                <a:cs typeface="Times New Roman" pitchFamily="18" charset="0"/>
              </a:rPr>
              <a:t>Био</a:t>
            </a:r>
            <a:r>
              <a:rPr lang="ru-RU" sz="1100" dirty="0" smtClean="0">
                <a:latin typeface="Times New Roman" pitchFamily="18" charset="0"/>
                <a:ea typeface="Times New Roman" pitchFamily="18" charset="0"/>
                <a:cs typeface="Times New Roman" pitchFamily="18" charset="0"/>
              </a:rPr>
              <a:t> хозяйственное мыло с органической  оливой </a:t>
            </a:r>
          </a:p>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кондиционер - </a:t>
            </a:r>
            <a:r>
              <a:rPr lang="ru-RU" sz="1100" dirty="0" err="1" smtClean="0">
                <a:latin typeface="Times New Roman" pitchFamily="18" charset="0"/>
                <a:ea typeface="Times New Roman" pitchFamily="18" charset="0"/>
                <a:cs typeface="Times New Roman" pitchFamily="18" charset="0"/>
              </a:rPr>
              <a:t>ополаскиватель</a:t>
            </a:r>
            <a:r>
              <a:rPr lang="ru-RU" sz="1100" dirty="0" smtClean="0">
                <a:latin typeface="Times New Roman" pitchFamily="18" charset="0"/>
                <a:ea typeface="Times New Roman" pitchFamily="18" charset="0"/>
                <a:cs typeface="Times New Roman" pitchFamily="18" charset="0"/>
              </a:rPr>
              <a:t> для белья с органическим персиком</a:t>
            </a:r>
          </a:p>
          <a:p>
            <a:pPr marL="228600" lvl="0" indent="-228600" fontAlgn="base">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кондиционер - </a:t>
            </a:r>
            <a:r>
              <a:rPr lang="ru-RU" sz="1100" dirty="0" err="1" smtClean="0">
                <a:latin typeface="Times New Roman" pitchFamily="18" charset="0"/>
                <a:ea typeface="Times New Roman" pitchFamily="18" charset="0"/>
                <a:cs typeface="Times New Roman" pitchFamily="18" charset="0"/>
              </a:rPr>
              <a:t>ополаскиватель</a:t>
            </a:r>
            <a:r>
              <a:rPr lang="ru-RU" sz="1100" dirty="0" smtClean="0">
                <a:latin typeface="Times New Roman" pitchFamily="18" charset="0"/>
                <a:ea typeface="Times New Roman" pitchFamily="18" charset="0"/>
                <a:cs typeface="Times New Roman" pitchFamily="18" charset="0"/>
              </a:rPr>
              <a:t> для белья с органическим арбузом</a:t>
            </a:r>
          </a:p>
          <a:p>
            <a:pPr marL="228600" lvl="0" indent="-228600" fontAlgn="base">
              <a:lnSpc>
                <a:spcPct val="200000"/>
              </a:lnSpc>
              <a:spcBef>
                <a:spcPct val="0"/>
              </a:spcBef>
              <a:spcAft>
                <a:spcPct val="0"/>
              </a:spcAft>
              <a:buFont typeface="+mj-lt"/>
              <a:buAutoNum type="arabicPeriod"/>
            </a:pPr>
            <a:r>
              <a:rPr kumimoji="0" lang="en-US" sz="11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100" dirty="0" smtClean="0">
                <a:latin typeface="Times New Roman" pitchFamily="18" charset="0"/>
                <a:ea typeface="Times New Roman" pitchFamily="18" charset="0"/>
                <a:cs typeface="Times New Roman" pitchFamily="18" charset="0"/>
              </a:rPr>
              <a:t>Эко гель для мытья туалета с органическими эфирными маслами бергамота и чайного дерева </a:t>
            </a:r>
            <a:endParaRPr kumimoji="0" lang="ru-RU" sz="1100" i="0" u="none" strike="noStrike" cap="none" normalizeH="0" baseline="0" dirty="0" smtClean="0">
              <a:ln>
                <a:noFill/>
              </a:ln>
              <a:solidFill>
                <a:schemeClr val="tx1"/>
              </a:solidFill>
              <a:effectLst/>
              <a:latin typeface="Times New Roman" pitchFamily="18" charset="0"/>
              <a:cs typeface="Times New Roman" pitchFamily="18" charset="0"/>
            </a:endParaRPr>
          </a:p>
          <a:p>
            <a:pPr marL="228600" lvl="0" indent="-228600" eaLnBrk="0" fontAlgn="base" hangingPunct="0">
              <a:lnSpc>
                <a:spcPct val="200000"/>
              </a:lnSpc>
              <a:spcBef>
                <a:spcPct val="0"/>
              </a:spcBef>
              <a:spcAft>
                <a:spcPct val="0"/>
              </a:spcAft>
              <a:buFont typeface="+mj-lt"/>
              <a:buAutoNum type="arabicPeriod"/>
            </a:pPr>
            <a:r>
              <a:rPr lang="ru-RU" sz="1100" dirty="0" smtClean="0">
                <a:latin typeface="Times New Roman" pitchFamily="18" charset="0"/>
                <a:ea typeface="Times New Roman" pitchFamily="18" charset="0"/>
                <a:cs typeface="Times New Roman" pitchFamily="18" charset="0"/>
              </a:rPr>
              <a:t>Эко гель для мытья туалета с органическими эфирными маслами лимона и мяты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shushakova\Desktop\ORGANIC PEOPLE NEW\фото для презентации\Рисунок13.jpg"/>
          <p:cNvPicPr>
            <a:picLocks noChangeAspect="1" noChangeArrowheads="1"/>
          </p:cNvPicPr>
          <p:nvPr/>
        </p:nvPicPr>
        <p:blipFill>
          <a:blip r:embed="rId2" cstate="print"/>
          <a:srcRect/>
          <a:stretch>
            <a:fillRect/>
          </a:stretch>
        </p:blipFill>
        <p:spPr bwMode="auto">
          <a:xfrm>
            <a:off x="1" y="785795"/>
            <a:ext cx="3672080" cy="5500726"/>
          </a:xfrm>
          <a:prstGeom prst="rect">
            <a:avLst/>
          </a:prstGeom>
          <a:noFill/>
        </p:spPr>
      </p:pic>
      <p:sp>
        <p:nvSpPr>
          <p:cNvPr id="4" name="TextBox 3"/>
          <p:cNvSpPr txBox="1"/>
          <p:nvPr/>
        </p:nvSpPr>
        <p:spPr>
          <a:xfrm>
            <a:off x="142844" y="214290"/>
            <a:ext cx="8786874" cy="646331"/>
          </a:xfrm>
          <a:prstGeom prst="rect">
            <a:avLst/>
          </a:prstGeom>
          <a:solidFill>
            <a:srgbClr val="FF7C80">
              <a:alpha val="86000"/>
            </a:srgbClr>
          </a:solidFill>
        </p:spPr>
        <p:txBody>
          <a:bodyPr wrap="square" rtlCol="0">
            <a:spAutoFit/>
          </a:bodyPr>
          <a:lstStyle/>
          <a:p>
            <a:pPr algn="ctr"/>
            <a:r>
              <a:rPr lang="ru-RU" b="1" dirty="0" smtClean="0">
                <a:latin typeface="Times New Roman" pitchFamily="18" charset="0"/>
                <a:cs typeface="Times New Roman" pitchFamily="18" charset="0"/>
              </a:rPr>
              <a:t>ЭКО ГЕЛЬ ДЛЯ МЫТЬЯ ПОСУДЫ</a:t>
            </a:r>
          </a:p>
          <a:p>
            <a:pPr algn="ctr"/>
            <a:r>
              <a:rPr lang="ru-RU" b="1" dirty="0" smtClean="0">
                <a:latin typeface="Times New Roman" pitchFamily="18" charset="0"/>
                <a:cs typeface="Times New Roman" pitchFamily="18" charset="0"/>
              </a:rPr>
              <a:t>с органическим розовым грейпфрутом</a:t>
            </a:r>
            <a:endParaRPr lang="ru-RU" b="1" dirty="0">
              <a:latin typeface="Times New Roman" pitchFamily="18" charset="0"/>
              <a:cs typeface="Times New Roman" pitchFamily="18" charset="0"/>
            </a:endParaRPr>
          </a:p>
        </p:txBody>
      </p:sp>
      <p:sp>
        <p:nvSpPr>
          <p:cNvPr id="5" name="TextBox 4"/>
          <p:cNvSpPr txBox="1"/>
          <p:nvPr/>
        </p:nvSpPr>
        <p:spPr>
          <a:xfrm>
            <a:off x="2643174" y="1285860"/>
            <a:ext cx="6072230" cy="1569660"/>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с органическим розовым грейпфрутом - это безопасное моющее средство, которое до блеска и скрипа отмоет посуду. Подходит для очищения фруктов, овощей и даже для детских игрушек. Обладает невероятно свежим цитрусовым ароматом, который моментально поднимет настроение. Прекрасно растворяет жир и удаляет различные загрязнения в холодной воде. Очищает металлические столовые приборы, сковороды и кастрюли, не оставляя разводов.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a:t>
            </a:r>
            <a:r>
              <a:rPr lang="ru-RU" sz="1000" dirty="0" smtClean="0">
                <a:latin typeface="Times New Roman" pitchFamily="18" charset="0"/>
                <a:cs typeface="Times New Roman" pitchFamily="18" charset="0"/>
              </a:rPr>
              <a:t>ORGANIC PEOPLE &amp; FRUIT.</a:t>
            </a:r>
            <a:endParaRPr lang="ru-RU" sz="1000" dirty="0">
              <a:latin typeface="Times New Roman" pitchFamily="18" charset="0"/>
              <a:cs typeface="Times New Roman" pitchFamily="18" charset="0"/>
            </a:endParaRPr>
          </a:p>
        </p:txBody>
      </p:sp>
      <p:sp>
        <p:nvSpPr>
          <p:cNvPr id="6" name="TextBox 5"/>
          <p:cNvSpPr txBox="1"/>
          <p:nvPr/>
        </p:nvSpPr>
        <p:spPr>
          <a:xfrm>
            <a:off x="2714612" y="3286124"/>
            <a:ext cx="6072230" cy="1015663"/>
          </a:xfrm>
          <a:prstGeom prst="rect">
            <a:avLst/>
          </a:prstGeom>
          <a:noFill/>
        </p:spPr>
        <p:txBody>
          <a:bodyPr wrap="square" rtlCol="0">
            <a:spAutoFit/>
          </a:bodyPr>
          <a:lstStyle/>
          <a:p>
            <a:pPr>
              <a:buFont typeface="Wingdings" pitchFamily="2" charset="2"/>
              <a:buChar char="ü"/>
            </a:pPr>
            <a:r>
              <a:rPr lang="ru-RU" sz="1200" dirty="0" smtClean="0">
                <a:latin typeface="Times New Roman" pitchFamily="18" charset="0"/>
                <a:cs typeface="Times New Roman" pitchFamily="18" charset="0"/>
              </a:rPr>
              <a:t>99,5%  натуральных компонентов</a:t>
            </a:r>
          </a:p>
          <a:p>
            <a:pPr>
              <a:buFont typeface="Wingdings" pitchFamily="2" charset="2"/>
              <a:buChar char="ü"/>
            </a:pPr>
            <a:r>
              <a:rPr lang="ru-RU" sz="1200" dirty="0" smtClean="0">
                <a:latin typeface="Times New Roman" pitchFamily="18" charset="0"/>
                <a:cs typeface="Times New Roman" pitchFamily="18" charset="0"/>
              </a:rPr>
              <a:t>экологически чистое моющее средство </a:t>
            </a:r>
          </a:p>
          <a:p>
            <a:pPr>
              <a:buFont typeface="Wingdings" pitchFamily="2" charset="2"/>
              <a:buChar char="ü"/>
            </a:pPr>
            <a:r>
              <a:rPr lang="ru-RU" sz="1200" dirty="0" smtClean="0">
                <a:latin typeface="Times New Roman" pitchFamily="18" charset="0"/>
                <a:cs typeface="Times New Roman" pitchFamily="18" charset="0"/>
              </a:rPr>
              <a:t>идеален для мытья посуды, фруктов и овощей</a:t>
            </a:r>
          </a:p>
          <a:p>
            <a:pPr>
              <a:buFont typeface="Wingdings" pitchFamily="2" charset="2"/>
              <a:buChar char="ü"/>
            </a:pPr>
            <a:r>
              <a:rPr lang="ru-RU" sz="1200" dirty="0" smtClean="0">
                <a:latin typeface="Times New Roman" pitchFamily="18" charset="0"/>
                <a:cs typeface="Times New Roman" pitchFamily="18" charset="0"/>
              </a:rPr>
              <a:t>подходит для мытья детских игрушек</a:t>
            </a:r>
          </a:p>
          <a:p>
            <a:pPr>
              <a:buFont typeface="Wingdings" pitchFamily="2" charset="2"/>
              <a:buChar char="ü"/>
            </a:pPr>
            <a:r>
              <a:rPr lang="ru-RU" sz="1200" dirty="0" smtClean="0">
                <a:latin typeface="Times New Roman" pitchFamily="18" charset="0"/>
                <a:cs typeface="Times New Roman" pitchFamily="18" charset="0"/>
              </a:rPr>
              <a:t>свежий цитрусовый аромат </a:t>
            </a:r>
          </a:p>
        </p:txBody>
      </p:sp>
      <p:sp>
        <p:nvSpPr>
          <p:cNvPr id="7" name="TextBox 6"/>
          <p:cNvSpPr txBox="1"/>
          <p:nvPr/>
        </p:nvSpPr>
        <p:spPr>
          <a:xfrm>
            <a:off x="289578" y="5141253"/>
            <a:ext cx="1282026"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6463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5-15%: анионное ПАВ*,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органический экстракт розового грейпфрута, органический экстракт лимона, органический экстракт ромашки, эфирное масло апельсина, эфирное масло грейпфрута,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кармин. </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b="1" dirty="0" smtClean="0">
              <a:latin typeface="Times New Roman" pitchFamily="18" charset="0"/>
              <a:cs typeface="Times New Roman" pitchFamily="18" charset="0"/>
            </a:endParaRPr>
          </a:p>
        </p:txBody>
      </p:sp>
      <p:sp>
        <p:nvSpPr>
          <p:cNvPr id="9" name="Прямоугольник 8"/>
          <p:cNvSpPr/>
          <p:nvPr/>
        </p:nvSpPr>
        <p:spPr>
          <a:xfrm>
            <a:off x="2714612" y="4500570"/>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1044" name="Picture 20" descr="C:\Users\shushakova\Desktop\ORGANIC PEOPLE NEW\Рисунок1.png"/>
          <p:cNvPicPr>
            <a:picLocks noChangeAspect="1" noChangeArrowheads="1"/>
          </p:cNvPicPr>
          <p:nvPr/>
        </p:nvPicPr>
        <p:blipFill>
          <a:blip r:embed="rId3" cstate="print"/>
          <a:srcRect/>
          <a:stretch>
            <a:fillRect/>
          </a:stretch>
        </p:blipFill>
        <p:spPr bwMode="auto">
          <a:xfrm>
            <a:off x="7500958" y="285728"/>
            <a:ext cx="1277937" cy="9620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shakova\Desktop\ORGANIC PEOPLE NEW\фото для презентации\Рисунок16.jpg"/>
          <p:cNvPicPr>
            <a:picLocks noChangeAspect="1" noChangeArrowheads="1"/>
          </p:cNvPicPr>
          <p:nvPr/>
        </p:nvPicPr>
        <p:blipFill>
          <a:blip r:embed="rId2" cstate="print"/>
          <a:srcRect/>
          <a:stretch>
            <a:fillRect/>
          </a:stretch>
        </p:blipFill>
        <p:spPr bwMode="auto">
          <a:xfrm>
            <a:off x="0" y="571480"/>
            <a:ext cx="3913574" cy="5857916"/>
          </a:xfrm>
          <a:prstGeom prst="rect">
            <a:avLst/>
          </a:prstGeom>
          <a:noFill/>
        </p:spPr>
      </p:pic>
      <p:sp>
        <p:nvSpPr>
          <p:cNvPr id="4" name="TextBox 3"/>
          <p:cNvSpPr txBox="1"/>
          <p:nvPr/>
        </p:nvSpPr>
        <p:spPr>
          <a:xfrm>
            <a:off x="142844" y="214290"/>
            <a:ext cx="8786874" cy="646331"/>
          </a:xfrm>
          <a:prstGeom prst="rect">
            <a:avLst/>
          </a:prstGeom>
          <a:solidFill>
            <a:srgbClr val="99CC00">
              <a:alpha val="85490"/>
            </a:srgbClr>
          </a:solidFill>
        </p:spPr>
        <p:txBody>
          <a:bodyPr wrap="square" rtlCol="0">
            <a:spAutoFit/>
          </a:bodyPr>
          <a:lstStyle/>
          <a:p>
            <a:pPr algn="ctr"/>
            <a:r>
              <a:rPr lang="ru-RU" b="1" dirty="0" smtClean="0">
                <a:latin typeface="Times New Roman" pitchFamily="18" charset="0"/>
                <a:cs typeface="Times New Roman" pitchFamily="18" charset="0"/>
              </a:rPr>
              <a:t>ЭКО ГЕЛЬ ДЛЯ МЫТЬЯ ПОСУДЫ</a:t>
            </a:r>
          </a:p>
          <a:p>
            <a:pPr algn="ctr"/>
            <a:r>
              <a:rPr lang="ru-RU" b="1" dirty="0" smtClean="0">
                <a:latin typeface="Times New Roman" pitchFamily="18" charset="0"/>
                <a:cs typeface="Times New Roman" pitchFamily="18" charset="0"/>
              </a:rPr>
              <a:t>с органическим ананасом</a:t>
            </a:r>
            <a:endParaRPr lang="ru-RU" b="1" dirty="0">
              <a:latin typeface="Times New Roman" pitchFamily="18" charset="0"/>
              <a:cs typeface="Times New Roman" pitchFamily="18" charset="0"/>
            </a:endParaRPr>
          </a:p>
        </p:txBody>
      </p:sp>
      <p:sp>
        <p:nvSpPr>
          <p:cNvPr id="5" name="TextBox 4"/>
          <p:cNvSpPr txBox="1"/>
          <p:nvPr/>
        </p:nvSpPr>
        <p:spPr>
          <a:xfrm>
            <a:off x="2786050" y="1142984"/>
            <a:ext cx="6072230" cy="138499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с органическим ананасом - это ароматное, безопасное  и эффективное моющее средство, которое отлично справляется с мытьем посуды, фруктов, овощей и детских игрушек. Прекрасно растворяет жир и удаляет различные загрязнения в холодной воде. Очищает металлические столовые приборы, сковороды и кастрюли, не оставляя разводов.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ORGANIC PEOPLE &amp; FRUIT.</a:t>
            </a:r>
            <a:endParaRPr lang="ru-RU" sz="1200" dirty="0">
              <a:latin typeface="Times New Roman" pitchFamily="18" charset="0"/>
              <a:cs typeface="Times New Roman" pitchFamily="18" charset="0"/>
            </a:endParaRPr>
          </a:p>
        </p:txBody>
      </p:sp>
      <p:sp>
        <p:nvSpPr>
          <p:cNvPr id="6" name="TextBox 5"/>
          <p:cNvSpPr txBox="1"/>
          <p:nvPr/>
        </p:nvSpPr>
        <p:spPr>
          <a:xfrm>
            <a:off x="2857488" y="2857496"/>
            <a:ext cx="6072230" cy="1015663"/>
          </a:xfrm>
          <a:prstGeom prst="rect">
            <a:avLst/>
          </a:prstGeom>
          <a:noFill/>
        </p:spPr>
        <p:txBody>
          <a:bodyPr wrap="square" rtlCol="0">
            <a:spAutoFit/>
          </a:bodyPr>
          <a:lstStyle/>
          <a:p>
            <a:pPr lvl="0" algn="just">
              <a:buFont typeface="Wingdings" pitchFamily="2" charset="2"/>
              <a:buChar char="ü"/>
            </a:pPr>
            <a:r>
              <a:rPr lang="ru-RU" sz="1200" dirty="0" smtClean="0">
                <a:solidFill>
                  <a:prstClr val="black"/>
                </a:solidFill>
                <a:latin typeface="Times New Roman" pitchFamily="18" charset="0"/>
                <a:cs typeface="Times New Roman" pitchFamily="18" charset="0"/>
              </a:rPr>
              <a:t>99,5%  натуральных компонентов</a:t>
            </a:r>
          </a:p>
          <a:p>
            <a:pPr lvl="0" algn="just">
              <a:buFont typeface="Wingdings" pitchFamily="2" charset="2"/>
              <a:buChar char="ü"/>
            </a:pPr>
            <a:r>
              <a:rPr lang="ru-RU" sz="1200" dirty="0" smtClean="0">
                <a:solidFill>
                  <a:prstClr val="black"/>
                </a:solidFill>
                <a:latin typeface="Times New Roman" pitchFamily="18" charset="0"/>
                <a:cs typeface="Times New Roman" pitchFamily="18" charset="0"/>
              </a:rPr>
              <a:t>экологически чистое моющее средство </a:t>
            </a:r>
          </a:p>
          <a:p>
            <a:pPr lvl="0" algn="just">
              <a:buFont typeface="Wingdings" pitchFamily="2" charset="2"/>
              <a:buChar char="ü"/>
            </a:pPr>
            <a:r>
              <a:rPr lang="ru-RU" sz="1200" dirty="0" smtClean="0">
                <a:solidFill>
                  <a:prstClr val="black"/>
                </a:solidFill>
                <a:latin typeface="Times New Roman" pitchFamily="18" charset="0"/>
                <a:cs typeface="Times New Roman" pitchFamily="18" charset="0"/>
              </a:rPr>
              <a:t>идеален для мытья посуды, фруктов и овощей</a:t>
            </a:r>
          </a:p>
          <a:p>
            <a:pPr lvl="0" algn="just">
              <a:buFont typeface="Wingdings" pitchFamily="2" charset="2"/>
              <a:buChar char="ü"/>
            </a:pPr>
            <a:r>
              <a:rPr lang="ru-RU" sz="1200" dirty="0" smtClean="0">
                <a:solidFill>
                  <a:prstClr val="black"/>
                </a:solidFill>
                <a:latin typeface="Times New Roman" pitchFamily="18" charset="0"/>
                <a:cs typeface="Times New Roman" pitchFamily="18" charset="0"/>
              </a:rPr>
              <a:t>подходит для мытья детских игрушек</a:t>
            </a:r>
          </a:p>
          <a:p>
            <a:pPr lvl="0" algn="just">
              <a:buFont typeface="Wingdings" pitchFamily="2" charset="2"/>
              <a:buChar char="ü"/>
            </a:pPr>
            <a:r>
              <a:rPr lang="ru-RU" sz="1200" dirty="0" smtClean="0">
                <a:solidFill>
                  <a:prstClr val="black"/>
                </a:solidFill>
                <a:latin typeface="Times New Roman" pitchFamily="18" charset="0"/>
                <a:cs typeface="Times New Roman" pitchFamily="18" charset="0"/>
              </a:rPr>
              <a:t>невероятный аромат сочных фруктов</a:t>
            </a:r>
            <a:endParaRPr lang="ru-RU" sz="1200" dirty="0">
              <a:solidFill>
                <a:prstClr val="black"/>
              </a:solidFill>
              <a:latin typeface="Times New Roman" pitchFamily="18" charset="0"/>
              <a:cs typeface="Times New Roman" pitchFamily="18" charset="0"/>
            </a:endParaRPr>
          </a:p>
        </p:txBody>
      </p:sp>
      <p:sp>
        <p:nvSpPr>
          <p:cNvPr id="7" name="TextBox 6"/>
          <p:cNvSpPr txBox="1"/>
          <p:nvPr/>
        </p:nvSpPr>
        <p:spPr>
          <a:xfrm>
            <a:off x="289578" y="5141253"/>
            <a:ext cx="1239442" cy="430887"/>
          </a:xfrm>
          <a:prstGeom prst="rect">
            <a:avLst/>
          </a:prstGeom>
          <a:noFill/>
        </p:spPr>
        <p:txBody>
          <a:bodyPr wrap="non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6463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5-15%: анионное ПАВ*,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органический экстракт ананаса, органический экстракт цветов апельсина, органическое эфирное масло </a:t>
            </a:r>
            <a:r>
              <a:rPr lang="ru-RU" sz="900" dirty="0" err="1" smtClean="0">
                <a:latin typeface="Times New Roman" pitchFamily="18" charset="0"/>
                <a:cs typeface="Times New Roman" pitchFamily="18" charset="0"/>
              </a:rPr>
              <a:t>лемонграсса</a:t>
            </a:r>
            <a:r>
              <a:rPr lang="ru-RU" sz="900" dirty="0" smtClean="0">
                <a:latin typeface="Times New Roman" pitchFamily="18" charset="0"/>
                <a:cs typeface="Times New Roman" pitchFamily="18" charset="0"/>
              </a:rPr>
              <a:t>, эфирное масло </a:t>
            </a:r>
            <a:r>
              <a:rPr lang="ru-RU" sz="900" dirty="0" err="1" smtClean="0">
                <a:latin typeface="Times New Roman" pitchFamily="18" charset="0"/>
                <a:cs typeface="Times New Roman" pitchFamily="18" charset="0"/>
              </a:rPr>
              <a:t>нероли</a:t>
            </a:r>
            <a:r>
              <a:rPr lang="ru-RU" sz="900" dirty="0" smtClean="0">
                <a:latin typeface="Times New Roman" pitchFamily="18" charset="0"/>
                <a:cs typeface="Times New Roman" pitchFamily="18" charset="0"/>
              </a:rPr>
              <a:t>,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бета-каротин.</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dirty="0" smtClean="0">
              <a:latin typeface="Times New Roman" pitchFamily="18" charset="0"/>
              <a:cs typeface="Times New Roman" pitchFamily="18" charset="0"/>
            </a:endParaRPr>
          </a:p>
        </p:txBody>
      </p:sp>
      <p:sp>
        <p:nvSpPr>
          <p:cNvPr id="9" name="Прямоугольник 8"/>
          <p:cNvSpPr/>
          <p:nvPr/>
        </p:nvSpPr>
        <p:spPr>
          <a:xfrm>
            <a:off x="2857488" y="4357694"/>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2050" name="Picture 2" descr="C:\Users\shushakova\Desktop\ORGANIC PEOPLE NEW\Рисунок2.png"/>
          <p:cNvPicPr>
            <a:picLocks noChangeAspect="1" noChangeArrowheads="1"/>
          </p:cNvPicPr>
          <p:nvPr/>
        </p:nvPicPr>
        <p:blipFill>
          <a:blip r:embed="rId3" cstate="print"/>
          <a:srcRect/>
          <a:stretch>
            <a:fillRect/>
          </a:stretch>
        </p:blipFill>
        <p:spPr bwMode="auto">
          <a:xfrm>
            <a:off x="7572397" y="285729"/>
            <a:ext cx="1071569" cy="88324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shakova\Desktop\ORGANIC PEOPLE NEW\фото для презентации\Рисунок14.jpg"/>
          <p:cNvPicPr>
            <a:picLocks noChangeAspect="1" noChangeArrowheads="1"/>
          </p:cNvPicPr>
          <p:nvPr/>
        </p:nvPicPr>
        <p:blipFill>
          <a:blip r:embed="rId2" cstate="print"/>
          <a:srcRect/>
          <a:stretch>
            <a:fillRect/>
          </a:stretch>
        </p:blipFill>
        <p:spPr bwMode="auto">
          <a:xfrm>
            <a:off x="0" y="571480"/>
            <a:ext cx="3878256" cy="5812013"/>
          </a:xfrm>
          <a:prstGeom prst="rect">
            <a:avLst/>
          </a:prstGeom>
          <a:noFill/>
        </p:spPr>
      </p:pic>
      <p:sp>
        <p:nvSpPr>
          <p:cNvPr id="4" name="TextBox 3"/>
          <p:cNvSpPr txBox="1"/>
          <p:nvPr/>
        </p:nvSpPr>
        <p:spPr>
          <a:xfrm>
            <a:off x="142844" y="214290"/>
            <a:ext cx="8786874" cy="646331"/>
          </a:xfrm>
          <a:prstGeom prst="rect">
            <a:avLst/>
          </a:prstGeom>
          <a:solidFill>
            <a:srgbClr val="FFC000">
              <a:alpha val="85490"/>
            </a:srgbClr>
          </a:solidFill>
          <a:ln>
            <a:noFill/>
          </a:ln>
        </p:spPr>
        <p:txBody>
          <a:bodyPr wrap="square" rtlCol="0">
            <a:spAutoFit/>
          </a:bodyPr>
          <a:lstStyle/>
          <a:p>
            <a:pPr algn="ctr"/>
            <a:r>
              <a:rPr lang="ru-RU" b="1" dirty="0" smtClean="0">
                <a:latin typeface="Times New Roman" pitchFamily="18" charset="0"/>
                <a:cs typeface="Times New Roman" pitchFamily="18" charset="0"/>
              </a:rPr>
              <a:t>БИО БАЛЬЗАМ ДЛЯ МЫТЬЯ ПОСУДЫ</a:t>
            </a:r>
          </a:p>
          <a:p>
            <a:pPr algn="ctr"/>
            <a:r>
              <a:rPr lang="ru-RU" b="1" dirty="0" smtClean="0">
                <a:latin typeface="Times New Roman" pitchFamily="18" charset="0"/>
                <a:cs typeface="Times New Roman" pitchFamily="18" charset="0"/>
              </a:rPr>
              <a:t>с органическим манго</a:t>
            </a:r>
            <a:endParaRPr lang="ru-RU" dirty="0">
              <a:latin typeface="Times New Roman" pitchFamily="18" charset="0"/>
              <a:cs typeface="Times New Roman" pitchFamily="18" charset="0"/>
            </a:endParaRPr>
          </a:p>
        </p:txBody>
      </p:sp>
      <p:sp>
        <p:nvSpPr>
          <p:cNvPr id="5" name="TextBox 4"/>
          <p:cNvSpPr txBox="1"/>
          <p:nvPr/>
        </p:nvSpPr>
        <p:spPr>
          <a:xfrm>
            <a:off x="2786050" y="1142984"/>
            <a:ext cx="6072230" cy="1754326"/>
          </a:xfrm>
          <a:prstGeom prst="rect">
            <a:avLst/>
          </a:prstGeom>
          <a:noFill/>
        </p:spPr>
        <p:txBody>
          <a:bodyPr wrap="square" rtlCol="0">
            <a:spAutoFit/>
          </a:bodyPr>
          <a:lstStyle/>
          <a:p>
            <a:pPr algn="just"/>
            <a:r>
              <a:rPr lang="ru-RU" sz="1200" dirty="0" err="1" smtClean="0">
                <a:latin typeface="Times New Roman" pitchFamily="18" charset="0"/>
                <a:cs typeface="Times New Roman" pitchFamily="18" charset="0"/>
              </a:rPr>
              <a:t>Био</a:t>
            </a:r>
            <a:r>
              <a:rPr lang="ru-RU" sz="1200" dirty="0" smtClean="0">
                <a:latin typeface="Times New Roman" pitchFamily="18" charset="0"/>
                <a:cs typeface="Times New Roman" pitchFamily="18" charset="0"/>
              </a:rPr>
              <a:t> бальзам с органическим манго - это самое нежное безопасное и эффективное моющее средство с ярким, тропическим ароматом, который мгновенно поднимет настроение. Отлично справляется с мытьем посуды, фруктов, овощей и детских игрушек. Прекрасно растворяет жир и удаляет различные загрязнения в холодной воде. До блеска очищает металлические столовые приборы, сковороды и кастрюли, не оставляя разводов. Увлажняет и питает кожу рук, предотвращая раздражение.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ORGANIC PEOPLE &amp; FRUIT.</a:t>
            </a:r>
            <a:endParaRPr lang="ru-RU" sz="1200" dirty="0">
              <a:latin typeface="Times New Roman" pitchFamily="18" charset="0"/>
              <a:cs typeface="Times New Roman" pitchFamily="18" charset="0"/>
            </a:endParaRPr>
          </a:p>
        </p:txBody>
      </p:sp>
      <p:sp>
        <p:nvSpPr>
          <p:cNvPr id="6" name="TextBox 5"/>
          <p:cNvSpPr txBox="1"/>
          <p:nvPr/>
        </p:nvSpPr>
        <p:spPr>
          <a:xfrm>
            <a:off x="2857488" y="3071810"/>
            <a:ext cx="6072230" cy="938719"/>
          </a:xfrm>
          <a:prstGeom prst="rect">
            <a:avLst/>
          </a:prstGeom>
          <a:noFill/>
        </p:spPr>
        <p:txBody>
          <a:bodyPr wrap="square" rtlCol="0">
            <a:spAutoFit/>
          </a:bodyPr>
          <a:lstStyle/>
          <a:p>
            <a:pPr>
              <a:buFont typeface="Wingdings" pitchFamily="2" charset="2"/>
              <a:buChar char="ü"/>
            </a:pPr>
            <a:r>
              <a:rPr lang="ru-RU" sz="1100" dirty="0" smtClean="0">
                <a:latin typeface="Times New Roman" pitchFamily="18" charset="0"/>
                <a:cs typeface="Times New Roman" pitchFamily="18" charset="0"/>
              </a:rPr>
              <a:t>99,5%  натуральных компонентов</a:t>
            </a:r>
          </a:p>
          <a:p>
            <a:pPr>
              <a:buFont typeface="Wingdings" pitchFamily="2" charset="2"/>
              <a:buChar char="ü"/>
            </a:pPr>
            <a:r>
              <a:rPr lang="ru-RU" sz="1100" dirty="0" smtClean="0">
                <a:latin typeface="Times New Roman" pitchFamily="18" charset="0"/>
                <a:cs typeface="Times New Roman" pitchFamily="18" charset="0"/>
              </a:rPr>
              <a:t>экологически чистое моющее средство </a:t>
            </a:r>
          </a:p>
          <a:p>
            <a:pPr>
              <a:buFont typeface="Wingdings" pitchFamily="2" charset="2"/>
              <a:buChar char="ü"/>
            </a:pPr>
            <a:r>
              <a:rPr lang="ru-RU" sz="1100" dirty="0" smtClean="0">
                <a:latin typeface="Times New Roman" pitchFamily="18" charset="0"/>
                <a:cs typeface="Times New Roman" pitchFamily="18" charset="0"/>
              </a:rPr>
              <a:t>идеален для мытья посуды, фруктов и овощей</a:t>
            </a:r>
          </a:p>
          <a:p>
            <a:pPr>
              <a:buFont typeface="Wingdings" pitchFamily="2" charset="2"/>
              <a:buChar char="ü"/>
            </a:pPr>
            <a:r>
              <a:rPr lang="ru-RU" sz="1100" dirty="0" smtClean="0">
                <a:latin typeface="Times New Roman" pitchFamily="18" charset="0"/>
                <a:cs typeface="Times New Roman" pitchFamily="18" charset="0"/>
              </a:rPr>
              <a:t>подходит для мытья детских игрушек</a:t>
            </a:r>
          </a:p>
          <a:p>
            <a:pPr>
              <a:buFont typeface="Wingdings" pitchFamily="2" charset="2"/>
              <a:buChar char="ü"/>
            </a:pPr>
            <a:r>
              <a:rPr lang="ru-RU" sz="1100" dirty="0" smtClean="0">
                <a:latin typeface="Times New Roman" pitchFamily="18" charset="0"/>
                <a:cs typeface="Times New Roman" pitchFamily="18" charset="0"/>
              </a:rPr>
              <a:t>ухаживает и увлажняет кожу рук</a:t>
            </a:r>
            <a:endParaRPr lang="ru-RU" sz="1200" dirty="0">
              <a:latin typeface="Times New Roman" pitchFamily="18" charset="0"/>
              <a:cs typeface="Times New Roman" pitchFamily="18" charset="0"/>
            </a:endParaRPr>
          </a:p>
        </p:txBody>
      </p:sp>
      <p:sp>
        <p:nvSpPr>
          <p:cNvPr id="7" name="TextBox 6"/>
          <p:cNvSpPr txBox="1"/>
          <p:nvPr/>
        </p:nvSpPr>
        <p:spPr>
          <a:xfrm>
            <a:off x="357158" y="5214950"/>
            <a:ext cx="1239442" cy="430887"/>
          </a:xfrm>
          <a:prstGeom prst="rect">
            <a:avLst/>
          </a:prstGeom>
          <a:noFill/>
        </p:spPr>
        <p:txBody>
          <a:bodyPr wrap="non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784830"/>
          </a:xfrm>
          <a:prstGeom prst="rect">
            <a:avLst/>
          </a:prstGeom>
          <a:noFill/>
        </p:spPr>
        <p:txBody>
          <a:bodyPr wrap="square" rtlCol="0">
            <a:spAutoFit/>
          </a:bodyPr>
          <a:lstStyle/>
          <a:p>
            <a:pPr algn="just"/>
            <a:endParaRPr lang="en-US" sz="900" dirty="0" smtClean="0">
              <a:latin typeface="Times New Roman" pitchFamily="18" charset="0"/>
              <a:cs typeface="Times New Roman" pitchFamily="18" charset="0"/>
            </a:endParaRPr>
          </a:p>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5-15%: анионное ПАВ*,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органический экстракт манго, органический экстракт банана, органическое масло абрикосовых косточек, органическое эфирное масло лимона, витамин Е, растительный глицерин, </a:t>
            </a:r>
            <a:r>
              <a:rPr lang="ru-RU" sz="900" dirty="0" err="1" smtClean="0">
                <a:latin typeface="Times New Roman" pitchFamily="18" charset="0"/>
                <a:cs typeface="Times New Roman" pitchFamily="18" charset="0"/>
              </a:rPr>
              <a:t>замутнитель</a:t>
            </a:r>
            <a:r>
              <a:rPr lang="ru-RU" sz="900" dirty="0" smtClean="0">
                <a:latin typeface="Times New Roman" pitchFamily="18" charset="0"/>
                <a:cs typeface="Times New Roman" pitchFamily="18" charset="0"/>
              </a:rPr>
              <a:t>,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бета-каротин. </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dirty="0" smtClean="0">
              <a:latin typeface="Times New Roman" pitchFamily="18" charset="0"/>
              <a:cs typeface="Times New Roman" pitchFamily="18" charset="0"/>
            </a:endParaRPr>
          </a:p>
        </p:txBody>
      </p:sp>
      <p:sp>
        <p:nvSpPr>
          <p:cNvPr id="9" name="Прямоугольник 8"/>
          <p:cNvSpPr/>
          <p:nvPr/>
        </p:nvSpPr>
        <p:spPr>
          <a:xfrm>
            <a:off x="2857488" y="4500570"/>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3074" name="Picture 2" descr="C:\Users\shushakova\Desktop\ORGANIC PEOPLE NEW\Рисунок4.png"/>
          <p:cNvPicPr>
            <a:picLocks noChangeAspect="1" noChangeArrowheads="1"/>
          </p:cNvPicPr>
          <p:nvPr/>
        </p:nvPicPr>
        <p:blipFill>
          <a:blip r:embed="rId3" cstate="print"/>
          <a:srcRect/>
          <a:stretch>
            <a:fillRect/>
          </a:stretch>
        </p:blipFill>
        <p:spPr bwMode="auto">
          <a:xfrm>
            <a:off x="7715272" y="285728"/>
            <a:ext cx="1038225" cy="7715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shakova\Desktop\ORGANIC PEOPLE NEW\фото для презентации\Рисунок15.jpg"/>
          <p:cNvPicPr>
            <a:picLocks noChangeAspect="1" noChangeArrowheads="1"/>
          </p:cNvPicPr>
          <p:nvPr/>
        </p:nvPicPr>
        <p:blipFill>
          <a:blip r:embed="rId2" cstate="print"/>
          <a:srcRect/>
          <a:stretch>
            <a:fillRect/>
          </a:stretch>
        </p:blipFill>
        <p:spPr bwMode="auto">
          <a:xfrm>
            <a:off x="0" y="714356"/>
            <a:ext cx="3810011" cy="5715016"/>
          </a:xfrm>
          <a:prstGeom prst="rect">
            <a:avLst/>
          </a:prstGeom>
          <a:noFill/>
        </p:spPr>
      </p:pic>
      <p:sp>
        <p:nvSpPr>
          <p:cNvPr id="4" name="TextBox 3"/>
          <p:cNvSpPr txBox="1"/>
          <p:nvPr/>
        </p:nvSpPr>
        <p:spPr>
          <a:xfrm>
            <a:off x="142844" y="214290"/>
            <a:ext cx="8786874" cy="646331"/>
          </a:xfrm>
          <a:prstGeom prst="rect">
            <a:avLst/>
          </a:prstGeom>
          <a:solidFill>
            <a:srgbClr val="CC0066">
              <a:alpha val="85882"/>
            </a:srgbClr>
          </a:solidFill>
          <a:ln>
            <a:noFill/>
          </a:ln>
        </p:spPr>
        <p:txBody>
          <a:bodyPr wrap="square" rtlCol="0">
            <a:spAutoFit/>
          </a:bodyPr>
          <a:lstStyle/>
          <a:p>
            <a:pPr algn="ctr"/>
            <a:r>
              <a:rPr lang="ru-RU" b="1" dirty="0" smtClean="0">
                <a:latin typeface="Times New Roman" pitchFamily="18" charset="0"/>
                <a:cs typeface="Times New Roman" pitchFamily="18" charset="0"/>
              </a:rPr>
              <a:t>ЭКО ГЕЛЬ ДЛЯ МЫТЬЯ ПОСУДЫ</a:t>
            </a:r>
          </a:p>
          <a:p>
            <a:pPr algn="ctr"/>
            <a:r>
              <a:rPr lang="ru-RU" b="1" dirty="0" smtClean="0">
                <a:latin typeface="Times New Roman" pitchFamily="18" charset="0"/>
                <a:cs typeface="Times New Roman" pitchFamily="18" charset="0"/>
              </a:rPr>
              <a:t>с органической смородиной</a:t>
            </a:r>
            <a:endParaRPr lang="ru-RU" b="1" dirty="0">
              <a:latin typeface="Times New Roman" pitchFamily="18" charset="0"/>
              <a:cs typeface="Times New Roman" pitchFamily="18" charset="0"/>
            </a:endParaRPr>
          </a:p>
        </p:txBody>
      </p:sp>
      <p:sp>
        <p:nvSpPr>
          <p:cNvPr id="5" name="TextBox 4"/>
          <p:cNvSpPr txBox="1"/>
          <p:nvPr/>
        </p:nvSpPr>
        <p:spPr>
          <a:xfrm>
            <a:off x="2714612" y="1071546"/>
            <a:ext cx="6072230" cy="1569660"/>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с органической смородиной - это безопасное и эффективное  моющее средство с необыкновенным ароматом, который мгновенно поднимет настроение. Отлично справляется с мытьем посуды, фруктов, овощей и детских игрушек. Прекрасно растворяет жир и удаляет различные загрязнения в холодной воде. Очищает металлические столовые приборы, сковороды и кастрюли, не оставляя разводов.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ORGANIC PEOPLE &amp; FRUIT.</a:t>
            </a:r>
            <a:endParaRPr lang="ru-RU" sz="1200" dirty="0">
              <a:latin typeface="Times New Roman" pitchFamily="18" charset="0"/>
              <a:cs typeface="Times New Roman" pitchFamily="18" charset="0"/>
            </a:endParaRPr>
          </a:p>
        </p:txBody>
      </p:sp>
      <p:sp>
        <p:nvSpPr>
          <p:cNvPr id="6" name="TextBox 5"/>
          <p:cNvSpPr txBox="1"/>
          <p:nvPr/>
        </p:nvSpPr>
        <p:spPr>
          <a:xfrm>
            <a:off x="2786050" y="3071810"/>
            <a:ext cx="6072230" cy="1015663"/>
          </a:xfrm>
          <a:prstGeom prst="rect">
            <a:avLst/>
          </a:prstGeom>
          <a:noFill/>
        </p:spPr>
        <p:txBody>
          <a:bodyPr wrap="square" rtlCol="0">
            <a:spAutoFit/>
          </a:bodyPr>
          <a:lstStyle/>
          <a:p>
            <a:pPr>
              <a:buFont typeface="Wingdings" pitchFamily="2" charset="2"/>
              <a:buChar char="ü"/>
            </a:pPr>
            <a:r>
              <a:rPr lang="ru-RU" sz="1200" dirty="0" smtClean="0">
                <a:latin typeface="Times New Roman" pitchFamily="18" charset="0"/>
                <a:cs typeface="Times New Roman" pitchFamily="18" charset="0"/>
              </a:rPr>
              <a:t>99,5%  натуральных компонентов</a:t>
            </a:r>
          </a:p>
          <a:p>
            <a:pPr>
              <a:buFont typeface="Wingdings" pitchFamily="2" charset="2"/>
              <a:buChar char="ü"/>
            </a:pPr>
            <a:r>
              <a:rPr lang="ru-RU" sz="1200" dirty="0" smtClean="0">
                <a:latin typeface="Times New Roman" pitchFamily="18" charset="0"/>
                <a:cs typeface="Times New Roman" pitchFamily="18" charset="0"/>
              </a:rPr>
              <a:t>экологически чистое моющее средство </a:t>
            </a:r>
          </a:p>
          <a:p>
            <a:pPr>
              <a:buFont typeface="Wingdings" pitchFamily="2" charset="2"/>
              <a:buChar char="ü"/>
            </a:pPr>
            <a:r>
              <a:rPr lang="ru-RU" sz="1200" dirty="0" smtClean="0">
                <a:latin typeface="Times New Roman" pitchFamily="18" charset="0"/>
                <a:cs typeface="Times New Roman" pitchFamily="18" charset="0"/>
              </a:rPr>
              <a:t>идеален для мытья посуды, фруктов и овощей</a:t>
            </a:r>
          </a:p>
          <a:p>
            <a:pPr>
              <a:buFont typeface="Wingdings" pitchFamily="2" charset="2"/>
              <a:buChar char="ü"/>
            </a:pPr>
            <a:r>
              <a:rPr lang="ru-RU" sz="1200" dirty="0" smtClean="0">
                <a:latin typeface="Times New Roman" pitchFamily="18" charset="0"/>
                <a:cs typeface="Times New Roman" pitchFamily="18" charset="0"/>
              </a:rPr>
              <a:t>подходит для мытья детских игрушек</a:t>
            </a:r>
          </a:p>
          <a:p>
            <a:pPr>
              <a:buFont typeface="Wingdings" pitchFamily="2" charset="2"/>
              <a:buChar char="ü"/>
            </a:pPr>
            <a:r>
              <a:rPr lang="ru-RU" sz="1200" dirty="0" smtClean="0">
                <a:latin typeface="Times New Roman" pitchFamily="18" charset="0"/>
                <a:cs typeface="Times New Roman" pitchFamily="18" charset="0"/>
              </a:rPr>
              <a:t>яркий ягодный аромат </a:t>
            </a:r>
            <a:endParaRPr lang="ru-RU" sz="1200" dirty="0">
              <a:solidFill>
                <a:prstClr val="black"/>
              </a:solidFill>
              <a:latin typeface="Times New Roman" pitchFamily="18" charset="0"/>
              <a:cs typeface="Times New Roman" pitchFamily="18" charset="0"/>
            </a:endParaRPr>
          </a:p>
        </p:txBody>
      </p:sp>
      <p:sp>
        <p:nvSpPr>
          <p:cNvPr id="7" name="TextBox 6"/>
          <p:cNvSpPr txBox="1"/>
          <p:nvPr/>
        </p:nvSpPr>
        <p:spPr>
          <a:xfrm>
            <a:off x="289578" y="5141253"/>
            <a:ext cx="1239442" cy="430887"/>
          </a:xfrm>
          <a:prstGeom prst="rect">
            <a:avLst/>
          </a:prstGeom>
          <a:noFill/>
        </p:spPr>
        <p:txBody>
          <a:bodyPr wrap="non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5078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5-15%: анионное ПАВ*,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органический экстракт смородины, экстракт брусники, экстракт виноградной косточки, органическое масло косточек малины,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кармин. </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dirty="0" smtClean="0">
              <a:latin typeface="Times New Roman" pitchFamily="18" charset="0"/>
              <a:cs typeface="Times New Roman" pitchFamily="18" charset="0"/>
            </a:endParaRPr>
          </a:p>
        </p:txBody>
      </p:sp>
      <p:sp>
        <p:nvSpPr>
          <p:cNvPr id="9" name="Прямоугольник 8"/>
          <p:cNvSpPr/>
          <p:nvPr/>
        </p:nvSpPr>
        <p:spPr>
          <a:xfrm>
            <a:off x="2786050" y="4500570"/>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4098" name="Picture 2" descr="C:\Users\shushakova\Desktop\ORGANIC PEOPLE NEW\Рисунок5.png"/>
          <p:cNvPicPr>
            <a:picLocks noChangeAspect="1" noChangeArrowheads="1"/>
          </p:cNvPicPr>
          <p:nvPr/>
        </p:nvPicPr>
        <p:blipFill>
          <a:blip r:embed="rId3" cstate="print"/>
          <a:srcRect/>
          <a:stretch>
            <a:fillRect/>
          </a:stretch>
        </p:blipFill>
        <p:spPr bwMode="auto">
          <a:xfrm>
            <a:off x="7786710" y="285728"/>
            <a:ext cx="1009650" cy="8001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shakova\Desktop\ORGANIC PEOPLE NEW\фото для презентации\Рисунок19.jpg"/>
          <p:cNvPicPr>
            <a:picLocks noChangeAspect="1" noChangeArrowheads="1"/>
          </p:cNvPicPr>
          <p:nvPr/>
        </p:nvPicPr>
        <p:blipFill>
          <a:blip r:embed="rId2" cstate="print"/>
          <a:srcRect/>
          <a:stretch>
            <a:fillRect/>
          </a:stretch>
        </p:blipFill>
        <p:spPr bwMode="auto">
          <a:xfrm>
            <a:off x="0" y="500042"/>
            <a:ext cx="3668250" cy="5500726"/>
          </a:xfrm>
          <a:prstGeom prst="rect">
            <a:avLst/>
          </a:prstGeom>
          <a:noFill/>
        </p:spPr>
      </p:pic>
      <p:sp>
        <p:nvSpPr>
          <p:cNvPr id="4" name="TextBox 3"/>
          <p:cNvSpPr txBox="1"/>
          <p:nvPr/>
        </p:nvSpPr>
        <p:spPr>
          <a:xfrm>
            <a:off x="142844" y="214290"/>
            <a:ext cx="8786874" cy="646331"/>
          </a:xfrm>
          <a:prstGeom prst="rect">
            <a:avLst/>
          </a:prstGeom>
          <a:solidFill>
            <a:srgbClr val="54CC8D">
              <a:alpha val="85490"/>
            </a:srgbClr>
          </a:solidFill>
          <a:ln>
            <a:noFill/>
          </a:ln>
        </p:spPr>
        <p:txBody>
          <a:bodyPr wrap="square" rtlCol="0">
            <a:spAutoFit/>
          </a:bodyPr>
          <a:lstStyle/>
          <a:p>
            <a:pPr algn="ctr"/>
            <a:r>
              <a:rPr lang="ru-RU" b="1" dirty="0" smtClean="0">
                <a:latin typeface="Times New Roman" pitchFamily="18" charset="0"/>
                <a:cs typeface="Times New Roman" pitchFamily="18" charset="0"/>
              </a:rPr>
              <a:t>ЭКО ГЕЛЬ ДЛЯ МЫТЬЯ ПОСУДЫ</a:t>
            </a:r>
          </a:p>
          <a:p>
            <a:pPr algn="ctr"/>
            <a:r>
              <a:rPr lang="ru-RU" b="1" dirty="0" smtClean="0">
                <a:latin typeface="Times New Roman" pitchFamily="18" charset="0"/>
                <a:cs typeface="Times New Roman" pitchFamily="18" charset="0"/>
              </a:rPr>
              <a:t>с органической дикой мятой и лаймом</a:t>
            </a:r>
            <a:endParaRPr lang="ru-RU" dirty="0">
              <a:latin typeface="Times New Roman" pitchFamily="18" charset="0"/>
              <a:cs typeface="Times New Roman" pitchFamily="18" charset="0"/>
            </a:endParaRPr>
          </a:p>
        </p:txBody>
      </p:sp>
      <p:sp>
        <p:nvSpPr>
          <p:cNvPr id="5" name="TextBox 4"/>
          <p:cNvSpPr txBox="1"/>
          <p:nvPr/>
        </p:nvSpPr>
        <p:spPr>
          <a:xfrm>
            <a:off x="2786050" y="1071546"/>
            <a:ext cx="6072230" cy="138499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с органической дикой мятой и лаймом - это </a:t>
            </a:r>
            <a:r>
              <a:rPr lang="ru-RU" sz="1200" dirty="0" err="1" smtClean="0">
                <a:latin typeface="Times New Roman" pitchFamily="18" charset="0"/>
                <a:cs typeface="Times New Roman" pitchFamily="18" charset="0"/>
              </a:rPr>
              <a:t>суперсвежее</a:t>
            </a:r>
            <a:r>
              <a:rPr lang="ru-RU" sz="1200" dirty="0" smtClean="0">
                <a:latin typeface="Times New Roman" pitchFamily="18" charset="0"/>
                <a:cs typeface="Times New Roman" pitchFamily="18" charset="0"/>
              </a:rPr>
              <a:t>, безопасное и эффективное моющее средство, которое отлично справляется с мытьем посуды, фруктов, овощей и детских игрушек. Прекрасно растворяет жир и удаляет различные загрязнения в холодной воде. Очищает металлические столовые приборы, сковороды и кастрюли, не оставляя разводов.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ORGANIC PEOPLE &amp;FRUIT.</a:t>
            </a:r>
            <a:endParaRPr lang="ru-RU" sz="1200" dirty="0">
              <a:latin typeface="Times New Roman" pitchFamily="18" charset="0"/>
              <a:cs typeface="Times New Roman" pitchFamily="18" charset="0"/>
            </a:endParaRPr>
          </a:p>
        </p:txBody>
      </p:sp>
      <p:sp>
        <p:nvSpPr>
          <p:cNvPr id="6" name="TextBox 5"/>
          <p:cNvSpPr txBox="1"/>
          <p:nvPr/>
        </p:nvSpPr>
        <p:spPr>
          <a:xfrm>
            <a:off x="2786050" y="2813305"/>
            <a:ext cx="6072230" cy="1015663"/>
          </a:xfrm>
          <a:prstGeom prst="rect">
            <a:avLst/>
          </a:prstGeom>
          <a:noFill/>
        </p:spPr>
        <p:txBody>
          <a:bodyPr wrap="square" rtlCol="0">
            <a:spAutoFit/>
          </a:bodyPr>
          <a:lstStyle/>
          <a:p>
            <a:pPr>
              <a:buFont typeface="Wingdings" pitchFamily="2" charset="2"/>
              <a:buChar char="ü"/>
            </a:pPr>
            <a:r>
              <a:rPr lang="ru-RU" sz="1200" dirty="0" smtClean="0">
                <a:latin typeface="Times New Roman" pitchFamily="18" charset="0"/>
                <a:cs typeface="Times New Roman" pitchFamily="18" charset="0"/>
              </a:rPr>
              <a:t>99,5%  натуральных компонентов</a:t>
            </a:r>
          </a:p>
          <a:p>
            <a:pPr>
              <a:buFont typeface="Wingdings" pitchFamily="2" charset="2"/>
              <a:buChar char="ü"/>
            </a:pPr>
            <a:r>
              <a:rPr lang="ru-RU" sz="1200" dirty="0" smtClean="0">
                <a:latin typeface="Times New Roman" pitchFamily="18" charset="0"/>
                <a:cs typeface="Times New Roman" pitchFamily="18" charset="0"/>
              </a:rPr>
              <a:t>экологически чистое моющее средство </a:t>
            </a:r>
          </a:p>
          <a:p>
            <a:pPr>
              <a:buFont typeface="Wingdings" pitchFamily="2" charset="2"/>
              <a:buChar char="ü"/>
            </a:pPr>
            <a:r>
              <a:rPr lang="ru-RU" sz="1200" dirty="0" smtClean="0">
                <a:latin typeface="Times New Roman" pitchFamily="18" charset="0"/>
                <a:cs typeface="Times New Roman" pitchFamily="18" charset="0"/>
              </a:rPr>
              <a:t>идеален для мытья посуды, фруктов и овощей</a:t>
            </a:r>
          </a:p>
          <a:p>
            <a:pPr>
              <a:buFont typeface="Wingdings" pitchFamily="2" charset="2"/>
              <a:buChar char="ü"/>
            </a:pPr>
            <a:r>
              <a:rPr lang="ru-RU" sz="1200" dirty="0" smtClean="0">
                <a:latin typeface="Times New Roman" pitchFamily="18" charset="0"/>
                <a:cs typeface="Times New Roman" pitchFamily="18" charset="0"/>
              </a:rPr>
              <a:t>подходит для мытья детских игрушек</a:t>
            </a:r>
          </a:p>
          <a:p>
            <a:pPr>
              <a:buFont typeface="Wingdings" pitchFamily="2" charset="2"/>
              <a:buChar char="ü"/>
            </a:pPr>
            <a:r>
              <a:rPr lang="ru-RU" sz="1200" dirty="0" smtClean="0">
                <a:latin typeface="Times New Roman" pitchFamily="18" charset="0"/>
                <a:cs typeface="Times New Roman" pitchFamily="18" charset="0"/>
              </a:rPr>
              <a:t>невероятно свежий аромат </a:t>
            </a:r>
          </a:p>
        </p:txBody>
      </p:sp>
      <p:sp>
        <p:nvSpPr>
          <p:cNvPr id="7" name="TextBox 6"/>
          <p:cNvSpPr txBox="1"/>
          <p:nvPr/>
        </p:nvSpPr>
        <p:spPr>
          <a:xfrm>
            <a:off x="289578" y="5212691"/>
            <a:ext cx="1239442" cy="430887"/>
          </a:xfrm>
          <a:prstGeom prst="rect">
            <a:avLst/>
          </a:prstGeom>
          <a:noFill/>
        </p:spPr>
        <p:txBody>
          <a:bodyPr wrap="non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r>
              <a:rPr lang="ru-RU" sz="1100" dirty="0" smtClean="0">
                <a:latin typeface="Times New Roman" pitchFamily="18" charset="0"/>
                <a:cs typeface="Times New Roman" pitchFamily="18" charset="0"/>
              </a:rPr>
              <a:t>.</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6463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5-15%: анионное ПАВ*,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органическое эфирное масло дикой мяты, органический экстракт лайма, эфирное масло лайма, органическое эфирное масло </a:t>
            </a:r>
            <a:r>
              <a:rPr lang="ru-RU" sz="900" dirty="0" err="1" smtClean="0">
                <a:latin typeface="Times New Roman" pitchFamily="18" charset="0"/>
                <a:cs typeface="Times New Roman" pitchFamily="18" charset="0"/>
              </a:rPr>
              <a:t>лемонграсса</a:t>
            </a:r>
            <a:r>
              <a:rPr lang="ru-RU" sz="900" dirty="0" smtClean="0">
                <a:latin typeface="Times New Roman" pitchFamily="18" charset="0"/>
                <a:cs typeface="Times New Roman" pitchFamily="18" charset="0"/>
              </a:rPr>
              <a:t>, органический экстракт шалфея, витамин Е,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a:t>
            </a:r>
            <a:r>
              <a:rPr lang="ru-RU" sz="900" dirty="0" err="1" smtClean="0">
                <a:latin typeface="Times New Roman" pitchFamily="18" charset="0"/>
                <a:cs typeface="Times New Roman" pitchFamily="18" charset="0"/>
              </a:rPr>
              <a:t>хлорофиллин</a:t>
            </a:r>
            <a:r>
              <a:rPr lang="ru-RU" sz="900" dirty="0" smtClean="0">
                <a:latin typeface="Times New Roman" pitchFamily="18" charset="0"/>
                <a:cs typeface="Times New Roman" pitchFamily="18" charset="0"/>
              </a:rPr>
              <a:t>. </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b="1" dirty="0" smtClean="0">
              <a:latin typeface="Times New Roman" pitchFamily="18" charset="0"/>
              <a:cs typeface="Times New Roman" pitchFamily="18" charset="0"/>
            </a:endParaRPr>
          </a:p>
        </p:txBody>
      </p:sp>
      <p:sp>
        <p:nvSpPr>
          <p:cNvPr id="9" name="Прямоугольник 8"/>
          <p:cNvSpPr/>
          <p:nvPr/>
        </p:nvSpPr>
        <p:spPr>
          <a:xfrm>
            <a:off x="2786050" y="4429132"/>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5122" name="Picture 2" descr="C:\Users\shushakova\Desktop\ORGANIC PEOPLE NEW\Рисунок3.png"/>
          <p:cNvPicPr>
            <a:picLocks noChangeAspect="1" noChangeArrowheads="1"/>
          </p:cNvPicPr>
          <p:nvPr/>
        </p:nvPicPr>
        <p:blipFill>
          <a:blip r:embed="rId3" cstate="print"/>
          <a:srcRect/>
          <a:stretch>
            <a:fillRect/>
          </a:stretch>
        </p:blipFill>
        <p:spPr bwMode="auto">
          <a:xfrm>
            <a:off x="7500958" y="285728"/>
            <a:ext cx="1228725" cy="7524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ushakova\Desktop\ORGANIC PEOPLE NEW\фото для презентации\Рисунок17.jpg"/>
          <p:cNvPicPr>
            <a:picLocks noChangeAspect="1" noChangeArrowheads="1"/>
          </p:cNvPicPr>
          <p:nvPr/>
        </p:nvPicPr>
        <p:blipFill>
          <a:blip r:embed="rId2" cstate="print"/>
          <a:srcRect/>
          <a:stretch>
            <a:fillRect/>
          </a:stretch>
        </p:blipFill>
        <p:spPr bwMode="auto">
          <a:xfrm>
            <a:off x="0" y="642918"/>
            <a:ext cx="3905279" cy="5857916"/>
          </a:xfrm>
          <a:prstGeom prst="rect">
            <a:avLst/>
          </a:prstGeom>
          <a:noFill/>
        </p:spPr>
      </p:pic>
      <p:sp>
        <p:nvSpPr>
          <p:cNvPr id="4" name="TextBox 3"/>
          <p:cNvSpPr txBox="1"/>
          <p:nvPr/>
        </p:nvSpPr>
        <p:spPr>
          <a:xfrm>
            <a:off x="142844" y="214290"/>
            <a:ext cx="8786874" cy="646331"/>
          </a:xfrm>
          <a:prstGeom prst="rect">
            <a:avLst/>
          </a:prstGeom>
          <a:solidFill>
            <a:srgbClr val="7EC22C">
              <a:alpha val="84706"/>
            </a:srgbClr>
          </a:solidFill>
          <a:ln>
            <a:noFill/>
          </a:ln>
        </p:spPr>
        <p:txBody>
          <a:bodyPr wrap="square" rtlCol="0">
            <a:spAutoFit/>
          </a:bodyPr>
          <a:lstStyle/>
          <a:p>
            <a:pPr algn="ctr"/>
            <a:r>
              <a:rPr lang="ru-RU" b="1" dirty="0" smtClean="0">
                <a:latin typeface="Times New Roman" pitchFamily="18" charset="0"/>
                <a:cs typeface="Times New Roman" pitchFamily="18" charset="0"/>
              </a:rPr>
              <a:t>ЭКО ГЕЛЬ ДЛЯ МЫТЬЯ ПОСУДЫ</a:t>
            </a:r>
          </a:p>
          <a:p>
            <a:pPr algn="ctr"/>
            <a:r>
              <a:rPr lang="ru-RU" b="1" dirty="0" smtClean="0">
                <a:latin typeface="Times New Roman" pitchFamily="18" charset="0"/>
                <a:cs typeface="Times New Roman" pitchFamily="18" charset="0"/>
              </a:rPr>
              <a:t>с органическим зеленым яблоком и киви</a:t>
            </a:r>
            <a:endParaRPr lang="ru-RU" dirty="0">
              <a:latin typeface="Times New Roman" pitchFamily="18" charset="0"/>
              <a:cs typeface="Times New Roman" pitchFamily="18" charset="0"/>
            </a:endParaRPr>
          </a:p>
        </p:txBody>
      </p:sp>
      <p:sp>
        <p:nvSpPr>
          <p:cNvPr id="5" name="TextBox 4"/>
          <p:cNvSpPr txBox="1"/>
          <p:nvPr/>
        </p:nvSpPr>
        <p:spPr>
          <a:xfrm>
            <a:off x="2786050" y="1142984"/>
            <a:ext cx="6072230" cy="138499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Эко гель с органическими зеленым яблоком и киви - это безопасное и эффективное моющее средство, которое отлично справляется с мытьем посуды, фруктов, овощей и детских игрушек. Прекрасно растворяет жир и удаляет различные загрязнения в холодной воде. Очищает металлические столовые приборы, сковороды и кастрюли, не оставляя разводов. Для достижения идеальной чистоты не обязательно использовать агрессивную бытовую химию. Лучший способ сделать дом чистым – натуральные, приятные и действительно эффективные средства ORGANIC PEOPLE &amp;FRUIT.</a:t>
            </a:r>
            <a:endParaRPr lang="ru-RU" sz="1200" dirty="0">
              <a:latin typeface="Times New Roman" pitchFamily="18" charset="0"/>
              <a:cs typeface="Times New Roman" pitchFamily="18" charset="0"/>
            </a:endParaRPr>
          </a:p>
        </p:txBody>
      </p:sp>
      <p:sp>
        <p:nvSpPr>
          <p:cNvPr id="6" name="TextBox 5"/>
          <p:cNvSpPr txBox="1"/>
          <p:nvPr/>
        </p:nvSpPr>
        <p:spPr>
          <a:xfrm>
            <a:off x="2786050" y="2813305"/>
            <a:ext cx="6072230" cy="1015663"/>
          </a:xfrm>
          <a:prstGeom prst="rect">
            <a:avLst/>
          </a:prstGeom>
          <a:noFill/>
        </p:spPr>
        <p:txBody>
          <a:bodyPr wrap="square" rtlCol="0">
            <a:spAutoFit/>
          </a:bodyPr>
          <a:lstStyle/>
          <a:p>
            <a:pPr>
              <a:buFont typeface="Wingdings" pitchFamily="2" charset="2"/>
              <a:buChar char="ü"/>
            </a:pPr>
            <a:r>
              <a:rPr lang="ru-RU" sz="1200" dirty="0" smtClean="0">
                <a:latin typeface="Times New Roman" pitchFamily="18" charset="0"/>
                <a:cs typeface="Times New Roman" pitchFamily="18" charset="0"/>
              </a:rPr>
              <a:t>99,5%  натуральных компонентов</a:t>
            </a:r>
          </a:p>
          <a:p>
            <a:pPr>
              <a:buFont typeface="Wingdings" pitchFamily="2" charset="2"/>
              <a:buChar char="ü"/>
            </a:pPr>
            <a:r>
              <a:rPr lang="ru-RU" sz="1200" dirty="0" smtClean="0">
                <a:latin typeface="Times New Roman" pitchFamily="18" charset="0"/>
                <a:cs typeface="Times New Roman" pitchFamily="18" charset="0"/>
              </a:rPr>
              <a:t>экологически чистое моющее средство </a:t>
            </a:r>
          </a:p>
          <a:p>
            <a:pPr>
              <a:buFont typeface="Wingdings" pitchFamily="2" charset="2"/>
              <a:buChar char="ü"/>
            </a:pPr>
            <a:r>
              <a:rPr lang="ru-RU" sz="1200" dirty="0" smtClean="0">
                <a:latin typeface="Times New Roman" pitchFamily="18" charset="0"/>
                <a:cs typeface="Times New Roman" pitchFamily="18" charset="0"/>
              </a:rPr>
              <a:t>идеален для мытья посуды, фруктов и овощей</a:t>
            </a:r>
          </a:p>
          <a:p>
            <a:pPr>
              <a:buFont typeface="Wingdings" pitchFamily="2" charset="2"/>
              <a:buChar char="ü"/>
            </a:pPr>
            <a:r>
              <a:rPr lang="ru-RU" sz="1200" dirty="0" smtClean="0">
                <a:latin typeface="Times New Roman" pitchFamily="18" charset="0"/>
                <a:cs typeface="Times New Roman" pitchFamily="18" charset="0"/>
              </a:rPr>
              <a:t>подходит для мытья детских игрушек</a:t>
            </a:r>
          </a:p>
          <a:p>
            <a:pPr>
              <a:buFont typeface="Wingdings" pitchFamily="2" charset="2"/>
              <a:buChar char="ü"/>
            </a:pPr>
            <a:r>
              <a:rPr lang="ru-RU" sz="1200" dirty="0" smtClean="0">
                <a:latin typeface="Times New Roman" pitchFamily="18" charset="0"/>
                <a:cs typeface="Times New Roman" pitchFamily="18" charset="0"/>
              </a:rPr>
              <a:t>невероятный аромат сочных фруктов</a:t>
            </a:r>
          </a:p>
        </p:txBody>
      </p:sp>
      <p:sp>
        <p:nvSpPr>
          <p:cNvPr id="7" name="TextBox 6"/>
          <p:cNvSpPr txBox="1"/>
          <p:nvPr/>
        </p:nvSpPr>
        <p:spPr>
          <a:xfrm>
            <a:off x="289578" y="5212691"/>
            <a:ext cx="1180131" cy="430887"/>
          </a:xfrm>
          <a:prstGeom prst="rect">
            <a:avLst/>
          </a:prstGeom>
          <a:noFill/>
        </p:spPr>
        <p:txBody>
          <a:bodyPr wrap="none" rtlCol="0">
            <a:spAutoFit/>
          </a:bodyPr>
          <a:lstStyle/>
          <a:p>
            <a:r>
              <a:rPr lang="en-US" sz="1100" dirty="0" smtClean="0">
                <a:latin typeface="Times New Roman" pitchFamily="18" charset="0"/>
                <a:cs typeface="Times New Roman" pitchFamily="18" charset="0"/>
              </a:rPr>
              <a:t>500</a:t>
            </a:r>
            <a:r>
              <a:rPr lang="ru-RU" sz="1100" dirty="0" smtClean="0">
                <a:latin typeface="Times New Roman" pitchFamily="18" charset="0"/>
                <a:cs typeface="Times New Roman" pitchFamily="18" charset="0"/>
              </a:rPr>
              <a:t>мл</a:t>
            </a:r>
          </a:p>
          <a:p>
            <a:r>
              <a:rPr lang="ru-RU" sz="1100" dirty="0" smtClean="0">
                <a:latin typeface="Times New Roman" pitchFamily="18" charset="0"/>
                <a:cs typeface="Times New Roman" pitchFamily="18" charset="0"/>
              </a:rPr>
              <a:t>В упаковке </a:t>
            </a:r>
            <a:r>
              <a:rPr lang="ru-RU" sz="1000" dirty="0" smtClean="0">
                <a:latin typeface="Times New Roman" pitchFamily="18" charset="0"/>
                <a:cs typeface="Times New Roman" pitchFamily="18" charset="0"/>
              </a:rPr>
              <a:t>10шт</a:t>
            </a:r>
            <a:endParaRPr lang="ru-RU" sz="1100" dirty="0">
              <a:latin typeface="Times New Roman" pitchFamily="18" charset="0"/>
              <a:cs typeface="Times New Roman" pitchFamily="18" charset="0"/>
            </a:endParaRPr>
          </a:p>
        </p:txBody>
      </p:sp>
      <p:sp>
        <p:nvSpPr>
          <p:cNvPr id="8" name="TextBox 7"/>
          <p:cNvSpPr txBox="1"/>
          <p:nvPr/>
        </p:nvSpPr>
        <p:spPr>
          <a:xfrm>
            <a:off x="285720" y="5715016"/>
            <a:ext cx="8643998" cy="646331"/>
          </a:xfrm>
          <a:prstGeom prst="rect">
            <a:avLst/>
          </a:prstGeom>
          <a:noFill/>
        </p:spPr>
        <p:txBody>
          <a:bodyPr wrap="square" rtlCol="0">
            <a:spAutoFit/>
          </a:bodyPr>
          <a:lstStyle/>
          <a:p>
            <a:pPr algn="just"/>
            <a:r>
              <a:rPr lang="ru-RU" sz="900" dirty="0" err="1" smtClean="0">
                <a:latin typeface="Times New Roman" pitchFamily="18" charset="0"/>
                <a:cs typeface="Times New Roman" pitchFamily="18" charset="0"/>
              </a:rPr>
              <a:t>Состав/склад/құрамы/ingredients: </a:t>
            </a:r>
            <a:r>
              <a:rPr lang="ru-RU" sz="900" dirty="0" smtClean="0">
                <a:latin typeface="Times New Roman" pitchFamily="18" charset="0"/>
                <a:cs typeface="Times New Roman" pitchFamily="18" charset="0"/>
              </a:rPr>
              <a:t>Вода очищенная, 5-15%: анионное ПАВ*, &lt;5%: </a:t>
            </a:r>
            <a:r>
              <a:rPr lang="ru-RU" sz="900" dirty="0" err="1" smtClean="0">
                <a:latin typeface="Times New Roman" pitchFamily="18" charset="0"/>
                <a:cs typeface="Times New Roman" pitchFamily="18" charset="0"/>
              </a:rPr>
              <a:t>неиногенное</a:t>
            </a:r>
            <a:r>
              <a:rPr lang="ru-RU" sz="900" dirty="0" smtClean="0">
                <a:latin typeface="Times New Roman" pitchFamily="18" charset="0"/>
                <a:cs typeface="Times New Roman" pitchFamily="18" charset="0"/>
              </a:rPr>
              <a:t> ПАВ*; морская соль, органический экстракт зеленого яблока, органический экстракт киви, органический экстракт алоэ вера, органический экстракт ромашки, эфирное масло мелиссы, парфюмерная композиция, </a:t>
            </a:r>
            <a:r>
              <a:rPr lang="ru-RU" sz="900" dirty="0" err="1" smtClean="0">
                <a:latin typeface="Times New Roman" pitchFamily="18" charset="0"/>
                <a:cs typeface="Times New Roman" pitchFamily="18" charset="0"/>
              </a:rPr>
              <a:t>катон</a:t>
            </a:r>
            <a:r>
              <a:rPr lang="ru-RU" sz="900" dirty="0" smtClean="0">
                <a:latin typeface="Times New Roman" pitchFamily="18" charset="0"/>
                <a:cs typeface="Times New Roman" pitchFamily="18" charset="0"/>
              </a:rPr>
              <a:t>, лимонная кислота, натуральный краситель </a:t>
            </a:r>
            <a:r>
              <a:rPr lang="ru-RU" sz="900" dirty="0" err="1" smtClean="0">
                <a:latin typeface="Times New Roman" pitchFamily="18" charset="0"/>
                <a:cs typeface="Times New Roman" pitchFamily="18" charset="0"/>
              </a:rPr>
              <a:t>хлорофиллин</a:t>
            </a:r>
            <a:r>
              <a:rPr lang="ru-RU" sz="900" dirty="0" smtClean="0">
                <a:latin typeface="Times New Roman" pitchFamily="18" charset="0"/>
                <a:cs typeface="Times New Roman" pitchFamily="18" charset="0"/>
              </a:rPr>
              <a:t>. </a:t>
            </a:r>
          </a:p>
          <a:p>
            <a:pPr algn="just"/>
            <a:r>
              <a:rPr lang="ru-RU" sz="900" dirty="0" smtClean="0">
                <a:latin typeface="Times New Roman" pitchFamily="18" charset="0"/>
                <a:cs typeface="Times New Roman" pitchFamily="18" charset="0"/>
              </a:rPr>
              <a:t>* - ингредиенты растительного происхождения</a:t>
            </a:r>
            <a:endParaRPr lang="ru-RU" sz="1200" dirty="0" smtClean="0">
              <a:latin typeface="Times New Roman" pitchFamily="18" charset="0"/>
              <a:cs typeface="Times New Roman" pitchFamily="18" charset="0"/>
            </a:endParaRPr>
          </a:p>
        </p:txBody>
      </p:sp>
      <p:sp>
        <p:nvSpPr>
          <p:cNvPr id="9" name="Прямоугольник 8"/>
          <p:cNvSpPr/>
          <p:nvPr/>
        </p:nvSpPr>
        <p:spPr>
          <a:xfrm>
            <a:off x="2857488" y="4429132"/>
            <a:ext cx="4572000" cy="769441"/>
          </a:xfrm>
          <a:prstGeom prst="rect">
            <a:avLst/>
          </a:prstGeom>
        </p:spPr>
        <p:txBody>
          <a:bodyPr>
            <a:spAutoFit/>
          </a:bodyPr>
          <a:lstStyle/>
          <a:p>
            <a:r>
              <a:rPr lang="ru-RU" sz="1200" b="1" dirty="0" smtClean="0">
                <a:latin typeface="Times New Roman" pitchFamily="18" charset="0"/>
                <a:cs typeface="Times New Roman" pitchFamily="18" charset="0"/>
              </a:rPr>
              <a:t>Не содержит опасных химических веществ:</a:t>
            </a:r>
          </a:p>
          <a:p>
            <a:endParaRPr lang="ru-RU" sz="800" b="1" dirty="0" smtClean="0">
              <a:latin typeface="Times New Roman" pitchFamily="18" charset="0"/>
              <a:cs typeface="Times New Roman" pitchFamily="18" charset="0"/>
            </a:endParaRPr>
          </a:p>
          <a:p>
            <a:pPr lvl="0"/>
            <a:r>
              <a:rPr lang="ru-RU" sz="1200" dirty="0" err="1" smtClean="0">
                <a:latin typeface="Times New Roman" pitchFamily="18" charset="0"/>
                <a:cs typeface="Times New Roman" pitchFamily="18" charset="0"/>
              </a:rPr>
              <a:t>Парабены</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SLS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EDTA</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NTA</a:t>
            </a:r>
            <a:r>
              <a:rPr lang="ru-RU" sz="1200" dirty="0" smtClean="0">
                <a:latin typeface="Times New Roman" pitchFamily="18" charset="0"/>
                <a:cs typeface="Times New Roman" pitchFamily="18" charset="0"/>
              </a:rPr>
              <a:t>, Нефтепродукты, Фосфаты, </a:t>
            </a:r>
            <a:r>
              <a:rPr lang="ru-RU" sz="1200" dirty="0" err="1" smtClean="0">
                <a:latin typeface="Times New Roman" pitchFamily="18" charset="0"/>
                <a:cs typeface="Times New Roman" pitchFamily="18" charset="0"/>
              </a:rPr>
              <a:t>Фталаты</a:t>
            </a:r>
            <a:r>
              <a:rPr lang="ru-RU" sz="1200" dirty="0" smtClean="0">
                <a:latin typeface="Times New Roman" pitchFamily="18" charset="0"/>
                <a:cs typeface="Times New Roman" pitchFamily="18" charset="0"/>
              </a:rPr>
              <a:t>, Фенолы, Сульфаты, Формальдегид.</a:t>
            </a:r>
          </a:p>
        </p:txBody>
      </p:sp>
      <p:pic>
        <p:nvPicPr>
          <p:cNvPr id="6146" name="Picture 2" descr="C:\Users\shushakova\Desktop\ORGANIC PEOPLE NEW\Рисунок6.png"/>
          <p:cNvPicPr>
            <a:picLocks noChangeAspect="1" noChangeArrowheads="1"/>
          </p:cNvPicPr>
          <p:nvPr/>
        </p:nvPicPr>
        <p:blipFill>
          <a:blip r:embed="rId3" cstate="print"/>
          <a:srcRect/>
          <a:stretch>
            <a:fillRect/>
          </a:stretch>
        </p:blipFill>
        <p:spPr bwMode="auto">
          <a:xfrm>
            <a:off x="7858148" y="357166"/>
            <a:ext cx="771525" cy="75247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30385</TotalTime>
  <Words>2535</Words>
  <Application>Microsoft Office PowerPoint</Application>
  <PresentationFormat>Экран (4:3)</PresentationFormat>
  <Paragraphs>192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dev003</dc:creator>
  <cp:lastModifiedBy>Пользователь Windows</cp:lastModifiedBy>
  <cp:revision>1548</cp:revision>
  <dcterms:created xsi:type="dcterms:W3CDTF">2012-06-08T09:40:48Z</dcterms:created>
  <dcterms:modified xsi:type="dcterms:W3CDTF">2016-07-08T09:38:08Z</dcterms:modified>
</cp:coreProperties>
</file>