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8" r:id="rId2"/>
    <p:sldId id="399" r:id="rId3"/>
    <p:sldId id="391" r:id="rId4"/>
    <p:sldId id="403" r:id="rId5"/>
    <p:sldId id="402" r:id="rId6"/>
    <p:sldId id="384" r:id="rId7"/>
    <p:sldId id="398" r:id="rId8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1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11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11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11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D93333"/>
    <a:srgbClr val="D3A191"/>
    <a:srgbClr val="C88A7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52" autoAdjust="0"/>
    <p:restoredTop sz="98573" autoAdjust="0"/>
  </p:normalViewPr>
  <p:slideViewPr>
    <p:cSldViewPr>
      <p:cViewPr>
        <p:scale>
          <a:sx n="100" d="100"/>
          <a:sy n="100" d="100"/>
        </p:scale>
        <p:origin x="-396" y="-7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9FF5548-BA0F-4196-ADCE-12EE0BB2332D}" type="datetimeFigureOut">
              <a:rPr lang="ru-RU"/>
              <a:pPr>
                <a:defRPr/>
              </a:pPr>
              <a:t>04.03.2016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5814CB-FEAF-4A40-A378-C7931D066F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6925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Матт</a:t>
            </a:r>
            <a:r>
              <a:rPr lang="ru-RU" dirty="0" smtClean="0"/>
              <a:t> </a:t>
            </a:r>
            <a:r>
              <a:rPr lang="ru-RU" dirty="0" err="1" smtClean="0"/>
              <a:t>Манифик</a:t>
            </a:r>
            <a:r>
              <a:rPr lang="ru-RU" baseline="0" dirty="0" smtClean="0"/>
              <a:t> = магический матовый</a:t>
            </a:r>
          </a:p>
          <a:p>
            <a:endParaRPr lang="ru-RU" baseline="0" dirty="0" smtClean="0"/>
          </a:p>
          <a:p>
            <a:r>
              <a:rPr lang="ru-RU" baseline="0" dirty="0" smtClean="0"/>
              <a:t>Уже несколько сезонов матовые помады  - </a:t>
            </a:r>
            <a:r>
              <a:rPr lang="ru-RU" baseline="0" dirty="0" err="1" smtClean="0"/>
              <a:t>главнй</a:t>
            </a:r>
            <a:r>
              <a:rPr lang="ru-RU" baseline="0" dirty="0" smtClean="0"/>
              <a:t> тренд на рынке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5871C-F003-4EF3-845E-9755BBBE797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17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7AD4A-44F8-4886-B7FE-0683F9FC2227}" type="datetimeFigureOut">
              <a:rPr lang="ru-RU"/>
              <a:pPr>
                <a:defRPr/>
              </a:pPr>
              <a:t>04.03.2016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3B29B-4A35-4489-B806-A3CB7B1FF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5CAA9-5D15-4935-8FEA-5A49F485B8F3}" type="datetimeFigureOut">
              <a:rPr lang="ru-RU"/>
              <a:pPr>
                <a:defRPr/>
              </a:pPr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6EA41-ED4A-4E64-A4CD-37035390F1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AB03D-9FC7-4430-A3E8-6756AAF6B240}" type="datetimeFigureOut">
              <a:rPr lang="ru-RU"/>
              <a:pPr>
                <a:defRPr/>
              </a:pPr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BFE27-C8D5-419C-AA9E-5A440C1158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E9D60-C20D-44AE-A806-02D3D1BDCB8E}" type="datetimeFigureOut">
              <a:rPr lang="ru-RU"/>
              <a:pPr>
                <a:defRPr/>
              </a:pPr>
              <a:t>04.03.2016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01364-1341-44A9-A003-06C98AAC08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1C11C-0588-4ED0-A830-B83004B26E78}" type="datetimeFigureOut">
              <a:rPr lang="ru-RU"/>
              <a:pPr>
                <a:defRPr/>
              </a:pPr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4EDD4-162F-45C2-B6F1-1AACF76AEE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D56B3-E2BF-450E-BB50-F4AB73D135DD}" type="datetimeFigureOut">
              <a:rPr lang="ru-RU"/>
              <a:pPr>
                <a:defRPr/>
              </a:pPr>
              <a:t>04.03.2016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75A38-1D34-4DFD-98AC-13C2E07966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E1E6-E9BC-4F5F-A63D-96056D4639DD}" type="datetimeFigureOut">
              <a:rPr lang="ru-RU"/>
              <a:pPr>
                <a:defRPr/>
              </a:pPr>
              <a:t>04.03.2016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52BA4-93D6-4840-9AF5-91257B04E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4C366-24E7-410A-A387-C784E4D47B4B}" type="datetimeFigureOut">
              <a:rPr lang="ru-RU"/>
              <a:pPr>
                <a:defRPr/>
              </a:pPr>
              <a:t>04.03.2016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00B9E-2FAC-46D3-8CA0-26803A53F2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82D02-F6D9-468C-8B71-30BB7011A65E}" type="datetimeFigureOut">
              <a:rPr lang="ru-RU"/>
              <a:pPr>
                <a:defRPr/>
              </a:pPr>
              <a:t>04.03.2016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DF477-0127-4172-A331-1F10C98933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2D61-3BE5-4BD9-A275-0C08E03584F3}" type="datetimeFigureOut">
              <a:rPr lang="ru-RU"/>
              <a:pPr>
                <a:defRPr/>
              </a:pPr>
              <a:t>04.03.2016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7A240-BEBC-4601-A209-8D82C168DB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D3375-4253-4366-A815-688FF2A16C86}" type="datetimeFigureOut">
              <a:rPr lang="ru-RU"/>
              <a:pPr>
                <a:defRPr/>
              </a:pPr>
              <a:t>04.03.2016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93B13-639E-424C-AF9D-15EB3E1F72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84B724-D818-4FB1-A314-C629C8CF543A}" type="datetimeFigureOut">
              <a:rPr lang="ru-RU"/>
              <a:pPr>
                <a:defRPr/>
              </a:pPr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B1B7AC-4289-4C04-96CB-067BD9BCF6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jpeg"/><Relationship Id="rId7" Type="http://schemas.openxmlformats.org/officeDocument/2006/relationships/image" Target="../media/image22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jpeg"/><Relationship Id="rId5" Type="http://schemas.openxmlformats.org/officeDocument/2006/relationships/image" Target="../media/image20.png"/><Relationship Id="rId10" Type="http://schemas.openxmlformats.org/officeDocument/2006/relationships/image" Target="../media/image25.jpeg"/><Relationship Id="rId4" Type="http://schemas.openxmlformats.org/officeDocument/2006/relationships/image" Target="../media/image19.png"/><Relationship Id="rId9" Type="http://schemas.openxmlformats.org/officeDocument/2006/relationships/image" Target="../media/image2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31.png"/><Relationship Id="rId3" Type="http://schemas.openxmlformats.org/officeDocument/2006/relationships/image" Target="../media/image30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29.png"/><Relationship Id="rId9" Type="http://schemas.openxmlformats.org/officeDocument/2006/relationships/image" Target="../media/image37.png"/><Relationship Id="rId1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e.shipitsyna\AppData\Local\Microsoft\Windows\Temporary Internet Files\Content.Outlook\J4A32X9B\...Это так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-4763" y="0"/>
            <a:ext cx="9148763" cy="517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13270" y="646442"/>
            <a:ext cx="8776210" cy="4517596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6047420" y="339502"/>
            <a:ext cx="3172780" cy="482453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444208" y="4094635"/>
            <a:ext cx="2692098" cy="780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132173" y="243275"/>
            <a:ext cx="720080" cy="69282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914701" y="3907640"/>
            <a:ext cx="720080" cy="69282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7132172" y="243275"/>
            <a:ext cx="720080" cy="69282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http://www.boro.gr/contentfiles/galleryfiles/p196nsag4rd9k1l1nd1mop1srre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20963791">
            <a:off x="267189" y="243275"/>
            <a:ext cx="2830919" cy="28264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mycharm.ru/pics/22102013/matte-lips-1.jpg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 rot="761036">
            <a:off x="405666" y="3143788"/>
            <a:ext cx="2716465" cy="15636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american-cosmetics.ru/1962-large_default/matovaya-pomada-dose-of-colors-merlot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backgroundRemoval t="9607" b="89738" l="5022" r="9672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363254" y="1289649"/>
            <a:ext cx="2548082" cy="2548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10" cstate="email">
            <a:clrChange>
              <a:clrFrom>
                <a:srgbClr val="B3A2CE"/>
              </a:clrFrom>
              <a:clrTo>
                <a:srgbClr val="B3A2CE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6525162" y="4140063"/>
            <a:ext cx="1932373" cy="71021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581938" y="1463269"/>
            <a:ext cx="2402420" cy="36054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5696326" y="1289649"/>
            <a:ext cx="144016" cy="38743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542984" y="123478"/>
            <a:ext cx="3773432" cy="1246635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204841" y="4650687"/>
            <a:ext cx="1443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МАРТ 2016</a:t>
            </a:r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808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&amp;Mcy;&amp;ocy;&amp;dcy;&amp;ncy;&amp;ycy;&amp;jcy; &amp;ocy;&amp;scy;&amp;iecy;&amp;ncy;&amp;ncy;&amp;icy;&amp;jcy; &amp;mcy;&amp;acy;&amp;kcy;&amp;icy;&amp;yacy;&amp;zhcy; 2015 &amp;gcy;&amp;ocy;&amp;dcy;&amp;acy;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035335" y="2859782"/>
            <a:ext cx="2816585" cy="2121524"/>
          </a:xfrm>
          <a:prstGeom prst="rect">
            <a:avLst/>
          </a:prstGeom>
          <a:noFill/>
        </p:spPr>
      </p:pic>
      <p:pic>
        <p:nvPicPr>
          <p:cNvPr id="14" name="Picture 4" descr="11352252_1728723230688562_442778638_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987815" y="3003228"/>
            <a:ext cx="1552666" cy="2020594"/>
          </a:xfrm>
          <a:prstGeom prst="rect">
            <a:avLst/>
          </a:prstGeom>
          <a:noFill/>
        </p:spPr>
      </p:pic>
      <p:pic>
        <p:nvPicPr>
          <p:cNvPr id="15" name="Picture 8" descr="11721195_1728723264021892_103553368_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488277" y="2931790"/>
            <a:ext cx="1404203" cy="2100778"/>
          </a:xfrm>
          <a:prstGeom prst="rect">
            <a:avLst/>
          </a:prstGeom>
          <a:noFill/>
        </p:spPr>
      </p:pic>
      <p:pic>
        <p:nvPicPr>
          <p:cNvPr id="16" name="Picture 10" descr="11737068_1728723260688559_1908263664_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773765" y="2931790"/>
            <a:ext cx="1432461" cy="2143054"/>
          </a:xfrm>
          <a:prstGeom prst="rect">
            <a:avLst/>
          </a:prstGeom>
          <a:noFill/>
        </p:spPr>
      </p:pic>
      <p:pic>
        <p:nvPicPr>
          <p:cNvPr id="17" name="Picture 12" descr="http://newberry.ru/userfiles/screens/7/6251/8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424502" y="929809"/>
            <a:ext cx="2427418" cy="1710861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424502" y="627534"/>
            <a:ext cx="1370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Chanel  2015-16</a:t>
            </a:r>
            <a:endParaRPr lang="ru-RU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5148063" y="2643758"/>
            <a:ext cx="11737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D&amp;G 2015-16</a:t>
            </a:r>
            <a:endParaRPr lang="ru-RU" sz="1400" dirty="0"/>
          </a:p>
        </p:txBody>
      </p:sp>
      <p:pic>
        <p:nvPicPr>
          <p:cNvPr id="20" name="Picture 14" descr="&amp;Mcy;&amp;acy;&amp;kcy;&amp;icy;&amp;yacy;&amp;zhcy; &amp;gcy;&amp;ucy;&amp;bcy;, &amp;gcy;&amp;lcy;&amp;acy;&amp;zcy; &amp;icy; &amp;bcy;&amp;rcy;&amp;ocy;&amp;vcy;&amp;iecy;&amp;jcy; 2015. &amp;Mcy;&amp;ocy;&amp;dcy;&amp;ncy;&amp;ycy;&amp;iecy; &amp;tcy;&amp;iecy;&amp;ncy;&amp;dcy;&amp;iecy;&amp;ncy;&amp;tscy;&amp;icy;&amp;icy;.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305676" y="267494"/>
            <a:ext cx="1575644" cy="2449187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3851920" y="683280"/>
            <a:ext cx="338437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Матовые губы стали одним из главных трендов сезона осень-зима 2015-16. На мировых подиумах известные дизайнеры и крупнейшие  дома моды отдали предпочтение элегантным бархатным текстурам помад. Свежая сияющая кожа и матовые губы – идеальное сочетание!</a:t>
            </a:r>
            <a:endParaRPr lang="ru-RU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071670" y="0"/>
            <a:ext cx="507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604A7B"/>
                </a:solidFill>
                <a:latin typeface="+mn-lt"/>
              </a:rPr>
              <a:t>Матовые губы – это модно!</a:t>
            </a:r>
          </a:p>
        </p:txBody>
      </p:sp>
    </p:spTree>
    <p:extLst>
      <p:ext uri="{BB962C8B-B14F-4D97-AF65-F5344CB8AC3E}">
        <p14:creationId xmlns:p14="http://schemas.microsoft.com/office/powerpoint/2010/main" xmlns="" val="259390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ush imag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412498" y="2673073"/>
            <a:ext cx="2074327" cy="244204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49561" y="2715766"/>
            <a:ext cx="18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Dior </a:t>
            </a:r>
            <a:r>
              <a:rPr lang="ru-RU" sz="1200" b="1" dirty="0" err="1" smtClean="0">
                <a:solidFill>
                  <a:schemeClr val="bg1"/>
                </a:solidFill>
              </a:rPr>
              <a:t>Diorific</a:t>
            </a:r>
            <a:r>
              <a:rPr lang="ru-RU" sz="1200" b="1" dirty="0" smtClean="0">
                <a:solidFill>
                  <a:schemeClr val="bg1"/>
                </a:solidFill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</a:rPr>
              <a:t>Mat</a:t>
            </a:r>
            <a:endParaRPr lang="ru-RU" sz="1200" b="1" dirty="0">
              <a:solidFill>
                <a:schemeClr val="bg1"/>
              </a:solidFill>
            </a:endParaRPr>
          </a:p>
        </p:txBody>
      </p:sp>
      <p:pic>
        <p:nvPicPr>
          <p:cNvPr id="4" name="Picture 4" descr="ROUGE ALLURE VELVET &amp;Scy;&amp;Icy;&amp;YAcy;&amp;YUcy;&amp;SHCHcy;&amp;Acy;&amp;YAcy; &amp;Icy; &amp;Mcy;&amp;Acy;&amp;Tcy;&amp;Ocy;&amp;Vcy;&amp;Acy;&amp;YAcy; &amp;Gcy;&amp;Ucy;&amp;Bcy;&amp;Ncy;&amp;Acy;&amp;YAcy; &amp;Pcy;&amp;Ocy;&amp;Mcy;&amp;Acy;&amp;Dcy;&amp;Acy; 38 LA FASCINANTE  3.5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5430192" y="915566"/>
            <a:ext cx="942008" cy="1757507"/>
          </a:xfrm>
          <a:prstGeom prst="rect">
            <a:avLst/>
          </a:prstGeom>
          <a:noFill/>
        </p:spPr>
      </p:pic>
      <p:pic>
        <p:nvPicPr>
          <p:cNvPr id="6" name="Picture 6" descr="http://pudra.ru/images/thumbnails/product/46/240/240/NOUBA-41-%D0%96%D0%B8%D0%B4%D0%BA%D0%B0%D1%8F-%D1%83%D1%81%D1%82%D0%BE%D0%B9%D1%87%D0%B8%D0%B2%D0%B0%D1%8F-%D0%BF%D0%BE%D0%BC%D0%B0%D0%B4%D0%B0-%D0%B4%D0%BB%D1%8F-%D0%B3%D1%83%D0%B1-MILLEBACI-7%D0%BC%D0%BB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 rot="21406662">
            <a:off x="7997565" y="3157369"/>
            <a:ext cx="981076" cy="192883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855204" y="2923078"/>
            <a:ext cx="13253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Nouba</a:t>
            </a:r>
            <a:r>
              <a:rPr lang="ru-RU" b="1" dirty="0" smtClean="0"/>
              <a:t> </a:t>
            </a:r>
            <a:r>
              <a:rPr lang="en-US" dirty="0" err="1" smtClean="0"/>
              <a:t>Millebaci</a:t>
            </a:r>
            <a:endParaRPr lang="ru-RU" dirty="0"/>
          </a:p>
        </p:txBody>
      </p:sp>
      <p:pic>
        <p:nvPicPr>
          <p:cNvPr id="8" name="Picture 8" descr="http://pudra.ru/images/thumbnails/product/48/240/240/%D0%91%D0%9B%D0%95%D0%A1%D0%9A-%D0%94%D0%9B%D0%AF-%D0%93%D0%A3%D0%91-Matte-Me-Brink-Pink-432.pn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 rot="238410">
            <a:off x="7244251" y="2877405"/>
            <a:ext cx="576064" cy="194408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890464" y="4702373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Sleek Makeup </a:t>
            </a:r>
          </a:p>
          <a:p>
            <a:pPr algn="ctr"/>
            <a:r>
              <a:rPr lang="en-US" sz="1200" dirty="0" smtClean="0"/>
              <a:t>Matte me</a:t>
            </a:r>
            <a:endParaRPr lang="ru-RU" sz="1200" dirty="0"/>
          </a:p>
        </p:txBody>
      </p:sp>
      <p:pic>
        <p:nvPicPr>
          <p:cNvPr id="10" name="Picture 10" descr="http://pudra.ru/images/thumbnails/product/54/240/240/Nyx_SMLC01_prev.pn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3707904" y="954107"/>
            <a:ext cx="493851" cy="1685906"/>
          </a:xfrm>
          <a:prstGeom prst="rect">
            <a:avLst/>
          </a:prstGeom>
          <a:noFill/>
        </p:spPr>
      </p:pic>
      <p:pic>
        <p:nvPicPr>
          <p:cNvPr id="12" name="Picture 14" descr="http://pudra.ru/images/thumbnails/product/107/240/240/loreal_color-riche-lextraordinaire-101_60975_41574_icon.png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6228184" y="3434882"/>
            <a:ext cx="662280" cy="1657148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5940152" y="2861523"/>
            <a:ext cx="1399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err="1" smtClean="0"/>
              <a:t>L'Oreal</a:t>
            </a:r>
            <a:r>
              <a:rPr lang="en-US" sz="1200" b="1" dirty="0" smtClean="0"/>
              <a:t> Paris</a:t>
            </a:r>
            <a:r>
              <a:rPr lang="en-US" sz="1200" b="1" dirty="0"/>
              <a:t> </a:t>
            </a:r>
            <a:endParaRPr lang="ru-RU" sz="1200" b="1" dirty="0"/>
          </a:p>
          <a:p>
            <a:pPr algn="ctr"/>
            <a:r>
              <a:rPr lang="en-US" sz="1200" dirty="0" smtClean="0"/>
              <a:t>Color Riche </a:t>
            </a:r>
            <a:r>
              <a:rPr lang="en-US" sz="1200" dirty="0" err="1" smtClean="0"/>
              <a:t>L'Extraordinaire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115616" y="-20538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604A7B"/>
                </a:solidFill>
                <a:latin typeface="+mn-lt"/>
              </a:rPr>
              <a:t>Коллекции матовых помад крупнейших     косметических брендов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372200" y="915566"/>
            <a:ext cx="2771800" cy="193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8" descr="http://media-cache-ak0.pinimg.com/236x/ac/d5/33/acd5332e11056ac7d9182c6014dc92f7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486825" y="2640013"/>
            <a:ext cx="2505075" cy="250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4" descr="http://images.magi-mania.de/img/CATRICE-Velvet-Matt-Lip-Cream-Neuheiten-2014-Herbst-Winter-Lipcream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412498" y="974695"/>
            <a:ext cx="2037201" cy="1606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http://img.makeup.com.ua/products_pictures/-/-9/-97552-20140326113501.jpg"/>
          <p:cNvPicPr>
            <a:picLocks noChangeAspect="1" noChangeArrowheads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4427984" y="919306"/>
            <a:ext cx="797143" cy="1717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5743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3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258888" y="1166267"/>
            <a:ext cx="3217862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Прямоугольник 4"/>
          <p:cNvSpPr>
            <a:spLocks noChangeArrowheads="1"/>
          </p:cNvSpPr>
          <p:nvPr/>
        </p:nvSpPr>
        <p:spPr bwMode="auto">
          <a:xfrm>
            <a:off x="4572000" y="771649"/>
            <a:ext cx="4321175" cy="43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(«</a:t>
            </a:r>
            <a:r>
              <a:rPr lang="ru-RU" dirty="0" err="1"/>
              <a:t>матт</a:t>
            </a:r>
            <a:r>
              <a:rPr lang="ru-RU" dirty="0"/>
              <a:t> </a:t>
            </a:r>
            <a:r>
              <a:rPr lang="ru-RU" dirty="0" err="1"/>
              <a:t>манифик</a:t>
            </a:r>
            <a:r>
              <a:rPr lang="ru-RU" dirty="0"/>
              <a:t>» фр. – великолепный матовый)</a:t>
            </a:r>
          </a:p>
          <a:p>
            <a:endParaRPr lang="ru-RU" dirty="0"/>
          </a:p>
          <a:p>
            <a:pPr lvl="0"/>
            <a:r>
              <a:rPr lang="ru-RU" dirty="0"/>
              <a:t> Матовые губы – это так модно! Помада </a:t>
            </a:r>
            <a:r>
              <a:rPr lang="en-US" dirty="0"/>
              <a:t>Matte </a:t>
            </a:r>
            <a:r>
              <a:rPr lang="en-US" dirty="0" err="1" smtClean="0"/>
              <a:t>Magnifique</a:t>
            </a:r>
            <a:r>
              <a:rPr lang="en-US" dirty="0" smtClean="0"/>
              <a:t> </a:t>
            </a:r>
            <a:r>
              <a:rPr lang="ru-RU" dirty="0"/>
              <a:t>сочетает в  себе великолепный  матовый эффект,  ощущение мягкого бархата на губах – и никакой сухости и </a:t>
            </a:r>
            <a:r>
              <a:rPr lang="ru-RU" dirty="0" err="1"/>
              <a:t>стянутости</a:t>
            </a:r>
            <a:r>
              <a:rPr lang="ru-RU" dirty="0"/>
              <a:t>! Невесомое покрытие, благодаря  специально подобранным силиконовым маслам, абсолютно неощутимо на губах, а ставшие классикой матовые оттенки, обладая 100% передачей цвета,  идеально очерчивают их форму. Восемь ультрамодных оттенков, сошедших с мировых подиумов, удовлетворят вкусы самых взыскательных модниц! </a:t>
            </a:r>
          </a:p>
          <a:p>
            <a:endParaRPr lang="en-US" b="1" dirty="0" smtClean="0"/>
          </a:p>
          <a:p>
            <a:r>
              <a:rPr lang="en-US" b="1" dirty="0" smtClean="0"/>
              <a:t>Matte </a:t>
            </a:r>
            <a:r>
              <a:rPr lang="en-US" b="1" dirty="0" err="1" smtClean="0"/>
              <a:t>Magnifique</a:t>
            </a:r>
            <a:r>
              <a:rPr lang="ru-RU" b="1" dirty="0" smtClean="0"/>
              <a:t> </a:t>
            </a:r>
            <a:r>
              <a:rPr lang="ru-RU" b="1" dirty="0"/>
              <a:t>– абсолютная магия для ваших губ!</a:t>
            </a:r>
          </a:p>
          <a:p>
            <a:endParaRPr lang="ru-RU" dirty="0"/>
          </a:p>
          <a:p>
            <a:r>
              <a:rPr lang="ru-RU" b="1" dirty="0">
                <a:solidFill>
                  <a:srgbClr val="604A7B"/>
                </a:solidFill>
              </a:rPr>
              <a:t>Нанесение:</a:t>
            </a:r>
            <a:endParaRPr lang="en-US" b="1" dirty="0">
              <a:solidFill>
                <a:srgbClr val="604A7B"/>
              </a:solidFill>
            </a:endParaRPr>
          </a:p>
          <a:p>
            <a:pPr algn="just"/>
            <a:r>
              <a:rPr lang="ru-RU" dirty="0"/>
              <a:t>Наносите помаду от середины губ - к краям. Удобный фетровый аппликатор безупречно распределяет текстуру и очерчивает контур губ.</a:t>
            </a:r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ru-RU" b="1" dirty="0">
                <a:solidFill>
                  <a:srgbClr val="604A7B"/>
                </a:solidFill>
              </a:rPr>
              <a:t>Изюминка помады </a:t>
            </a:r>
            <a:r>
              <a:rPr lang="en-US" b="1" dirty="0">
                <a:solidFill>
                  <a:srgbClr val="604A7B"/>
                </a:solidFill>
              </a:rPr>
              <a:t>Matte </a:t>
            </a:r>
            <a:r>
              <a:rPr lang="en-US" b="1" dirty="0" err="1" smtClean="0">
                <a:solidFill>
                  <a:srgbClr val="604A7B"/>
                </a:solidFill>
              </a:rPr>
              <a:t>Magnifique</a:t>
            </a:r>
            <a:r>
              <a:rPr lang="ru-RU" b="1" dirty="0">
                <a:solidFill>
                  <a:srgbClr val="604A7B"/>
                </a:solidFill>
              </a:rPr>
              <a:t>: </a:t>
            </a:r>
            <a:endParaRPr lang="en-US" b="1" dirty="0">
              <a:solidFill>
                <a:srgbClr val="604A7B"/>
              </a:solidFill>
            </a:endParaRPr>
          </a:p>
          <a:p>
            <a:pPr lvl="0"/>
            <a:r>
              <a:rPr lang="ru-RU" dirty="0"/>
              <a:t>Благодаря аппетитному аромату  варенья из лепестков роз, помаду </a:t>
            </a:r>
            <a:r>
              <a:rPr lang="en-US" dirty="0"/>
              <a:t>Matte </a:t>
            </a:r>
            <a:r>
              <a:rPr lang="en-US" dirty="0" err="1"/>
              <a:t>Magnifique</a:t>
            </a:r>
            <a:r>
              <a:rPr lang="en-US" dirty="0"/>
              <a:t> </a:t>
            </a:r>
            <a:r>
              <a:rPr lang="ru-RU" dirty="0"/>
              <a:t>так приятно носить на губах!</a:t>
            </a:r>
          </a:p>
          <a:p>
            <a:endParaRPr lang="en-US" b="1" dirty="0" smtClean="0">
              <a:solidFill>
                <a:srgbClr val="604A7B"/>
              </a:solidFill>
            </a:endParaRPr>
          </a:p>
          <a:p>
            <a:r>
              <a:rPr lang="ru-RU" b="1" dirty="0" smtClean="0">
                <a:solidFill>
                  <a:srgbClr val="604A7B"/>
                </a:solidFill>
              </a:rPr>
              <a:t>Совет</a:t>
            </a:r>
            <a:r>
              <a:rPr lang="ru-RU" b="1" dirty="0">
                <a:solidFill>
                  <a:srgbClr val="604A7B"/>
                </a:solidFill>
              </a:rPr>
              <a:t>: </a:t>
            </a:r>
          </a:p>
          <a:p>
            <a:pPr algn="just"/>
            <a:r>
              <a:rPr lang="ru-RU" dirty="0"/>
              <a:t>Для мягкого и естественного эффекта попробуйте нанести помаду точечно и распределить подушечками пальцев по поверхности губ.</a:t>
            </a:r>
          </a:p>
        </p:txBody>
      </p:sp>
      <p:sp>
        <p:nvSpPr>
          <p:cNvPr id="19462" name="Text Box 57"/>
          <p:cNvSpPr txBox="1">
            <a:spLocks noChangeArrowheads="1"/>
          </p:cNvSpPr>
          <p:nvPr/>
        </p:nvSpPr>
        <p:spPr bwMode="auto">
          <a:xfrm>
            <a:off x="2255837" y="4490814"/>
            <a:ext cx="12239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>
                <a:solidFill>
                  <a:srgbClr val="604A7B"/>
                </a:solidFill>
              </a:rPr>
              <a:t>8 </a:t>
            </a:r>
            <a:r>
              <a:rPr lang="ru-RU" sz="2400" dirty="0">
                <a:solidFill>
                  <a:srgbClr val="604A7B"/>
                </a:solidFill>
              </a:rPr>
              <a:t>СКЮ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75842" y="4045992"/>
            <a:ext cx="6119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ml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738415" y="1436935"/>
            <a:ext cx="2146093" cy="278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118"/>
          <p:cNvGrpSpPr>
            <a:grpSpLocks/>
          </p:cNvGrpSpPr>
          <p:nvPr/>
        </p:nvGrpSpPr>
        <p:grpSpPr bwMode="auto">
          <a:xfrm>
            <a:off x="3165475" y="699542"/>
            <a:ext cx="1135063" cy="933450"/>
            <a:chOff x="1994" y="214"/>
            <a:chExt cx="715" cy="588"/>
          </a:xfrm>
        </p:grpSpPr>
        <p:pic>
          <p:nvPicPr>
            <p:cNvPr id="11" name="Рисунок 16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214"/>
              <a:ext cx="575" cy="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Прямоугольник 17"/>
            <p:cNvSpPr>
              <a:spLocks noChangeArrowheads="1"/>
            </p:cNvSpPr>
            <p:nvPr/>
          </p:nvSpPr>
          <p:spPr bwMode="auto">
            <a:xfrm>
              <a:off x="1994" y="395"/>
              <a:ext cx="7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400" b="1">
                  <a:solidFill>
                    <a:schemeClr val="bg1"/>
                  </a:solidFill>
                </a:rPr>
                <a:t>Новинка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106433" y="-12913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604A7B"/>
                </a:solidFill>
                <a:latin typeface="+mn-lt"/>
              </a:rPr>
              <a:t>Мадемуазель </a:t>
            </a:r>
            <a:r>
              <a:rPr lang="en-US" sz="2000" b="1" dirty="0">
                <a:solidFill>
                  <a:srgbClr val="604A7B"/>
                </a:solidFill>
                <a:latin typeface="+mn-lt"/>
              </a:rPr>
              <a:t>Vivienne Sabo </a:t>
            </a:r>
            <a:r>
              <a:rPr lang="ru-RU" sz="2000" b="1" dirty="0">
                <a:solidFill>
                  <a:srgbClr val="604A7B"/>
                </a:solidFill>
                <a:latin typeface="+mn-lt"/>
              </a:rPr>
              <a:t>создаёт матовую помаду </a:t>
            </a:r>
            <a:r>
              <a:rPr lang="en-US" sz="2000" b="1" dirty="0">
                <a:solidFill>
                  <a:srgbClr val="604A7B"/>
                </a:solidFill>
                <a:latin typeface="+mn-lt"/>
              </a:rPr>
              <a:t>Matte </a:t>
            </a:r>
            <a:r>
              <a:rPr lang="en-US" sz="2000" b="1" dirty="0" err="1" smtClean="0">
                <a:solidFill>
                  <a:srgbClr val="604A7B"/>
                </a:solidFill>
                <a:latin typeface="+mn-lt"/>
              </a:rPr>
              <a:t>Magnifique</a:t>
            </a:r>
            <a:r>
              <a:rPr lang="ru-RU" sz="2000" b="1" dirty="0" smtClean="0">
                <a:solidFill>
                  <a:srgbClr val="604A7B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604A7B"/>
                </a:solidFill>
                <a:latin typeface="+mn-lt"/>
              </a:rPr>
              <a:t>для магической красоты Ваших губ!</a:t>
            </a:r>
          </a:p>
        </p:txBody>
      </p:sp>
    </p:spTree>
    <p:extLst>
      <p:ext uri="{BB962C8B-B14F-4D97-AF65-F5344CB8AC3E}">
        <p14:creationId xmlns:p14="http://schemas.microsoft.com/office/powerpoint/2010/main" xmlns="" val="14215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3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282700" y="915988"/>
            <a:ext cx="3217863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572000" y="627534"/>
            <a:ext cx="432048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9875" indent="-269875" eaLnBrk="0" hangingPunct="0">
              <a:spcBef>
                <a:spcPct val="10000"/>
              </a:spcBef>
              <a:buFont typeface="Wingdings" pitchFamily="2" charset="2"/>
              <a:buChar char="ü"/>
            </a:pPr>
            <a:r>
              <a:rPr lang="ru-RU" sz="2000" dirty="0"/>
              <a:t>Восемь </a:t>
            </a:r>
            <a:r>
              <a:rPr lang="ru-RU" sz="2000" b="1" dirty="0"/>
              <a:t>ультрамодных оттенков </a:t>
            </a:r>
            <a:endParaRPr lang="ru-RU" sz="2000" b="1" dirty="0" smtClean="0"/>
          </a:p>
          <a:p>
            <a:pPr marL="269875" indent="-269875" eaLnBrk="0" hangingPunct="0">
              <a:spcBef>
                <a:spcPct val="10000"/>
              </a:spcBef>
              <a:buFont typeface="Wingdings" pitchFamily="2" charset="2"/>
              <a:buChar char="ü"/>
            </a:pPr>
            <a:r>
              <a:rPr lang="ru-RU" altLang="ru-RU" sz="2000" b="1" dirty="0"/>
              <a:t>Тонкая и деликатная текстура </a:t>
            </a:r>
            <a:endParaRPr lang="ru-RU" altLang="ru-RU" sz="2000" b="1" dirty="0" smtClean="0"/>
          </a:p>
          <a:p>
            <a:pPr marL="269875" indent="-269875" eaLnBrk="0" hangingPunct="0">
              <a:spcBef>
                <a:spcPct val="10000"/>
              </a:spcBef>
              <a:buFont typeface="Wingdings" pitchFamily="2" charset="2"/>
              <a:buChar char="ü"/>
            </a:pPr>
            <a:r>
              <a:rPr lang="ru-RU" altLang="ru-RU" sz="2000" b="1" dirty="0" smtClean="0"/>
              <a:t>Лакомый </a:t>
            </a:r>
            <a:r>
              <a:rPr lang="ru-RU" altLang="ru-RU" sz="2000" b="1" dirty="0"/>
              <a:t>аромат варенья </a:t>
            </a:r>
            <a:r>
              <a:rPr lang="ru-RU" altLang="ru-RU" sz="2000" dirty="0"/>
              <a:t>из лепестков </a:t>
            </a:r>
            <a:r>
              <a:rPr lang="ru-RU" altLang="ru-RU" sz="2000" dirty="0" smtClean="0"/>
              <a:t>роз</a:t>
            </a:r>
            <a:endParaRPr lang="ru-RU" altLang="ru-RU" sz="2000" dirty="0"/>
          </a:p>
          <a:p>
            <a:pPr marL="269875" indent="-269875" eaLnBrk="0" hangingPunct="0">
              <a:spcBef>
                <a:spcPct val="10000"/>
              </a:spcBef>
              <a:buFont typeface="Wingdings" pitchFamily="2" charset="2"/>
              <a:buChar char="ü"/>
            </a:pPr>
            <a:r>
              <a:rPr lang="ru-RU" altLang="ru-RU" sz="2000" b="1" dirty="0"/>
              <a:t>Матовые и </a:t>
            </a:r>
            <a:r>
              <a:rPr lang="ru-RU" altLang="ru-RU" sz="2000" b="1" dirty="0" smtClean="0"/>
              <a:t>бархатистые</a:t>
            </a:r>
            <a:r>
              <a:rPr lang="ru-RU" altLang="ru-RU" sz="2000" dirty="0" smtClean="0"/>
              <a:t>, </a:t>
            </a:r>
            <a:r>
              <a:rPr lang="ru-RU" altLang="ru-RU" sz="2000" dirty="0"/>
              <a:t>соблазнительные и </a:t>
            </a:r>
            <a:r>
              <a:rPr lang="ru-RU" altLang="ru-RU" sz="2000" dirty="0" smtClean="0"/>
              <a:t>загадочные</a:t>
            </a:r>
          </a:p>
          <a:p>
            <a:pPr marL="269875" indent="-269875" eaLnBrk="0" hangingPunct="0">
              <a:spcBef>
                <a:spcPct val="10000"/>
              </a:spcBef>
              <a:buFont typeface="Wingdings" pitchFamily="2" charset="2"/>
              <a:buChar char="ü"/>
            </a:pPr>
            <a:r>
              <a:rPr lang="ru-RU" altLang="ru-RU" sz="2000" b="1" dirty="0" smtClean="0"/>
              <a:t>Элегантный и стильный дизайн</a:t>
            </a:r>
            <a:endParaRPr lang="ru-RU" altLang="ru-RU" sz="2000" b="1" dirty="0"/>
          </a:p>
        </p:txBody>
      </p:sp>
      <p:graphicFrame>
        <p:nvGraphicFramePr>
          <p:cNvPr id="47251" name="Group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58097738"/>
              </p:ext>
            </p:extLst>
          </p:nvPr>
        </p:nvGraphicFramePr>
        <p:xfrm>
          <a:off x="4643438" y="3435846"/>
          <a:ext cx="4393058" cy="1012830"/>
        </p:xfrm>
        <a:graphic>
          <a:graphicData uri="http://schemas.openxmlformats.org/drawingml/2006/table">
            <a:tbl>
              <a:tblPr/>
              <a:tblGrid>
                <a:gridCol w="1008164"/>
                <a:gridCol w="3384894"/>
              </a:tblGrid>
              <a:tr h="2137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Ингредиенты</a:t>
                      </a:r>
                    </a:p>
                  </a:txBody>
                  <a:tcPr marL="16943" marR="16943" marT="0" marB="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Действие</a:t>
                      </a:r>
                    </a:p>
                  </a:txBody>
                  <a:tcPr marL="16943" marR="16943" marT="0" marB="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</a:tr>
              <a:tr h="491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Силиконовые масла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Придают бархатистость </a:t>
                      </a:r>
                      <a:r>
                        <a:rPr kumimoji="0" 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и матовый внешний вид, уменьшают жирность </a:t>
                      </a: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продукта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Эмоленты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Смягчают кожу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474788" y="3760788"/>
            <a:ext cx="1439862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6" name="Прямоугольник 10"/>
          <p:cNvSpPr>
            <a:spLocks noChangeArrowheads="1"/>
          </p:cNvSpPr>
          <p:nvPr/>
        </p:nvSpPr>
        <p:spPr bwMode="auto">
          <a:xfrm>
            <a:off x="1403350" y="3832225"/>
            <a:ext cx="15843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900" b="1" dirty="0">
                <a:solidFill>
                  <a:schemeClr val="bg1"/>
                </a:solidFill>
              </a:rPr>
              <a:t>Цена:</a:t>
            </a:r>
            <a:endParaRPr lang="en-US" altLang="ru-RU" sz="900" b="1" dirty="0">
              <a:solidFill>
                <a:schemeClr val="bg1"/>
              </a:solidFill>
            </a:endParaRPr>
          </a:p>
          <a:p>
            <a:pPr algn="ctr"/>
            <a:r>
              <a:rPr lang="ru-RU" altLang="ru-RU" sz="900" dirty="0" smtClean="0"/>
              <a:t>РРЦ</a:t>
            </a:r>
            <a:r>
              <a:rPr lang="en-US" altLang="ru-RU" sz="900" dirty="0" smtClean="0"/>
              <a:t> </a:t>
            </a:r>
            <a:endParaRPr lang="ru-RU" altLang="ru-RU" sz="900" dirty="0"/>
          </a:p>
          <a:p>
            <a:pPr algn="ctr"/>
            <a:r>
              <a:rPr lang="ru-RU" altLang="ru-RU" sz="900" b="1" dirty="0" smtClean="0"/>
              <a:t>245 </a:t>
            </a:r>
            <a:r>
              <a:rPr lang="ru-RU" altLang="ru-RU" sz="900" b="1" dirty="0"/>
              <a:t>руб.</a:t>
            </a:r>
          </a:p>
          <a:p>
            <a:pPr algn="ctr"/>
            <a:r>
              <a:rPr lang="ru-RU" altLang="ru-RU" sz="900" b="1" dirty="0" smtClean="0">
                <a:solidFill>
                  <a:schemeClr val="bg1"/>
                </a:solidFill>
              </a:rPr>
              <a:t>Доступно </a:t>
            </a:r>
            <a:r>
              <a:rPr lang="ru-RU" altLang="ru-RU" sz="900" b="1" dirty="0">
                <a:solidFill>
                  <a:schemeClr val="bg1"/>
                </a:solidFill>
              </a:rPr>
              <a:t>к </a:t>
            </a:r>
          </a:p>
          <a:p>
            <a:pPr algn="ctr"/>
            <a:r>
              <a:rPr lang="ru-RU" altLang="ru-RU" sz="900" b="1" dirty="0">
                <a:solidFill>
                  <a:schemeClr val="bg1"/>
                </a:solidFill>
              </a:rPr>
              <a:t>отгрузке </a:t>
            </a:r>
          </a:p>
          <a:p>
            <a:pPr algn="ctr"/>
            <a:endParaRPr lang="ru-RU" altLang="ru-RU" sz="900" b="1" dirty="0"/>
          </a:p>
        </p:txBody>
      </p:sp>
      <p:sp>
        <p:nvSpPr>
          <p:cNvPr id="13" name="Заголовок 1"/>
          <p:cNvSpPr>
            <a:spLocks/>
          </p:cNvSpPr>
          <p:nvPr/>
        </p:nvSpPr>
        <p:spPr bwMode="auto">
          <a:xfrm>
            <a:off x="1584325" y="0"/>
            <a:ext cx="7559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90000"/>
              </a:lnSpc>
            </a:pPr>
            <a:r>
              <a:rPr lang="ru-RU" sz="2800" b="1" dirty="0" smtClean="0">
                <a:solidFill>
                  <a:srgbClr val="604A7B"/>
                </a:solidFill>
                <a:latin typeface="+mn-lt"/>
              </a:rPr>
              <a:t>Матовая жидкая помада </a:t>
            </a:r>
            <a:r>
              <a:rPr lang="en-US" sz="2800" b="1" dirty="0" smtClean="0">
                <a:solidFill>
                  <a:srgbClr val="604A7B"/>
                </a:solidFill>
                <a:latin typeface="+mn-lt"/>
              </a:rPr>
              <a:t>Matte </a:t>
            </a:r>
            <a:r>
              <a:rPr lang="en-US" sz="2800" b="1" dirty="0" err="1">
                <a:solidFill>
                  <a:srgbClr val="604A7B"/>
                </a:solidFill>
                <a:latin typeface="+mn-lt"/>
              </a:rPr>
              <a:t>Magnifique</a:t>
            </a:r>
            <a:endParaRPr lang="ru-RU" altLang="ru-RU" sz="2800" b="1" dirty="0">
              <a:solidFill>
                <a:srgbClr val="604A7B"/>
              </a:solidFill>
              <a:latin typeface="+mn-lt"/>
            </a:endParaRPr>
          </a:p>
        </p:txBody>
      </p:sp>
      <p:grpSp>
        <p:nvGrpSpPr>
          <p:cNvPr id="14" name="Group 118"/>
          <p:cNvGrpSpPr>
            <a:grpSpLocks/>
          </p:cNvGrpSpPr>
          <p:nvPr/>
        </p:nvGrpSpPr>
        <p:grpSpPr bwMode="auto">
          <a:xfrm>
            <a:off x="3165475" y="568102"/>
            <a:ext cx="1135063" cy="933450"/>
            <a:chOff x="1994" y="214"/>
            <a:chExt cx="715" cy="588"/>
          </a:xfrm>
        </p:grpSpPr>
        <p:pic>
          <p:nvPicPr>
            <p:cNvPr id="15" name="Рисунок 16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214"/>
              <a:ext cx="575" cy="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Прямоугольник 17"/>
            <p:cNvSpPr>
              <a:spLocks noChangeArrowheads="1"/>
            </p:cNvSpPr>
            <p:nvPr/>
          </p:nvSpPr>
          <p:spPr bwMode="auto">
            <a:xfrm>
              <a:off x="1994" y="395"/>
              <a:ext cx="7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400" b="1">
                  <a:solidFill>
                    <a:schemeClr val="bg1"/>
                  </a:solidFill>
                </a:rPr>
                <a:t>Новинка</a:t>
              </a:r>
            </a:p>
          </p:txBody>
        </p:sp>
      </p:grpSp>
      <p:pic>
        <p:nvPicPr>
          <p:cNvPr id="18" name="Picture 2" descr="X:\ассортимент картинки\Новинки 2015\Новинки 2015\MATTE MAGNIFIQUE\PNG\MATTE MAGNIFIQUE_210.pn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2891633" y="1501552"/>
            <a:ext cx="456231" cy="227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 rot="16200000">
            <a:off x="1031439" y="1996264"/>
            <a:ext cx="3051957" cy="54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3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282700" y="915988"/>
            <a:ext cx="3217863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474788" y="3760788"/>
            <a:ext cx="1439862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6" name="Прямоугольник 10"/>
          <p:cNvSpPr>
            <a:spLocks noChangeArrowheads="1"/>
          </p:cNvSpPr>
          <p:nvPr/>
        </p:nvSpPr>
        <p:spPr bwMode="auto">
          <a:xfrm>
            <a:off x="1403350" y="3832225"/>
            <a:ext cx="15843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900" b="1" dirty="0">
                <a:solidFill>
                  <a:schemeClr val="bg1"/>
                </a:solidFill>
              </a:rPr>
              <a:t>Цена:</a:t>
            </a:r>
            <a:endParaRPr lang="en-US" altLang="ru-RU" sz="900" b="1" dirty="0">
              <a:solidFill>
                <a:schemeClr val="bg1"/>
              </a:solidFill>
            </a:endParaRPr>
          </a:p>
          <a:p>
            <a:pPr algn="ctr"/>
            <a:r>
              <a:rPr lang="ru-RU" altLang="ru-RU" sz="900" dirty="0" smtClean="0"/>
              <a:t>РРЦ</a:t>
            </a:r>
            <a:endParaRPr lang="ru-RU" altLang="ru-RU" sz="900" dirty="0"/>
          </a:p>
          <a:p>
            <a:pPr algn="ctr"/>
            <a:r>
              <a:rPr lang="ru-RU" altLang="ru-RU" sz="900" b="1" dirty="0" smtClean="0"/>
              <a:t>245 </a:t>
            </a:r>
            <a:r>
              <a:rPr lang="ru-RU" altLang="ru-RU" sz="900" b="1" dirty="0"/>
              <a:t>руб.</a:t>
            </a:r>
          </a:p>
          <a:p>
            <a:pPr algn="ctr"/>
            <a:r>
              <a:rPr lang="ru-RU" altLang="ru-RU" sz="900" b="1" dirty="0" smtClean="0">
                <a:solidFill>
                  <a:schemeClr val="bg1"/>
                </a:solidFill>
              </a:rPr>
              <a:t>Доступно </a:t>
            </a:r>
            <a:r>
              <a:rPr lang="ru-RU" altLang="ru-RU" sz="900" b="1" dirty="0">
                <a:solidFill>
                  <a:schemeClr val="bg1"/>
                </a:solidFill>
              </a:rPr>
              <a:t>к </a:t>
            </a:r>
          </a:p>
          <a:p>
            <a:pPr algn="ctr"/>
            <a:r>
              <a:rPr lang="ru-RU" altLang="ru-RU" sz="900" b="1" dirty="0">
                <a:solidFill>
                  <a:schemeClr val="bg1"/>
                </a:solidFill>
              </a:rPr>
              <a:t>отгрузке </a:t>
            </a:r>
          </a:p>
          <a:p>
            <a:pPr algn="ctr"/>
            <a:endParaRPr lang="ru-RU" altLang="ru-RU" sz="900" b="1" dirty="0"/>
          </a:p>
        </p:txBody>
      </p:sp>
      <p:sp>
        <p:nvSpPr>
          <p:cNvPr id="13" name="Заголовок 1"/>
          <p:cNvSpPr>
            <a:spLocks/>
          </p:cNvSpPr>
          <p:nvPr/>
        </p:nvSpPr>
        <p:spPr bwMode="auto">
          <a:xfrm>
            <a:off x="1584325" y="0"/>
            <a:ext cx="7559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90000"/>
              </a:lnSpc>
            </a:pPr>
            <a:r>
              <a:rPr lang="ru-RU" sz="2800" b="1" dirty="0" smtClean="0">
                <a:solidFill>
                  <a:srgbClr val="604A7B"/>
                </a:solidFill>
                <a:latin typeface="+mn-lt"/>
              </a:rPr>
              <a:t>Матовая жидкая помада </a:t>
            </a:r>
            <a:r>
              <a:rPr lang="en-US" sz="2800" b="1" dirty="0" smtClean="0">
                <a:solidFill>
                  <a:srgbClr val="604A7B"/>
                </a:solidFill>
                <a:latin typeface="+mn-lt"/>
              </a:rPr>
              <a:t>Matte </a:t>
            </a:r>
            <a:r>
              <a:rPr lang="en-US" sz="2800" b="1" dirty="0" err="1">
                <a:solidFill>
                  <a:srgbClr val="604A7B"/>
                </a:solidFill>
                <a:latin typeface="+mn-lt"/>
              </a:rPr>
              <a:t>Magnifique</a:t>
            </a:r>
            <a:endParaRPr lang="ru-RU" altLang="ru-RU" sz="2800" b="1" dirty="0">
              <a:solidFill>
                <a:srgbClr val="604A7B"/>
              </a:solidFill>
              <a:latin typeface="+mn-lt"/>
            </a:endParaRPr>
          </a:p>
        </p:txBody>
      </p:sp>
      <p:grpSp>
        <p:nvGrpSpPr>
          <p:cNvPr id="14" name="Group 118"/>
          <p:cNvGrpSpPr>
            <a:grpSpLocks/>
          </p:cNvGrpSpPr>
          <p:nvPr/>
        </p:nvGrpSpPr>
        <p:grpSpPr bwMode="auto">
          <a:xfrm>
            <a:off x="3165475" y="568102"/>
            <a:ext cx="1135063" cy="933450"/>
            <a:chOff x="1994" y="214"/>
            <a:chExt cx="715" cy="588"/>
          </a:xfrm>
        </p:grpSpPr>
        <p:pic>
          <p:nvPicPr>
            <p:cNvPr id="15" name="Рисунок 16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214"/>
              <a:ext cx="575" cy="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Прямоугольник 17"/>
            <p:cNvSpPr>
              <a:spLocks noChangeArrowheads="1"/>
            </p:cNvSpPr>
            <p:nvPr/>
          </p:nvSpPr>
          <p:spPr bwMode="auto">
            <a:xfrm>
              <a:off x="1994" y="395"/>
              <a:ext cx="7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400" b="1">
                  <a:solidFill>
                    <a:schemeClr val="bg1"/>
                  </a:solidFill>
                </a:rPr>
                <a:t>Новинка</a:t>
              </a:r>
            </a:p>
          </p:txBody>
        </p:sp>
      </p:grpSp>
      <p:pic>
        <p:nvPicPr>
          <p:cNvPr id="18" name="Picture 2" descr="X:\ассортимент картинки\Новинки 2015\Новинки 2015\MATTE MAGNIFIQUE\Выкраски\210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004048" y="1565684"/>
            <a:ext cx="996060" cy="45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X:\ассортимент картинки\Новинки 2015\Новинки 2015\MATTE MAGNIFIQUE\Выкраски\211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991620" y="2213756"/>
            <a:ext cx="951821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X:\ассортимент картинки\Новинки 2015\Новинки 2015\MATTE MAGNIFIQUE\Выкраски\212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042942" y="2861828"/>
            <a:ext cx="1024749" cy="46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X:\ассортимент картинки\Новинки 2015\Новинки 2015\MATTE MAGNIFIQUE\Выкраски\213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064855" y="3509900"/>
            <a:ext cx="954541" cy="433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X:\ассортимент картинки\Новинки 2015\Новинки 2015\MATTE MAGNIFIQUE\Выкраски\214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020272" y="1563638"/>
            <a:ext cx="935253" cy="424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3" name="Группа 22"/>
          <p:cNvGrpSpPr/>
          <p:nvPr/>
        </p:nvGrpSpPr>
        <p:grpSpPr>
          <a:xfrm>
            <a:off x="5987737" y="1674043"/>
            <a:ext cx="530225" cy="287338"/>
            <a:chOff x="1979712" y="556219"/>
            <a:chExt cx="530225" cy="287338"/>
          </a:xfrm>
        </p:grpSpPr>
        <p:sp>
          <p:nvSpPr>
            <p:cNvPr id="24" name="Овал 23"/>
            <p:cNvSpPr/>
            <p:nvPr/>
          </p:nvSpPr>
          <p:spPr bwMode="auto">
            <a:xfrm>
              <a:off x="2028033" y="556219"/>
              <a:ext cx="288925" cy="2873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000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79"/>
            <p:cNvSpPr txBox="1">
              <a:spLocks noChangeArrowheads="1"/>
            </p:cNvSpPr>
            <p:nvPr/>
          </p:nvSpPr>
          <p:spPr bwMode="auto">
            <a:xfrm>
              <a:off x="1979712" y="559754"/>
              <a:ext cx="530225" cy="276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200" dirty="0" smtClean="0"/>
                <a:t>210</a:t>
              </a:r>
              <a:endParaRPr lang="ru-RU" sz="1200" dirty="0"/>
            </a:p>
          </p:txBody>
        </p:sp>
      </p:grpSp>
      <p:pic>
        <p:nvPicPr>
          <p:cNvPr id="26" name="Picture 7" descr="X:\ассортимент картинки\Новинки 2015\Новинки 2015\MATTE MAGNIFIQUE\Выкраски\215.pn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042877" y="2211711"/>
            <a:ext cx="996708" cy="452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Группа 26"/>
          <p:cNvGrpSpPr/>
          <p:nvPr/>
        </p:nvGrpSpPr>
        <p:grpSpPr>
          <a:xfrm>
            <a:off x="5940152" y="2358466"/>
            <a:ext cx="530225" cy="287338"/>
            <a:chOff x="1979712" y="556219"/>
            <a:chExt cx="530225" cy="287338"/>
          </a:xfrm>
        </p:grpSpPr>
        <p:sp>
          <p:nvSpPr>
            <p:cNvPr id="28" name="Овал 27"/>
            <p:cNvSpPr/>
            <p:nvPr/>
          </p:nvSpPr>
          <p:spPr bwMode="auto">
            <a:xfrm>
              <a:off x="2028033" y="556219"/>
              <a:ext cx="288925" cy="2873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000" dirty="0">
                <a:solidFill>
                  <a:schemeClr val="tx1"/>
                </a:solidFill>
              </a:endParaRPr>
            </a:p>
          </p:txBody>
        </p:sp>
        <p:sp>
          <p:nvSpPr>
            <p:cNvPr id="29" name="TextBox 79"/>
            <p:cNvSpPr txBox="1">
              <a:spLocks noChangeArrowheads="1"/>
            </p:cNvSpPr>
            <p:nvPr/>
          </p:nvSpPr>
          <p:spPr bwMode="auto">
            <a:xfrm>
              <a:off x="1979712" y="559754"/>
              <a:ext cx="530225" cy="276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200" dirty="0" smtClean="0"/>
                <a:t>211</a:t>
              </a:r>
              <a:endParaRPr lang="ru-RU" sz="1200" dirty="0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5940152" y="3001284"/>
            <a:ext cx="530225" cy="287338"/>
            <a:chOff x="1979712" y="556219"/>
            <a:chExt cx="530225" cy="287338"/>
          </a:xfrm>
        </p:grpSpPr>
        <p:sp>
          <p:nvSpPr>
            <p:cNvPr id="31" name="Овал 30"/>
            <p:cNvSpPr/>
            <p:nvPr/>
          </p:nvSpPr>
          <p:spPr bwMode="auto">
            <a:xfrm>
              <a:off x="2028033" y="556219"/>
              <a:ext cx="288925" cy="2873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000" dirty="0">
                <a:solidFill>
                  <a:schemeClr val="tx1"/>
                </a:solidFill>
              </a:endParaRPr>
            </a:p>
          </p:txBody>
        </p:sp>
        <p:sp>
          <p:nvSpPr>
            <p:cNvPr id="32" name="TextBox 79"/>
            <p:cNvSpPr txBox="1">
              <a:spLocks noChangeArrowheads="1"/>
            </p:cNvSpPr>
            <p:nvPr/>
          </p:nvSpPr>
          <p:spPr bwMode="auto">
            <a:xfrm>
              <a:off x="1979712" y="559754"/>
              <a:ext cx="530225" cy="276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200" dirty="0" smtClean="0"/>
                <a:t>212</a:t>
              </a:r>
              <a:endParaRPr lang="ru-RU" sz="1200" dirty="0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5971075" y="3617220"/>
            <a:ext cx="530225" cy="287338"/>
            <a:chOff x="1979712" y="556219"/>
            <a:chExt cx="530225" cy="287338"/>
          </a:xfrm>
        </p:grpSpPr>
        <p:sp>
          <p:nvSpPr>
            <p:cNvPr id="34" name="Овал 33"/>
            <p:cNvSpPr/>
            <p:nvPr/>
          </p:nvSpPr>
          <p:spPr bwMode="auto">
            <a:xfrm>
              <a:off x="2028033" y="556219"/>
              <a:ext cx="288925" cy="2873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000" dirty="0">
                <a:solidFill>
                  <a:schemeClr val="tx1"/>
                </a:solidFill>
              </a:endParaRPr>
            </a:p>
          </p:txBody>
        </p:sp>
        <p:sp>
          <p:nvSpPr>
            <p:cNvPr id="35" name="TextBox 79"/>
            <p:cNvSpPr txBox="1">
              <a:spLocks noChangeArrowheads="1"/>
            </p:cNvSpPr>
            <p:nvPr/>
          </p:nvSpPr>
          <p:spPr bwMode="auto">
            <a:xfrm>
              <a:off x="1979712" y="559754"/>
              <a:ext cx="530225" cy="276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200" dirty="0" smtClean="0"/>
                <a:t>213</a:t>
              </a:r>
              <a:endParaRPr lang="ru-RU" sz="1200" dirty="0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7951100" y="1671652"/>
            <a:ext cx="530225" cy="287338"/>
            <a:chOff x="1979712" y="556219"/>
            <a:chExt cx="530225" cy="287338"/>
          </a:xfrm>
        </p:grpSpPr>
        <p:sp>
          <p:nvSpPr>
            <p:cNvPr id="37" name="Овал 36"/>
            <p:cNvSpPr/>
            <p:nvPr/>
          </p:nvSpPr>
          <p:spPr bwMode="auto">
            <a:xfrm>
              <a:off x="2028033" y="556219"/>
              <a:ext cx="288925" cy="2873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000" dirty="0">
                <a:solidFill>
                  <a:schemeClr val="tx1"/>
                </a:solidFill>
              </a:endParaRPr>
            </a:p>
          </p:txBody>
        </p:sp>
        <p:sp>
          <p:nvSpPr>
            <p:cNvPr id="38" name="TextBox 79"/>
            <p:cNvSpPr txBox="1">
              <a:spLocks noChangeArrowheads="1"/>
            </p:cNvSpPr>
            <p:nvPr/>
          </p:nvSpPr>
          <p:spPr bwMode="auto">
            <a:xfrm>
              <a:off x="1979712" y="559754"/>
              <a:ext cx="530225" cy="276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200" dirty="0" smtClean="0"/>
                <a:t>214</a:t>
              </a:r>
              <a:endParaRPr lang="ru-RU" sz="1200" dirty="0"/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7941575" y="2355726"/>
            <a:ext cx="530225" cy="287338"/>
            <a:chOff x="1979712" y="556219"/>
            <a:chExt cx="530225" cy="287338"/>
          </a:xfrm>
        </p:grpSpPr>
        <p:sp>
          <p:nvSpPr>
            <p:cNvPr id="40" name="Овал 39"/>
            <p:cNvSpPr/>
            <p:nvPr/>
          </p:nvSpPr>
          <p:spPr bwMode="auto">
            <a:xfrm>
              <a:off x="2028033" y="556219"/>
              <a:ext cx="288925" cy="2873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000" dirty="0">
                <a:solidFill>
                  <a:schemeClr val="tx1"/>
                </a:solidFill>
              </a:endParaRPr>
            </a:p>
          </p:txBody>
        </p:sp>
        <p:sp>
          <p:nvSpPr>
            <p:cNvPr id="41" name="TextBox 79"/>
            <p:cNvSpPr txBox="1">
              <a:spLocks noChangeArrowheads="1"/>
            </p:cNvSpPr>
            <p:nvPr/>
          </p:nvSpPr>
          <p:spPr bwMode="auto">
            <a:xfrm>
              <a:off x="1979712" y="559754"/>
              <a:ext cx="530225" cy="276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200" dirty="0" smtClean="0"/>
                <a:t>215</a:t>
              </a:r>
              <a:endParaRPr lang="ru-RU" sz="1200" dirty="0"/>
            </a:p>
          </p:txBody>
        </p:sp>
      </p:grpSp>
      <p:pic>
        <p:nvPicPr>
          <p:cNvPr id="42" name="Picture 8" descr="X:\ассортимент картинки\Новинки 2015\Новинки 2015\MATTE MAGNIFIQUE\Выкраски\216.pn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020272" y="2905714"/>
            <a:ext cx="954541" cy="43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43" name="Группа 42"/>
          <p:cNvGrpSpPr/>
          <p:nvPr/>
        </p:nvGrpSpPr>
        <p:grpSpPr>
          <a:xfrm>
            <a:off x="7953851" y="3000169"/>
            <a:ext cx="530225" cy="287338"/>
            <a:chOff x="1979712" y="556219"/>
            <a:chExt cx="530225" cy="287338"/>
          </a:xfrm>
        </p:grpSpPr>
        <p:sp>
          <p:nvSpPr>
            <p:cNvPr id="44" name="Овал 43"/>
            <p:cNvSpPr/>
            <p:nvPr/>
          </p:nvSpPr>
          <p:spPr bwMode="auto">
            <a:xfrm>
              <a:off x="2028033" y="556219"/>
              <a:ext cx="288925" cy="2873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000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79"/>
            <p:cNvSpPr txBox="1">
              <a:spLocks noChangeArrowheads="1"/>
            </p:cNvSpPr>
            <p:nvPr/>
          </p:nvSpPr>
          <p:spPr bwMode="auto">
            <a:xfrm>
              <a:off x="1979712" y="559754"/>
              <a:ext cx="530225" cy="276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200" dirty="0" smtClean="0"/>
                <a:t>216</a:t>
              </a:r>
              <a:endParaRPr lang="ru-RU" sz="1200" dirty="0"/>
            </a:p>
          </p:txBody>
        </p:sp>
      </p:grpSp>
      <p:pic>
        <p:nvPicPr>
          <p:cNvPr id="46" name="Picture 9" descr="X:\ассортимент картинки\Новинки 2015\Новинки 2015\MATTE MAGNIFIQUE\Выкраски\217.png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036386" y="3445206"/>
            <a:ext cx="938427" cy="42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47" name="Группа 46"/>
          <p:cNvGrpSpPr/>
          <p:nvPr/>
        </p:nvGrpSpPr>
        <p:grpSpPr>
          <a:xfrm>
            <a:off x="7941408" y="3583836"/>
            <a:ext cx="530225" cy="287338"/>
            <a:chOff x="1979712" y="556219"/>
            <a:chExt cx="530225" cy="287338"/>
          </a:xfrm>
        </p:grpSpPr>
        <p:sp>
          <p:nvSpPr>
            <p:cNvPr id="48" name="Овал 47"/>
            <p:cNvSpPr/>
            <p:nvPr/>
          </p:nvSpPr>
          <p:spPr bwMode="auto">
            <a:xfrm>
              <a:off x="2028033" y="556219"/>
              <a:ext cx="288925" cy="2873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000" dirty="0">
                <a:solidFill>
                  <a:schemeClr val="tx1"/>
                </a:solidFill>
              </a:endParaRPr>
            </a:p>
          </p:txBody>
        </p:sp>
        <p:sp>
          <p:nvSpPr>
            <p:cNvPr id="49" name="TextBox 79"/>
            <p:cNvSpPr txBox="1">
              <a:spLocks noChangeArrowheads="1"/>
            </p:cNvSpPr>
            <p:nvPr/>
          </p:nvSpPr>
          <p:spPr bwMode="auto">
            <a:xfrm>
              <a:off x="1979712" y="559754"/>
              <a:ext cx="530225" cy="276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200" dirty="0" smtClean="0"/>
                <a:t>217</a:t>
              </a:r>
              <a:endParaRPr lang="ru-RU" sz="1200" dirty="0"/>
            </a:p>
          </p:txBody>
        </p:sp>
      </p:grpSp>
      <p:pic>
        <p:nvPicPr>
          <p:cNvPr id="50" name="Picture 2" descr="X:\ассортимент картинки\Новинки 2015\Новинки 2015\MATTE MAGNIFIQUE\PNG\MATTE MAGNIFIQUE_210.png"/>
          <p:cNvPicPr>
            <a:picLocks noChangeAspect="1" noChangeArrowheads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2891633" y="1501552"/>
            <a:ext cx="456231" cy="227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Rectangle 3"/>
          <p:cNvSpPr txBox="1">
            <a:spLocks noChangeArrowheads="1"/>
          </p:cNvSpPr>
          <p:nvPr/>
        </p:nvSpPr>
        <p:spPr bwMode="auto">
          <a:xfrm>
            <a:off x="4499992" y="912590"/>
            <a:ext cx="4320480" cy="40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10000"/>
              </a:spcBef>
            </a:pPr>
            <a:r>
              <a:rPr lang="ru-RU" sz="2000" dirty="0"/>
              <a:t>Восемь ультрамодных оттенков </a:t>
            </a:r>
            <a:endParaRPr lang="ru-RU" sz="2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 rot="16200000">
            <a:off x="1031439" y="1996264"/>
            <a:ext cx="3051957" cy="54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0639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3128</TotalTime>
  <Words>345</Words>
  <Application>Microsoft Office PowerPoint</Application>
  <PresentationFormat>Экран (16:9)</PresentationFormat>
  <Paragraphs>68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Шипицына Елена</dc:creator>
  <cp:lastModifiedBy>Пользователь Windows</cp:lastModifiedBy>
  <cp:revision>283</cp:revision>
  <dcterms:created xsi:type="dcterms:W3CDTF">2015-08-11T09:36:20Z</dcterms:created>
  <dcterms:modified xsi:type="dcterms:W3CDTF">2016-03-04T14:48:41Z</dcterms:modified>
</cp:coreProperties>
</file>