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0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851" autoAdjust="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E5EE1-D81C-436E-80DF-91EBC913D1DE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48A6-DF6E-4434-BD72-282D39F7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S_L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714488"/>
            <a:ext cx="2918005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NS_LAB_OBL_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857232"/>
          <a:ext cx="2214578" cy="552069"/>
        </p:xfrm>
        <a:graphic>
          <a:graphicData uri="http://schemas.openxmlformats.org/drawingml/2006/table">
            <a:tbl>
              <a:tblPr/>
              <a:tblGrid>
                <a:gridCol w="2214578"/>
              </a:tblGrid>
              <a:tr h="43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ДНЕВНОЙ </a:t>
                      </a:r>
                      <a:r>
                        <a:rPr lang="ru-RU" sz="105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ИНТЕНСИВНЫЙ </a:t>
                      </a:r>
                      <a:r>
                        <a:rPr lang="ru-RU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УВЛАЖНЯЮШИЙ 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05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-КРЕМ ПРОТИВ</a:t>
                      </a:r>
                      <a:r>
                        <a:rPr lang="ru-RU" sz="1050" b="1" baseline="0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ПЕРВЫХ МОРЩИН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16" y="857232"/>
          <a:ext cx="2643206" cy="642942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НОЧНОЙ ИНТЕНСИВНЫЙ УВЛАЖНЯЮЩИЙ  </a:t>
                      </a:r>
                      <a:r>
                        <a:rPr lang="en-US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-КРЕМ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ПРОТИВ ПЕРВЫХ МОРЩИН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71802" y="3286124"/>
          <a:ext cx="3071834" cy="1928826"/>
        </p:xfrm>
        <a:graphic>
          <a:graphicData uri="http://schemas.openxmlformats.org/drawingml/2006/table">
            <a:tbl>
              <a:tblPr/>
              <a:tblGrid>
                <a:gridCol w="3071834"/>
              </a:tblGrid>
              <a:tr h="1928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В основе ночного интенсивного увлажняющего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-крема лежит 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концентрат органической Алтайской Облепихи и высокоэффективные компоненты, подобранные в нашей лаборатории специально с учетом особой восприимчивости кожи в ночное время.  Благодаря чему, в то время пока Вы спите,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-крем </a:t>
                      </a: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активно увлажняет кожу, борется с первыми морщинами, а также препятствует их дальнейшему появлению</a:t>
                      </a:r>
                      <a:r>
                        <a:rPr lang="ru-RU" sz="800" dirty="0">
                          <a:solidFill>
                            <a:srgbClr val="491409"/>
                          </a:solidFill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8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Наполненная влагой ваша кожа сияет изнутри, надолго сохраняя свежесть и молодость.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3286124"/>
          <a:ext cx="2643206" cy="1822704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1785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Для сохранения молодости и красивого внешнего вида любому типу кожи требуется тщательное увлажнение.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Natura Siberica LAB 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дневной интенсивный увлажняющий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-крем создан в нашей лаборатории на основе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фитоактивного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концентрата органической Алтайской Облепихи и дополнен высокоэффективными передовыми компонентами, применяемыми в основном в сфере пластической хирургии.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-крем великолепно увлажняет кожу, наполняет ее жизненной энергией, тонизирует и защищает от пагубного воздействия окружающей среды. Наполненная влагой ваша кожа сияет здоровьем и молодостью.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NS_L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552879" cy="64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2214610" y="5214950"/>
          <a:ext cx="5572164" cy="1457348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1457348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0" dirty="0">
                          <a:latin typeface="Calibri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000" b="1" i="0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i="0" dirty="0">
                          <a:latin typeface="Calibri"/>
                          <a:ea typeface="Calibri"/>
                          <a:cs typeface="Times New Roman"/>
                        </a:rPr>
                        <a:t> концентрат </a:t>
                      </a:r>
                      <a:r>
                        <a:rPr lang="ru-RU" sz="1000" b="1" i="0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i="0" dirty="0">
                          <a:latin typeface="Calibri"/>
                          <a:ea typeface="Calibri"/>
                          <a:cs typeface="Times New Roman"/>
                        </a:rPr>
                        <a:t>алтайской облепихи *5%  натурального увлажняющего компонента </a:t>
                      </a:r>
                      <a:r>
                        <a:rPr lang="en-US" sz="1000" b="1" i="0" dirty="0" err="1">
                          <a:latin typeface="Calibri"/>
                          <a:ea typeface="Calibri"/>
                          <a:cs typeface="Times New Roman"/>
                        </a:rPr>
                        <a:t>Pentavitin</a:t>
                      </a:r>
                      <a:r>
                        <a:rPr lang="ru-RU" sz="1100" b="1" i="0" dirty="0">
                          <a:latin typeface="Calibri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ru-RU" sz="1000" b="1" i="0" dirty="0">
                          <a:latin typeface="Calibri"/>
                          <a:ea typeface="Calibri"/>
                          <a:cs typeface="Times New Roman"/>
                        </a:rPr>
                        <a:t> * 3 полисахарида * </a:t>
                      </a:r>
                      <a:r>
                        <a:rPr lang="ru-RU" sz="1000" b="1" i="0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000" b="1" i="0" dirty="0">
                          <a:latin typeface="Calibri"/>
                          <a:ea typeface="Calibri"/>
                          <a:cs typeface="Times New Roman"/>
                        </a:rPr>
                        <a:t>% растительная </a:t>
                      </a:r>
                      <a:r>
                        <a:rPr lang="ru-RU" sz="1000" b="1" i="0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i="0" dirty="0">
                          <a:latin typeface="Calibri"/>
                          <a:ea typeface="Calibri"/>
                          <a:cs typeface="Times New Roman"/>
                        </a:rPr>
                        <a:t> кислота * </a:t>
                      </a:r>
                      <a:r>
                        <a:rPr lang="ru-RU" sz="1000" b="1" i="0" dirty="0" smtClean="0"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000" b="1" i="0" dirty="0">
                          <a:latin typeface="Calibri"/>
                          <a:ea typeface="Calibri"/>
                          <a:cs typeface="Times New Roman"/>
                        </a:rPr>
                        <a:t>высокоэффективных </a:t>
                      </a:r>
                      <a:r>
                        <a:rPr lang="ru-RU" sz="1000" b="1" i="0" dirty="0" err="1">
                          <a:latin typeface="Calibri"/>
                          <a:ea typeface="Calibri"/>
                          <a:cs typeface="Times New Roman"/>
                        </a:rPr>
                        <a:t>олигопептидов</a:t>
                      </a:r>
                      <a:r>
                        <a:rPr lang="ru-RU" sz="1000" b="1" i="0" dirty="0">
                          <a:latin typeface="Calibri"/>
                          <a:ea typeface="Calibri"/>
                          <a:cs typeface="Times New Roman"/>
                        </a:rPr>
                        <a:t> *увлажняющие </a:t>
                      </a:r>
                      <a:r>
                        <a:rPr lang="ru-RU" sz="1000" b="1" i="0" dirty="0" err="1">
                          <a:latin typeface="Calibri"/>
                          <a:ea typeface="Calibri"/>
                          <a:cs typeface="Times New Roman"/>
                        </a:rPr>
                        <a:t>керамиды</a:t>
                      </a:r>
                      <a:r>
                        <a:rPr lang="ru-RU" sz="1000" b="1" i="0" dirty="0">
                          <a:latin typeface="Calibri"/>
                          <a:ea typeface="Calibri"/>
                          <a:cs typeface="Times New Roman"/>
                        </a:rPr>
                        <a:t> * 100% </a:t>
                      </a:r>
                      <a:r>
                        <a:rPr lang="ru-RU" sz="1000" b="1" i="0" dirty="0" err="1">
                          <a:latin typeface="Calibri"/>
                          <a:ea typeface="Calibri"/>
                          <a:cs typeface="Times New Roman"/>
                        </a:rPr>
                        <a:t>ретинол</a:t>
                      </a:r>
                      <a:endParaRPr lang="ru-RU" sz="11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20" y="6286520"/>
            <a:ext cx="18573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50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00100" y="4786322"/>
          <a:ext cx="5072098" cy="1928802"/>
        </p:xfrm>
        <a:graphic>
          <a:graphicData uri="http://schemas.openxmlformats.org/drawingml/2006/table">
            <a:tbl>
              <a:tblPr/>
              <a:tblGrid>
                <a:gridCol w="5072098"/>
              </a:tblGrid>
              <a:tr h="1928802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концентрат органической алтайской облепихи * натуральный увлажняющий </a:t>
                      </a:r>
                      <a:r>
                        <a:rPr lang="en-US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Pentavitin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*</a:t>
                      </a:r>
                      <a:r>
                        <a:rPr lang="ru-RU" sz="1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3 полисахарида * растительная 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кислота * 100% натуральные активные антиоксиданты *увлажняющие 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керамиды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*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286644" y="6286520"/>
            <a:ext cx="152823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30 мл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0"/>
            <a:ext cx="7375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Алтайской Облепихи</a:t>
            </a:r>
            <a:endParaRPr lang="ru-RU" sz="3200" dirty="0"/>
          </a:p>
        </p:txBody>
      </p:sp>
      <p:pic>
        <p:nvPicPr>
          <p:cNvPr id="24" name="Рисунок 23" descr="50_OBL_1m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428736"/>
            <a:ext cx="1785950" cy="1885819"/>
          </a:xfrm>
          <a:prstGeom prst="rect">
            <a:avLst/>
          </a:prstGeom>
        </p:spPr>
      </p:pic>
      <p:pic>
        <p:nvPicPr>
          <p:cNvPr id="25" name="Рисунок 24" descr="50_OBL_2m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428736"/>
            <a:ext cx="1806957" cy="1908000"/>
          </a:xfrm>
          <a:prstGeom prst="rect">
            <a:avLst/>
          </a:prstGeom>
        </p:spPr>
      </p:pic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072198" y="857232"/>
          <a:ext cx="2857520" cy="755588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75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ИНТЕНСИВНАЯ УВЛАЖНЯЮЩАЯ  </a:t>
                      </a:r>
                      <a:r>
                        <a:rPr lang="en-US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-СЫВОРОТКА ДЛЯ ЛИЦА </a:t>
                      </a: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ПРОТИВ ПЕРВЫХ МОРЩИН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" name="Рисунок 26" descr="30ml_obl.jpg"/>
          <p:cNvPicPr>
            <a:picLocks noChangeAspect="1"/>
          </p:cNvPicPr>
          <p:nvPr/>
        </p:nvPicPr>
        <p:blipFill>
          <a:blip r:embed="rId6" cstate="print"/>
          <a:srcRect l="33264" t="19791" r="37449" b="9375"/>
          <a:stretch>
            <a:fillRect/>
          </a:stretch>
        </p:blipFill>
        <p:spPr>
          <a:xfrm>
            <a:off x="7286644" y="1500174"/>
            <a:ext cx="533640" cy="1728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714744" y="6286520"/>
            <a:ext cx="152823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50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072198" y="3286124"/>
          <a:ext cx="2857520" cy="2306575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2306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Для сохранения молодости и красивого внешнего вида любому типу кожи требуется тщательное увлажнение. </a:t>
                      </a:r>
                      <a:r>
                        <a:rPr lang="ru-RU" sz="8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Быстродействующая 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8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-сыворотка для лица </a:t>
                      </a: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глубоко и эффективно увлажняет  кожу, придает ей тонус, улучшает цвет лица</a:t>
                      </a:r>
                      <a:r>
                        <a:rPr lang="ru-RU" sz="8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, помогает предотвратить появление первых морщин, укрепляет  кожу, а также является идеальной базой под макияж. Ее основу составляет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концентрат органической Алтайской Облепихи,  которая обладает исключительными 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антиоскидантными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свойствами и содержит более 190 полезных элементов. Сочетание активных передовых компонентов в  высокой концентрации   </a:t>
                      </a:r>
                      <a:r>
                        <a:rPr lang="ru-RU" sz="800" dirty="0">
                          <a:solidFill>
                            <a:srgbClr val="333333"/>
                          </a:solidFill>
                          <a:latin typeface="Calibri"/>
                          <a:ea typeface="Calibri"/>
                          <a:cs typeface="Times New Roman"/>
                        </a:rPr>
                        <a:t> надолго заряжает вашу кожу энергией, продлевает молодость и придает ей здоровый блеск.</a:t>
                      </a: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571868" y="5286388"/>
          <a:ext cx="5715040" cy="1285884"/>
        </p:xfrm>
        <a:graphic>
          <a:graphicData uri="http://schemas.openxmlformats.org/drawingml/2006/table">
            <a:tbl>
              <a:tblPr/>
              <a:tblGrid>
                <a:gridCol w="5715040"/>
              </a:tblGrid>
              <a:tr h="1285884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концентрат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алтайской облепихи * 2 типа растительной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гиалуроновой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кислоты * 10 аминокислот * 3 полисахарида * 7 высокоэффективных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нейропептидов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запатентованный увлажняющий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Pentavitin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100% натуральный коллаген * активный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ретинол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NS_LAB_OBL_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857232"/>
          <a:ext cx="2214578" cy="785818"/>
        </p:xfrm>
        <a:graphic>
          <a:graphicData uri="http://schemas.openxmlformats.org/drawingml/2006/table">
            <a:tbl>
              <a:tblPr/>
              <a:tblGrid>
                <a:gridCol w="2214578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АКТИВНЫЙ</a:t>
                      </a:r>
                      <a:r>
                        <a:rPr lang="ru-RU" sz="1050" b="1" baseline="0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УВЛАЖНЯЮЩИЙ </a:t>
                      </a:r>
                      <a:r>
                        <a:rPr lang="en-US" sz="1050" b="1" dirty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-КРЕМДЛЯ ВЕК ПРОТИВ ПЕРВЫХ МОРЩИН</a:t>
                      </a:r>
                      <a:endParaRPr lang="ru-RU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16" y="857232"/>
          <a:ext cx="2643206" cy="642942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АКТИВНАЯ BIO-УВЛАЖНЯЮЩАЯ ГЕЛЬ-МАСКА ДЛЯ ЛИЦА </a:t>
                      </a:r>
                      <a:r>
                        <a:rPr lang="ru-RU" sz="1050" b="1" dirty="0" smtClean="0">
                          <a:solidFill>
                            <a:srgbClr val="FF66CC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ПРОТИВ ПЕРВЫХ МОРЩИН</a:t>
                      </a:r>
                      <a:endParaRPr lang="ru-RU" sz="1050" dirty="0">
                        <a:solidFill>
                          <a:srgbClr val="FF66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71802" y="3286124"/>
          <a:ext cx="2786082" cy="1928826"/>
        </p:xfrm>
        <a:graphic>
          <a:graphicData uri="http://schemas.openxmlformats.org/drawingml/2006/table">
            <a:tbl>
              <a:tblPr/>
              <a:tblGrid>
                <a:gridCol w="2786082"/>
              </a:tblGrid>
              <a:tr h="1928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Увлажняющая гель-маска для лица активно борется с первыми морщинами и эффективно продлевает молодость. Ее основу составляет  </a:t>
                      </a:r>
                      <a:r>
                        <a:rPr lang="ru-RU" sz="8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концентрат органической Алтайской Облепихи, который содержит более 190 полезных компонентов, а также жирные кислоты </a:t>
                      </a:r>
                      <a:r>
                        <a:rPr lang="ru-RU" sz="8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Omega</a:t>
                      </a: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3,6,9 и редкую Omega-7. Средство оказывает мощное увлажняющее действие, уменьшает воспаления, стимулирует регенерацию кожи, повышая ее тонус и эластичность. Регулярное использование </a:t>
                      </a:r>
                      <a:r>
                        <a:rPr lang="ru-RU" sz="8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гель-маски</a:t>
                      </a: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качественно улучшает состояние кожи лица, придает  ей притягательный сияющий вид. Кожа светится здоровьем и молодостью.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3286124"/>
          <a:ext cx="2643206" cy="1785950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1785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Нежная кожа глаз требует особо тщательного ухода. В основе активного увлажняющего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-крема для глаз лежит инновационное сочетание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фитоактивного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концентрата органической Алтайской Облепихи  и высокоэффективных передовых компонентов, применяемых в основном в сфере пластической хирургии. Благодаря чему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-крем не только великолепно увлажняет кожу, но и превосходно борется с первыми морщинами, наполняет жизненной энергией и тонизирует. День ото дня мелкие морщины разглаживаются, кожа  вокруг глаз становится более упругой, а взгляд открытым и притягательным.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NS_L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552879" cy="64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2214610" y="5143512"/>
          <a:ext cx="5286412" cy="1528786"/>
        </p:xfrm>
        <a:graphic>
          <a:graphicData uri="http://schemas.openxmlformats.org/drawingml/2006/table">
            <a:tbl>
              <a:tblPr/>
              <a:tblGrid>
                <a:gridCol w="5286412"/>
              </a:tblGrid>
              <a:tr h="1528786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концентрат 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алтайской облепихи * натуральный запатентованный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Pentavitin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*2 типа растительной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гиалуроновой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кислоты * 100% натуральные активные антиоксиданты *увлажняющие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керамиды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 чистый</a:t>
                      </a:r>
                      <a:r>
                        <a:rPr lang="ru-RU" sz="1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ретинол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20" y="6286520"/>
            <a:ext cx="18573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15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28662" y="5143512"/>
          <a:ext cx="5072098" cy="1928802"/>
        </p:xfrm>
        <a:graphic>
          <a:graphicData uri="http://schemas.openxmlformats.org/drawingml/2006/table">
            <a:tbl>
              <a:tblPr/>
              <a:tblGrid>
                <a:gridCol w="5072098"/>
              </a:tblGrid>
              <a:tr h="1928802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концентрат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алтайской облепихи * натуральный увлажняющий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Pentavitin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® *10 аминокислот*3 полисахарида *натуральный коллаген * 30% растительная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кислота * 100% активные антиоксиданты *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786578" y="6357958"/>
            <a:ext cx="235742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2*100 мл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0"/>
            <a:ext cx="7375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Алтайской Облепихи</a:t>
            </a:r>
            <a:endParaRPr lang="ru-RU" sz="3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143636" y="857232"/>
          <a:ext cx="2786082" cy="755588"/>
        </p:xfrm>
        <a:graphic>
          <a:graphicData uri="http://schemas.openxmlformats.org/drawingml/2006/table">
            <a:tbl>
              <a:tblPr/>
              <a:tblGrid>
                <a:gridCol w="2786082"/>
              </a:tblGrid>
              <a:tr h="75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АКТИВНЫЙ УВЛАЖНЯЮЩИЙ КОМПЛЕКС </a:t>
                      </a: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ПРОТИВ</a:t>
                      </a:r>
                      <a:r>
                        <a:rPr lang="ru-RU" sz="1050" b="1" baseline="0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ПЕРВЫХ МОРЩИН</a:t>
                      </a:r>
                      <a:endParaRPr lang="ru-RU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714744" y="6286520"/>
            <a:ext cx="16452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100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072198" y="3286125"/>
          <a:ext cx="2928958" cy="1143007"/>
        </p:xfrm>
        <a:graphic>
          <a:graphicData uri="http://schemas.openxmlformats.org/drawingml/2006/table">
            <a:tbl>
              <a:tblPr/>
              <a:tblGrid>
                <a:gridCol w="2928958"/>
              </a:tblGrid>
              <a:tr h="1143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Активный увлажняющий комплекс для лица активно борется с первыми морщинами и эффективно продлевает молодость. Основу составляет 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концентрат органической Алтайской Облепихи, который содержит более 190 полезных компонентов, а также жирные кислоты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Omega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3,6,9 и редкую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Omega 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7. В результате он великолепно увлажняет кожу, наполняет ее жизненной энергией и тонизирует.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643306" y="4429132"/>
          <a:ext cx="5500694" cy="2000264"/>
        </p:xfrm>
        <a:graphic>
          <a:graphicData uri="http://schemas.openxmlformats.org/drawingml/2006/table">
            <a:tbl>
              <a:tblPr/>
              <a:tblGrid>
                <a:gridCol w="5500694"/>
              </a:tblGrid>
              <a:tr h="2000264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984806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Шаг №1: Натуральный активный </a:t>
                      </a:r>
                      <a:r>
                        <a:rPr lang="ru-RU" sz="900" b="1" dirty="0" err="1" smtClean="0">
                          <a:solidFill>
                            <a:srgbClr val="984806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пилинг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err="1" smtClean="0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концентрат </a:t>
                      </a: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алтайской 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облепихи * натуральная гликолевая кислота * натуральные 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Times New Roman"/>
                        </a:rPr>
                        <a:t>AHA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-кислоты *3% салициловая кислота * чистый </a:t>
                      </a:r>
                      <a:r>
                        <a:rPr lang="ru-RU" sz="900" b="1" dirty="0" err="1">
                          <a:latin typeface="Calibri"/>
                          <a:ea typeface="Calibri"/>
                          <a:cs typeface="Times New Roman"/>
                        </a:rPr>
                        <a:t>ретинол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984806"/>
                          </a:solidFill>
                        </a:rPr>
                        <a:t>                   </a:t>
                      </a:r>
                      <a:r>
                        <a:rPr lang="ru-RU" sz="900" b="1" dirty="0" smtClean="0">
                          <a:solidFill>
                            <a:srgbClr val="984806"/>
                          </a:solidFill>
                        </a:rPr>
                        <a:t>  </a:t>
                      </a:r>
                      <a:r>
                        <a:rPr lang="ru-RU" sz="900" b="1" dirty="0">
                          <a:solidFill>
                            <a:srgbClr val="984806"/>
                          </a:solidFill>
                        </a:rPr>
                        <a:t>Шаг №2: Натуральная активная </a:t>
                      </a:r>
                      <a:r>
                        <a:rPr lang="ru-RU" sz="900" b="1" dirty="0" smtClean="0">
                          <a:solidFill>
                            <a:srgbClr val="984806"/>
                          </a:solidFill>
                        </a:rPr>
                        <a:t>маска</a:t>
                      </a: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err="1" smtClean="0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концентрат </a:t>
                      </a: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алтайской облепихи * 30% растительная </a:t>
                      </a:r>
                      <a:r>
                        <a:rPr lang="ru-RU" sz="9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 кислота * 3 полисахарида * 7 высокоэффективных </a:t>
                      </a:r>
                      <a:r>
                        <a:rPr lang="ru-RU" sz="900" b="1" dirty="0" err="1">
                          <a:latin typeface="Calibri"/>
                          <a:ea typeface="Calibri"/>
                          <a:cs typeface="Times New Roman"/>
                        </a:rPr>
                        <a:t>нейропептидов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ru-RU" sz="900" b="1" dirty="0" err="1">
                          <a:latin typeface="Calibri"/>
                          <a:ea typeface="Calibri"/>
                          <a:cs typeface="Times New Roman"/>
                        </a:rPr>
                        <a:t>запатентованныЙ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 увлажняющий </a:t>
                      </a:r>
                      <a:r>
                        <a:rPr lang="en-US" sz="900" b="1" dirty="0" err="1">
                          <a:latin typeface="Calibri"/>
                          <a:ea typeface="Calibri"/>
                          <a:cs typeface="Times New Roman"/>
                        </a:rPr>
                        <a:t>Pentavitin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 * 100% натуральный коллаген * </a:t>
                      </a:r>
                      <a:r>
                        <a:rPr lang="ru-RU" sz="900" b="1" dirty="0" err="1">
                          <a:latin typeface="Calibri"/>
                          <a:ea typeface="Calibri"/>
                          <a:cs typeface="Times New Roman"/>
                        </a:rPr>
                        <a:t>ретинол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* 100% активные </a:t>
                      </a:r>
                      <a:r>
                        <a:rPr lang="ru-RU" sz="900" b="1" dirty="0" err="1">
                          <a:latin typeface="Calibri"/>
                          <a:ea typeface="Calibri"/>
                          <a:cs typeface="Times New Roman"/>
                        </a:rPr>
                        <a:t>биоантиоксиданты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" name="Рисунок 19" descr="15ml_ob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500174"/>
            <a:ext cx="327982" cy="1764000"/>
          </a:xfrm>
          <a:prstGeom prst="rect">
            <a:avLst/>
          </a:prstGeom>
        </p:spPr>
      </p:pic>
      <p:pic>
        <p:nvPicPr>
          <p:cNvPr id="23" name="Рисунок 22" descr="100ml4.jpg"/>
          <p:cNvPicPr>
            <a:picLocks noChangeAspect="1"/>
          </p:cNvPicPr>
          <p:nvPr/>
        </p:nvPicPr>
        <p:blipFill>
          <a:blip r:embed="rId5" cstate="print"/>
          <a:srcRect l="32812" t="23046" r="32813" b="34766"/>
          <a:stretch>
            <a:fillRect/>
          </a:stretch>
        </p:blipFill>
        <p:spPr>
          <a:xfrm>
            <a:off x="4188115" y="1857363"/>
            <a:ext cx="1666276" cy="1363317"/>
          </a:xfrm>
          <a:prstGeom prst="rect">
            <a:avLst/>
          </a:prstGeom>
        </p:spPr>
      </p:pic>
      <p:pic>
        <p:nvPicPr>
          <p:cNvPr id="28" name="Рисунок 27" descr="tubus.jpg"/>
          <p:cNvPicPr>
            <a:picLocks noChangeAspect="1"/>
          </p:cNvPicPr>
          <p:nvPr/>
        </p:nvPicPr>
        <p:blipFill>
          <a:blip r:embed="rId6" cstate="print"/>
          <a:srcRect l="24896" t="35417" r="27686" b="16667"/>
          <a:stretch>
            <a:fillRect/>
          </a:stretch>
        </p:blipFill>
        <p:spPr>
          <a:xfrm>
            <a:off x="6786578" y="1285860"/>
            <a:ext cx="1436859" cy="194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85" t="15350" r="25208" b="37401"/>
          <a:stretch/>
        </p:blipFill>
        <p:spPr>
          <a:xfrm>
            <a:off x="2685404" y="1413674"/>
            <a:ext cx="1396219" cy="17951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NS_LAB_OBL_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4691606"/>
              </p:ext>
            </p:extLst>
          </p:nvPr>
        </p:nvGraphicFramePr>
        <p:xfrm>
          <a:off x="428596" y="857232"/>
          <a:ext cx="2643206" cy="439422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43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АКТИВНЫЙ</a:t>
                      </a:r>
                      <a:r>
                        <a:rPr lang="ru-RU" sz="1050" b="1" kern="1200" baseline="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УВЛАЖНЯЮЩИЙ </a:t>
                      </a:r>
                      <a:r>
                        <a:rPr lang="en-US" sz="1050" b="1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BIO</a:t>
                      </a:r>
                      <a:r>
                        <a:rPr lang="ru-RU" sz="1050" b="1" kern="1200" dirty="0" smtClean="0">
                          <a:solidFill>
                            <a:srgbClr val="FF66CC"/>
                          </a:solidFill>
                          <a:latin typeface="+mn-lt"/>
                          <a:ea typeface="+mn-ea"/>
                          <a:cs typeface="+mn-cs"/>
                        </a:rPr>
                        <a:t>-КРЕМ ДЛЯ ТЕЛА </a:t>
                      </a:r>
                      <a:r>
                        <a:rPr lang="ru-RU" sz="1050" b="1" dirty="0" smtClean="0">
                          <a:solidFill>
                            <a:srgbClr val="FF66CC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ПРОТИВ</a:t>
                      </a:r>
                      <a:r>
                        <a:rPr lang="ru-RU" sz="1050" b="1" baseline="0" dirty="0" smtClean="0">
                          <a:solidFill>
                            <a:srgbClr val="FF66CC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ПЕРВЫХ МОРЩИН</a:t>
                      </a:r>
                      <a:endParaRPr lang="ru-RU" sz="1050" dirty="0">
                        <a:solidFill>
                          <a:srgbClr val="FF66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16" y="857232"/>
          <a:ext cx="2571768" cy="679069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ОЧИЩАЮЩИЙ </a:t>
                      </a:r>
                      <a:r>
                        <a:rPr lang="en-US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-ГЕЛЬ ДЛЯ </a:t>
                      </a: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ЛИЦА ПРОТИВ</a:t>
                      </a:r>
                      <a:r>
                        <a:rPr lang="ru-RU" sz="1050" b="1" baseline="0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ПЕРВЫХ МОРЩИН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71802" y="3286124"/>
          <a:ext cx="2928958" cy="1419606"/>
        </p:xfrm>
        <a:graphic>
          <a:graphicData uri="http://schemas.openxmlformats.org/drawingml/2006/table">
            <a:tbl>
              <a:tblPr/>
              <a:tblGrid>
                <a:gridCol w="2928958"/>
              </a:tblGrid>
              <a:tr h="1264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Натуральный </a:t>
                      </a:r>
                      <a:r>
                        <a:rPr lang="en-US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bio</a:t>
                      </a:r>
                      <a:r>
                        <a:rPr lang="ru-RU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-гель для лица прекрасно очищает кожу и стимулирует собственные процессы регенерации в ней. Входящий в его состав </a:t>
                      </a:r>
                      <a:r>
                        <a:rPr lang="ru-RU" sz="9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фитоактивный</a:t>
                      </a:r>
                      <a:r>
                        <a:rPr lang="ru-RU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 клеточный концентрат алтайской облепихи обладает выраженным </a:t>
                      </a:r>
                      <a:r>
                        <a:rPr lang="ru-RU" sz="9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антиоксидантным</a:t>
                      </a:r>
                      <a:r>
                        <a:rPr lang="ru-RU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 действием, благодаря чему способствует обновлению клеток кожи. Ежедневное использование геля  помогает разгладить мелкие морщинки, придает коже здоровый ухоженный вид и продлевает ее молодость.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3286124"/>
          <a:ext cx="2714644" cy="1892808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785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491409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Кожа тела подвержена таким же возрастным изменениям, что и кожа лица. Чтобы сохранять упругость и эластичность, кожа тела требует особого внимания. </a:t>
                      </a:r>
                      <a:r>
                        <a:rPr lang="en-US" sz="900" dirty="0" smtClean="0">
                          <a:solidFill>
                            <a:srgbClr val="491409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Bio-</a:t>
                      </a:r>
                      <a:r>
                        <a:rPr lang="ru-RU" sz="900" dirty="0" smtClean="0">
                          <a:solidFill>
                            <a:srgbClr val="491409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крем</a:t>
                      </a:r>
                      <a:r>
                        <a:rPr lang="ru-RU" sz="900" baseline="0" dirty="0" smtClean="0">
                          <a:solidFill>
                            <a:srgbClr val="491409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для тела </a:t>
                      </a:r>
                      <a:r>
                        <a:rPr lang="ru-RU" sz="900" dirty="0" smtClean="0">
                          <a:solidFill>
                            <a:srgbClr val="491409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наполняет </a:t>
                      </a:r>
                      <a:r>
                        <a:rPr lang="ru-RU" sz="900" dirty="0">
                          <a:solidFill>
                            <a:srgbClr val="491409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кожу влагой и повышает её тонус, разглаживает и смягчает, способствует восстановлению </a:t>
                      </a:r>
                      <a:r>
                        <a:rPr lang="ru-RU" sz="900" dirty="0" err="1">
                          <a:solidFill>
                            <a:srgbClr val="491409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коллагеновых</a:t>
                      </a:r>
                      <a:r>
                        <a:rPr lang="ru-RU" sz="900" dirty="0">
                          <a:solidFill>
                            <a:srgbClr val="491409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волокон, что делает кожу более подтянутой и упругой.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Основу крема составляет </a:t>
                      </a: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клеточный концентрат органической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Calibri"/>
                        </a:rPr>
                        <a:t>Алтайской Облепихи, усиленный входящими в состав крема высокоактивными передовыми компонентами.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NS_L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552879" cy="64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2071734" y="5286388"/>
          <a:ext cx="5429288" cy="1457348"/>
        </p:xfrm>
        <a:graphic>
          <a:graphicData uri="http://schemas.openxmlformats.org/drawingml/2006/table">
            <a:tbl>
              <a:tblPr/>
              <a:tblGrid>
                <a:gridCol w="5429288"/>
              </a:tblGrid>
              <a:tr h="1457348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концентрат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алтайской облепихи * натуральный увлажняющий комплекс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Pentavitin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*7 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нейропептидов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натуральный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коллаген * растительная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кислота * 100% активные антиоксиданты 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керамиды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100%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ретинол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20" y="6286520"/>
            <a:ext cx="18573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250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28662" y="5000636"/>
          <a:ext cx="5000660" cy="2071678"/>
        </p:xfrm>
        <a:graphic>
          <a:graphicData uri="http://schemas.openxmlformats.org/drawingml/2006/table">
            <a:tbl>
              <a:tblPr/>
              <a:tblGrid>
                <a:gridCol w="5000660"/>
              </a:tblGrid>
              <a:tr h="2071678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концентрат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алтайской облепихи * натуральный увлажняющий комплекс 7 экстрактов *растительная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кислота * обновляющая гликолевая кислота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286644" y="6286520"/>
            <a:ext cx="16452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300 мл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0"/>
            <a:ext cx="7375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Алтайской Облепихи</a:t>
            </a:r>
            <a:endParaRPr lang="ru-RU" sz="3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072198" y="857232"/>
          <a:ext cx="2857520" cy="755588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75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ОЧИЩАЮЩИЙ </a:t>
                      </a:r>
                      <a:r>
                        <a:rPr lang="en-US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-ТОНИК ДЛЯ </a:t>
                      </a: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ЛИЦА ПРОТИВ</a:t>
                      </a:r>
                      <a:r>
                        <a:rPr lang="ru-RU" sz="1050" b="1" baseline="0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ПЕРВЫХ МОРЩИН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714744" y="6286520"/>
            <a:ext cx="16452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300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072198" y="3286125"/>
          <a:ext cx="2714644" cy="1714511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714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Натуральный очищающий </a:t>
                      </a:r>
                      <a:r>
                        <a:rPr lang="en-US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bio</a:t>
                      </a:r>
                      <a:r>
                        <a:rPr lang="ru-RU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-тоник для лица на основе  интенсивного </a:t>
                      </a:r>
                      <a:r>
                        <a:rPr lang="ru-RU" sz="9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фитоэкстракта</a:t>
                      </a:r>
                      <a:r>
                        <a:rPr lang="ru-RU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 алтайской облепихи с добавлением высокоактивных компонентов  бережно очищает кожу и стимулирует процессы регенерации.   Ежедневное использование тоника  помогает разгладить мелкие морщинки, придает коже здоровый ухоженный вид и продлевает ее молодость. Очищающий тоник превосходно подготавливает кожу к следующим этапам ухода.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857620" y="5143512"/>
          <a:ext cx="5072130" cy="1357322"/>
        </p:xfrm>
        <a:graphic>
          <a:graphicData uri="http://schemas.openxmlformats.org/drawingml/2006/table">
            <a:tbl>
              <a:tblPr/>
              <a:tblGrid>
                <a:gridCol w="5072130"/>
              </a:tblGrid>
              <a:tr h="1357322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концентрат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алтайской облепихи * натуральный увлажняющий комплекс 7 экстрактов *растительная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кислота * обновляющая гликолевая кислота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" name="Рисунок 19" descr="250m-OBL_tonicl.jpg"/>
          <p:cNvPicPr>
            <a:picLocks noChangeAspect="1"/>
          </p:cNvPicPr>
          <p:nvPr/>
        </p:nvPicPr>
        <p:blipFill>
          <a:blip r:embed="rId4" cstate="print"/>
          <a:srcRect l="30475" t="12500" r="34659" b="7292"/>
          <a:stretch>
            <a:fillRect/>
          </a:stretch>
        </p:blipFill>
        <p:spPr>
          <a:xfrm>
            <a:off x="7072330" y="1285860"/>
            <a:ext cx="654562" cy="201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16" t="8001" r="29516" b="22700"/>
          <a:stretch/>
        </p:blipFill>
        <p:spPr>
          <a:xfrm>
            <a:off x="3993913" y="1270300"/>
            <a:ext cx="794112" cy="2015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33" t="6951" r="29533" b="15350"/>
          <a:stretch/>
        </p:blipFill>
        <p:spPr>
          <a:xfrm>
            <a:off x="1323255" y="1296654"/>
            <a:ext cx="678688" cy="19316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Серия на основе Сахалинской Морошки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7554" y="2044232"/>
            <a:ext cx="4357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АРКТИЧЕСКАЯ МОРОШКА ИЛИ «ЦАРЬ-ЯГОДА»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Арктическая морошка – очень редкая ягода, обладающая уникальными, даже мистическими целебными свойствами. Испокон веков на Руси ее подавали к царскому столу как самую ценную ягоду Севера. В Сибири и на Дальнем Востоке ее и сейчас называют Царской ягодой. Местные жители практически не использовали ее в пищу, а применяли в основном как лечебное средство. Благодаря уникальным условиям произрастания  эта янтарная ягода обладает сильными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адаптогенными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свойствами: эффективно восстанавливает здоровье, способствует быстрому заживлению кожи и прекрасно тонизирует. Как гласит легенда, молодые девушки должны были перед свадьбой обязательно омыть соком ягоды лицо, чтобы улучшить его цвет и наполнить притягательной свежестью.  И это не удивительно, поскольку  «царь-ягода» обладает уникальным химическим составом: она содержит в 10 раз больше витамина А, чем морковь, а  витамина С 3 раза больше, чем апельсины. Морошка насыщена антиоксидантами, минералами, жирными кислотами, витаминами В и РР.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Без имени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2281577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1967757"/>
            <a:ext cx="9358346" cy="882575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857232"/>
          <a:ext cx="2643206" cy="439422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43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КРЕМ-АКТИВ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ЛИЦА – МГНОВЕННОЕ СИЯНИЕ КОЖИ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16" y="857232"/>
          <a:ext cx="2571768" cy="385572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НОЧНОЙ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КРЕМ-АКТИВ</a:t>
                      </a:r>
                      <a:r>
                        <a:rPr lang="ru-RU" sz="1100" b="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ЛИЦА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– 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МГНОВЕННОЕ 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СИЯНИЕ КОЖИ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143240" y="3286124"/>
          <a:ext cx="2857520" cy="1542288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1264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Бросьте вызов несовершенствам кожи! Ночной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bio 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крем-актив </a:t>
                      </a:r>
                      <a:r>
                        <a:rPr lang="ru-RU" sz="8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лица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поможет всего за 14 дней значительно улучшить тон кожи, восстановить здоровый цвет лица и заметно разгладить морщины.  В его основе лежит инновационное сочетание 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фитоэкстракта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сахалинской морошки с высокоактивными передовыми компонентами, подобранными в нашей лаборатории специально с учетом особой восприимчивости кожи в ночное время.  Благодаря чему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bio 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крем-</a:t>
                      </a: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актив эффективно борется с тусклым цветом лица и несовершенствами кожи, с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пособствует повышению упругости и тонуса кожи.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3286124"/>
          <a:ext cx="2714644" cy="1785950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785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Бросьте вызов несовершенствам кожи! Этот натуральный </a:t>
                      </a:r>
                      <a:r>
                        <a:rPr lang="en-US" sz="800" dirty="0">
                          <a:latin typeface="Calibri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 крем-актив, разработанный в нашей лаборатории, поможет всего за 14 дней значительно улучшить тон кожи, восстановить здоровый цвет лица и разгладить морщины.  Интенсивный </a:t>
                      </a:r>
                      <a:r>
                        <a:rPr lang="ru-RU" sz="800" dirty="0" err="1">
                          <a:latin typeface="Calibri"/>
                          <a:ea typeface="Times New Roman"/>
                          <a:cs typeface="Times New Roman"/>
                        </a:rPr>
                        <a:t>фитоэкстракт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 сахалинской морошки, лежащий в основе </a:t>
                      </a:r>
                      <a:r>
                        <a:rPr lang="ru-RU" sz="800" dirty="0" err="1">
                          <a:latin typeface="Calibri"/>
                          <a:ea typeface="Times New Roman"/>
                          <a:cs typeface="Times New Roman"/>
                        </a:rPr>
                        <a:t>крем-актива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, дополнен высокоэффективными компонентами, </a:t>
                      </a:r>
                      <a:r>
                        <a:rPr lang="ru-RU" sz="800" dirty="0">
                          <a:solidFill>
                            <a:srgbClr val="D60093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используемыми в основном в сфере пластической хирургии. 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В результате применения средства тон кожи выравнивается, ее текстура улучшается, следы несовершенств исчезают. Обновленная и свежая,  кожа сияет молодостью изнутри.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NS_L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552879" cy="64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2071734" y="5072074"/>
          <a:ext cx="5357850" cy="1285884"/>
        </p:xfrm>
        <a:graphic>
          <a:graphicData uri="http://schemas.openxmlformats.org/drawingml/2006/table">
            <a:tbl>
              <a:tblPr/>
              <a:tblGrid>
                <a:gridCol w="5357850"/>
              </a:tblGrid>
              <a:tr h="1285884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интенсивный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фитоэкстракт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органической сахалинской морошки 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антиоксидантный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витамин С * высокоэффективный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ниацинамид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растительная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кислота * обновляющий комплекс 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AHA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-кислот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1,5% гликолевая кислота  *  отбеливающий комплекс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SabiWhite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20" y="6286520"/>
            <a:ext cx="18573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50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28662" y="5000636"/>
          <a:ext cx="5000660" cy="2071678"/>
        </p:xfrm>
        <a:graphic>
          <a:graphicData uri="http://schemas.openxmlformats.org/drawingml/2006/table">
            <a:tbl>
              <a:tblPr/>
              <a:tblGrid>
                <a:gridCol w="5000660"/>
              </a:tblGrid>
              <a:tr h="2071678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интенсивный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фитоэкстракт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органической сахалинской морошки 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антиоксидантный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витамин С * высокоэффективный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ниацинамид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типа растительной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гиалуронововой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кислоты * запатентованный отбеливающий комплекс 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SabiWhite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3% гликолевая кислота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286644" y="6286520"/>
            <a:ext cx="152823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30 мл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214290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Сахалинской Морошки</a:t>
            </a:r>
            <a:endParaRPr lang="ru-RU" sz="3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072198" y="857232"/>
          <a:ext cx="2857520" cy="755588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755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АКТИВНАЯ 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-СЫВОРОТКА </a:t>
                      </a:r>
                      <a:r>
                        <a:rPr lang="ru-RU" sz="1100" b="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ЛИЦА – МГНОВЕННОЕ СИЯНИЕ КОЖИ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714744" y="6286520"/>
            <a:ext cx="152823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50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072198" y="3214686"/>
          <a:ext cx="2714644" cy="1822704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714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Активная </a:t>
                      </a:r>
                      <a:r>
                        <a:rPr lang="en-US" sz="8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8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сыворотка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позволит вам всего за 14 дней значительно улучшить тон кожи, восстановить здоровый цвет лица, скорректировать пигментные пятна и разгладить микрорельеф кожи лица.  Интенсивный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фитоэкстракт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сахалинской морошки, лежащий в основе сыворотки, насыщен антиоксидантами и натуральными кислотами. Состав сыворотки дополнен высокоактивными передовыми компонентами, включая комплекс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Times New Roman"/>
                        </a:rPr>
                        <a:t>SabiWhite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и 19 аминокислот, благодаря чему она </a:t>
                      </a: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моментально освежает кожу, придает ей естественное сияние и здоровый вид, устраняет следы усталости и стресса, корректирует мелкие мимические морщинки.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786182" y="5072074"/>
          <a:ext cx="5214974" cy="1226820"/>
        </p:xfrm>
        <a:graphic>
          <a:graphicData uri="http://schemas.openxmlformats.org/drawingml/2006/table">
            <a:tbl>
              <a:tblPr/>
              <a:tblGrid>
                <a:gridCol w="5214974"/>
              </a:tblGrid>
              <a:tr h="1155382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интенсивный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фитоэкстракт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органической сахалинской морошки * 3 растительных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AHA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-кислоты * чистый витамин С * 3 натуральных полисахарида * запатентованный отбеливающий комплекс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SabiWhite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10 натуральных аминокислот * растительная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кислота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*5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растительных антиоксидантов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" name="Рисунок 26" descr="50_SC2ml.jpg"/>
          <p:cNvPicPr>
            <a:picLocks noChangeAspect="1"/>
          </p:cNvPicPr>
          <p:nvPr/>
        </p:nvPicPr>
        <p:blipFill>
          <a:blip r:embed="rId4" cstate="print"/>
          <a:srcRect l="19419" t="6558" r="12866" b="10696"/>
          <a:stretch>
            <a:fillRect/>
          </a:stretch>
        </p:blipFill>
        <p:spPr>
          <a:xfrm>
            <a:off x="1071538" y="1428736"/>
            <a:ext cx="1311300" cy="1692000"/>
          </a:xfrm>
          <a:prstGeom prst="rect">
            <a:avLst/>
          </a:prstGeom>
        </p:spPr>
      </p:pic>
      <p:pic>
        <p:nvPicPr>
          <p:cNvPr id="28" name="Рисунок 27" descr="50_SC3ml.jpg"/>
          <p:cNvPicPr>
            <a:picLocks noChangeAspect="1"/>
          </p:cNvPicPr>
          <p:nvPr/>
        </p:nvPicPr>
        <p:blipFill>
          <a:blip r:embed="rId5" cstate="print"/>
          <a:srcRect l="19420" t="6559" r="12866" b="12765"/>
          <a:stretch>
            <a:fillRect/>
          </a:stretch>
        </p:blipFill>
        <p:spPr>
          <a:xfrm>
            <a:off x="3857620" y="1428736"/>
            <a:ext cx="1344932" cy="1692000"/>
          </a:xfrm>
          <a:prstGeom prst="rect">
            <a:avLst/>
          </a:prstGeom>
        </p:spPr>
      </p:pic>
      <p:pic>
        <p:nvPicPr>
          <p:cNvPr id="32" name="Рисунок 31" descr="30ml_SC.jpg"/>
          <p:cNvPicPr>
            <a:picLocks noChangeAspect="1"/>
          </p:cNvPicPr>
          <p:nvPr/>
        </p:nvPicPr>
        <p:blipFill>
          <a:blip r:embed="rId6" cstate="print"/>
          <a:srcRect l="36054" t="20833" r="40238" b="11458"/>
          <a:stretch>
            <a:fillRect/>
          </a:stretch>
        </p:blipFill>
        <p:spPr>
          <a:xfrm>
            <a:off x="7286644" y="1285860"/>
            <a:ext cx="508437" cy="19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561.jpg"/>
          <p:cNvPicPr>
            <a:picLocks noChangeAspect="1"/>
          </p:cNvPicPr>
          <p:nvPr/>
        </p:nvPicPr>
        <p:blipFill>
          <a:blip r:embed="rId2" cstate="print"/>
          <a:srcRect t="17808"/>
          <a:stretch>
            <a:fillRect/>
          </a:stretch>
        </p:blipFill>
        <p:spPr>
          <a:xfrm>
            <a:off x="-214346" y="-285776"/>
            <a:ext cx="9358346" cy="725412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857232"/>
          <a:ext cx="2643206" cy="439422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43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-КРЕМ</a:t>
                      </a:r>
                      <a:r>
                        <a:rPr lang="ru-RU" sz="1100" b="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ВЕК ОТ ТЕМНЫХ КРУГОВ – </a:t>
                      </a:r>
                      <a:r>
                        <a:rPr lang="ru-RU" sz="1100" b="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МГНОВЕННОЕ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СИЯНИЕ КОЖИ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16" y="857232"/>
          <a:ext cx="2571768" cy="385572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BIO-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АКТИВНАЯ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МАСКА</a:t>
                      </a:r>
                      <a:r>
                        <a:rPr lang="ru-RU" sz="1100" b="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ЛИЦА – МГНОВЕННОЕ СИЯНИЕ КОЖИ 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143240" y="3286124"/>
          <a:ext cx="2857520" cy="1892808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1264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Calibri"/>
                        </a:rPr>
                        <a:t>Бросьте вызов несовершенствам кожи! 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Bio</a:t>
                      </a:r>
                      <a:r>
                        <a:rPr lang="ru-RU" sz="900" dirty="0">
                          <a:latin typeface="Calibri"/>
                          <a:ea typeface="Calibri"/>
                          <a:cs typeface="Calibri"/>
                        </a:rPr>
                        <a:t>-активная маска для лица качественно улучшает состояние кожи лица, возвращает ей притягательный сияющий вид, выравнивает текстуру и оказывает выраженное обновляющее действие</a:t>
                      </a:r>
                      <a:r>
                        <a:rPr lang="ru-RU" sz="900" dirty="0">
                          <a:latin typeface="Calibri"/>
                          <a:ea typeface="Times New Roman"/>
                          <a:cs typeface="Calibri"/>
                        </a:rPr>
                        <a:t>. 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Calibri"/>
                        </a:rPr>
                        <a:t>Ее основу составляет и</a:t>
                      </a:r>
                      <a:r>
                        <a:rPr lang="ru-RU" sz="900" dirty="0">
                          <a:latin typeface="Calibri"/>
                          <a:ea typeface="Times New Roman"/>
                          <a:cs typeface="Calibri"/>
                        </a:rPr>
                        <a:t>нтенсивный </a:t>
                      </a:r>
                      <a:r>
                        <a:rPr lang="ru-RU" sz="900" dirty="0" err="1">
                          <a:latin typeface="Calibri"/>
                          <a:ea typeface="Times New Roman"/>
                          <a:cs typeface="Calibri"/>
                        </a:rPr>
                        <a:t>фитоэкстракт</a:t>
                      </a:r>
                      <a:r>
                        <a:rPr lang="ru-RU" sz="900" dirty="0">
                          <a:latin typeface="Calibri"/>
                          <a:ea typeface="Times New Roman"/>
                          <a:cs typeface="Calibri"/>
                        </a:rPr>
                        <a:t> сахалинской морошки</a:t>
                      </a:r>
                      <a:r>
                        <a:rPr lang="ru-RU" sz="900" dirty="0"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ru-RU" sz="900" dirty="0">
                          <a:latin typeface="Calibri"/>
                          <a:ea typeface="Times New Roman"/>
                          <a:cs typeface="Calibri"/>
                        </a:rPr>
                        <a:t> насыще</a:t>
                      </a:r>
                      <a:r>
                        <a:rPr lang="ru-RU" sz="900" dirty="0">
                          <a:latin typeface="Calibri"/>
                          <a:ea typeface="Calibri"/>
                          <a:cs typeface="Calibri"/>
                        </a:rPr>
                        <a:t>н</a:t>
                      </a:r>
                      <a:r>
                        <a:rPr lang="ru-RU" sz="900" dirty="0">
                          <a:latin typeface="Calibri"/>
                          <a:ea typeface="Times New Roman"/>
                          <a:cs typeface="Calibri"/>
                        </a:rPr>
                        <a:t>н</a:t>
                      </a:r>
                      <a:r>
                        <a:rPr lang="ru-RU" sz="900" dirty="0">
                          <a:latin typeface="Calibri"/>
                          <a:ea typeface="Calibri"/>
                          <a:cs typeface="Calibri"/>
                        </a:rPr>
                        <a:t>ый антиоксидантами и </a:t>
                      </a:r>
                      <a:r>
                        <a:rPr lang="ru-RU" sz="900" dirty="0">
                          <a:latin typeface="Calibri"/>
                          <a:ea typeface="Times New Roman"/>
                          <a:cs typeface="Calibri"/>
                        </a:rPr>
                        <a:t>натуральными кислотами в сочетании с инновационными высокоактивными передовыми компонентами. Регулярное применение маски эффективно устраняет следы несовершенств, выравнивает тон и наполняет кожу притягательным сиянием.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3286124"/>
          <a:ext cx="2714644" cy="1785950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785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-крем обеспечивает комплексный уход за чувствительной кожей вокруг глаз. </a:t>
                      </a: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Основу </a:t>
                      </a: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-крема составляет и</a:t>
                      </a: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нтенсивный </a:t>
                      </a:r>
                      <a:r>
                        <a:rPr lang="ru-RU" sz="900" dirty="0" err="1">
                          <a:latin typeface="+mn-lt"/>
                          <a:ea typeface="Times New Roman"/>
                          <a:cs typeface="Times New Roman"/>
                        </a:rPr>
                        <a:t>фитоэкстракт</a:t>
                      </a:r>
                      <a:r>
                        <a:rPr lang="ru-RU" sz="900" dirty="0">
                          <a:latin typeface="+mn-lt"/>
                          <a:ea typeface="Times New Roman"/>
                          <a:cs typeface="Times New Roman"/>
                        </a:rPr>
                        <a:t> сахалинской морошки в сочетании с высокоактивными компонентами.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Средство эффективно устраняет следы усталости, отечность и темные круги,  придавая взгляду притягательное сияние; кожа </a:t>
                      </a:r>
                      <a:r>
                        <a:rPr lang="ru-RU" sz="900" dirty="0">
                          <a:latin typeface="+mn-lt"/>
                          <a:ea typeface="Calibri"/>
                          <a:cs typeface="Times New Roman"/>
                        </a:rPr>
                        <a:t>вокруг глаз становится упругой и увлажненной, а взгляд более открытым и молодым.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NS_L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552879" cy="64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2071734" y="5072074"/>
          <a:ext cx="5357850" cy="1285884"/>
        </p:xfrm>
        <a:graphic>
          <a:graphicData uri="http://schemas.openxmlformats.org/drawingml/2006/table">
            <a:tbl>
              <a:tblPr/>
              <a:tblGrid>
                <a:gridCol w="5357850"/>
              </a:tblGrid>
              <a:tr h="1285884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интенсивный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фитоэкстракт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органической сахалинской морошки 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антиоксидантный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витамин С *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типа растительной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гиалуронововой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кислоты * запатентованный комплекс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Regu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 1% гликолевая кислота* увлажняющий растительный к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Pentavitin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% активный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SabiWhite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20" y="6286520"/>
            <a:ext cx="18573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15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28662" y="5214950"/>
          <a:ext cx="5000660" cy="2071678"/>
        </p:xfrm>
        <a:graphic>
          <a:graphicData uri="http://schemas.openxmlformats.org/drawingml/2006/table">
            <a:tbl>
              <a:tblPr/>
              <a:tblGrid>
                <a:gridCol w="5000660"/>
              </a:tblGrid>
              <a:tr h="2071678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интенсивный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фитоэкстракт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органической сахалинской морошки * запатентованный обновляющий комплекс 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SabiWhite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антиоксидантный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витамин С * растительный коллаген *  провитамин В5 * 100% активные полисахариды *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% гликолевая кислота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143768" y="6493285"/>
            <a:ext cx="20002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2*100 мл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214290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Сахалинской Морошки</a:t>
            </a:r>
            <a:endParaRPr lang="ru-RU" sz="3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072198" y="857232"/>
          <a:ext cx="2857520" cy="642942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АКТИВНЫЙ ОБНОВЛЯЮЩИЙ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-ПИЛИНГ</a:t>
                      </a:r>
                      <a:r>
                        <a:rPr lang="ru-RU" sz="1100" b="0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ЛИЦА – МГНОВЕННОЕ СИЯНИЕ КОЖИ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714744" y="6286520"/>
            <a:ext cx="16452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100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072198" y="3214686"/>
          <a:ext cx="2714644" cy="1892808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714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Обновляющий </a:t>
                      </a:r>
                      <a:r>
                        <a:rPr lang="en-US" sz="9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9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900" dirty="0" err="1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пилинг</a:t>
                      </a:r>
                      <a:r>
                        <a:rPr lang="ru-RU" sz="9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для лица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поможет всего за 4 недели и за 2 шага значительно улучшить тон кожи, восстановить здоровый цвет лица и разгладить морщины. Уникальность 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пилинга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состоит в том, что он одновременно и обновляет, и восстанавливает, и питает. Уже после первого применения средства  кожа обновляется, выглядит молодой, увлажненной и свежей, а регулярное применение совершенствует микрорельеф кожи, способствует улучшению её текстуры, повышает защитные функции и снижает риск появления пигментных пятен.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571868" y="5143512"/>
          <a:ext cx="5715040" cy="1353820"/>
        </p:xfrm>
        <a:graphic>
          <a:graphicData uri="http://schemas.openxmlformats.org/drawingml/2006/table">
            <a:tbl>
              <a:tblPr/>
              <a:tblGrid>
                <a:gridCol w="5715040"/>
              </a:tblGrid>
              <a:tr h="1285884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Шаг 1.интенсивный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фитоэкстракт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органической сахалинской морошки *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антиоксидантный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витамин С*  запатентованный высокоэффективный комплекс 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SabiWhite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®*чистый 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Calibri"/>
                        </a:rPr>
                        <a:t>ретинол</a:t>
                      </a: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Шаг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2.  интенсивный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фитоэкстракт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органической сахалинской * 3% гликолевая кислота * 1% салициловая кислота * витамин РР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" name="Рисунок 20" descr="15ml_SC.jpg"/>
          <p:cNvPicPr>
            <a:picLocks noChangeAspect="1"/>
          </p:cNvPicPr>
          <p:nvPr/>
        </p:nvPicPr>
        <p:blipFill>
          <a:blip r:embed="rId4" cstate="print"/>
          <a:srcRect l="15024" t="6701" r="9855" b="2510"/>
          <a:stretch>
            <a:fillRect/>
          </a:stretch>
        </p:blipFill>
        <p:spPr>
          <a:xfrm>
            <a:off x="1500166" y="1285860"/>
            <a:ext cx="299079" cy="1944000"/>
          </a:xfrm>
          <a:prstGeom prst="rect">
            <a:avLst/>
          </a:prstGeom>
        </p:spPr>
      </p:pic>
      <p:pic>
        <p:nvPicPr>
          <p:cNvPr id="33" name="Рисунок 32" descr="100ml7.jpg"/>
          <p:cNvPicPr>
            <a:picLocks noChangeAspect="1"/>
          </p:cNvPicPr>
          <p:nvPr/>
        </p:nvPicPr>
        <p:blipFill>
          <a:blip r:embed="rId5" cstate="print"/>
          <a:srcRect l="35937" t="23438" r="35937" b="37890"/>
          <a:stretch>
            <a:fillRect/>
          </a:stretch>
        </p:blipFill>
        <p:spPr>
          <a:xfrm>
            <a:off x="6429388" y="1357298"/>
            <a:ext cx="1963632" cy="18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2" t="14701" r="24246" b="38048"/>
          <a:stretch/>
        </p:blipFill>
        <p:spPr>
          <a:xfrm>
            <a:off x="3266019" y="1646827"/>
            <a:ext cx="1286023" cy="1564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17" t="24801" r="26219" b="46850"/>
          <a:stretch/>
        </p:blipFill>
        <p:spPr>
          <a:xfrm>
            <a:off x="4552042" y="2174969"/>
            <a:ext cx="1298932" cy="10020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561.jpg"/>
          <p:cNvPicPr>
            <a:picLocks noChangeAspect="1"/>
          </p:cNvPicPr>
          <p:nvPr/>
        </p:nvPicPr>
        <p:blipFill>
          <a:blip r:embed="rId2" cstate="print"/>
          <a:srcRect t="17808"/>
          <a:stretch>
            <a:fillRect/>
          </a:stretch>
        </p:blipFill>
        <p:spPr>
          <a:xfrm>
            <a:off x="-214346" y="-285776"/>
            <a:ext cx="9358346" cy="725412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000108"/>
          <a:ext cx="3429024" cy="897828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897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НАТУРАЛЬНЫЙ ГЕЛЬ-СКРАБ ДЛЯ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УМЫВАНИЯ</a:t>
                      </a:r>
                      <a:r>
                        <a:rPr lang="ru-RU" sz="1300" b="1" u="sng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  МГНОВЕННОЕ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СИЯНИЕ КОЖИ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16" y="857232"/>
          <a:ext cx="2571768" cy="357190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143240" y="3286124"/>
          <a:ext cx="2857520" cy="1264540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1264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3857628"/>
          <a:ext cx="4429156" cy="1571636"/>
        </p:xfrm>
        <a:graphic>
          <a:graphicData uri="http://schemas.openxmlformats.org/drawingml/2006/table">
            <a:tbl>
              <a:tblPr/>
              <a:tblGrid>
                <a:gridCol w="4429156"/>
              </a:tblGrid>
              <a:tr h="15716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20202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Нежный </a:t>
                      </a:r>
                      <a:r>
                        <a:rPr lang="ru-RU" sz="1100" dirty="0" err="1">
                          <a:solidFill>
                            <a:srgbClr val="202020"/>
                          </a:solidFill>
                          <a:latin typeface="+mn-lt"/>
                          <a:ea typeface="Calibri"/>
                          <a:cs typeface="Times New Roman"/>
                        </a:rPr>
                        <a:t>гель-скраб</a:t>
                      </a:r>
                      <a:r>
                        <a:rPr lang="ru-RU" sz="1100" dirty="0">
                          <a:solidFill>
                            <a:srgbClr val="202020"/>
                          </a:solidFill>
                          <a:latin typeface="+mn-lt"/>
                          <a:ea typeface="Calibri"/>
                          <a:cs typeface="Times New Roman"/>
                        </a:rPr>
                        <a:t> для умывания глубоко очищает и мягко удаляет ороговевшие клетки, без раздражения и </a:t>
                      </a:r>
                      <a:r>
                        <a:rPr lang="ru-RU" sz="1100" dirty="0" err="1">
                          <a:solidFill>
                            <a:srgbClr val="20202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пересушивания</a:t>
                      </a:r>
                      <a:r>
                        <a:rPr lang="ru-RU" sz="1100" dirty="0">
                          <a:solidFill>
                            <a:srgbClr val="202020"/>
                          </a:solidFill>
                          <a:latin typeface="+mn-lt"/>
                          <a:ea typeface="Calibri"/>
                          <a:cs typeface="Times New Roman"/>
                        </a:rPr>
                        <a:t>, заметно уменьшает поры, выравнивает цвет кожи, устраняя несовершенства.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Основу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гель-скраба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составляет интенсивный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фитоэкстракт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сахалинской морошки, насыщенный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антиоксидантными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витаминами С и Е.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Благодаря чему он способствует эффективному обновлению клеток </a:t>
                      </a:r>
                      <a:r>
                        <a:rPr lang="ru-RU" sz="1100" dirty="0">
                          <a:solidFill>
                            <a:srgbClr val="202020"/>
                          </a:solidFill>
                          <a:latin typeface="+mn-lt"/>
                          <a:ea typeface="Calibri"/>
                          <a:cs typeface="Times New Roman"/>
                        </a:rPr>
                        <a:t> и придает коже здоровый сияющий вид.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NS_L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552879" cy="64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2071734" y="5357826"/>
          <a:ext cx="6500858" cy="1285884"/>
        </p:xfrm>
        <a:graphic>
          <a:graphicData uri="http://schemas.openxmlformats.org/drawingml/2006/table">
            <a:tbl>
              <a:tblPr/>
              <a:tblGrid>
                <a:gridCol w="6500858"/>
              </a:tblGrid>
              <a:tr h="1285884">
                <a:tc>
                  <a:txBody>
                    <a:bodyPr/>
                    <a:lstStyle/>
                    <a:p>
                      <a:pPr marL="215963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интенсивный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фитоэкстракт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органической сахалинской морошки 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антиоксидантный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витамин С *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63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 Обновляющая салициловая кислота*интенсивный обновляющий комплекс из 10 экстрактов*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АНА-кислоты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4282" y="6447118"/>
            <a:ext cx="18573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300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28662" y="5214950"/>
          <a:ext cx="5000660" cy="2071678"/>
        </p:xfrm>
        <a:graphic>
          <a:graphicData uri="http://schemas.openxmlformats.org/drawingml/2006/table">
            <a:tbl>
              <a:tblPr/>
              <a:tblGrid>
                <a:gridCol w="5000660"/>
              </a:tblGrid>
              <a:tr h="2071678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358082" y="6429396"/>
            <a:ext cx="164307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300 мл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214290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Сахалинской Морошки</a:t>
            </a:r>
            <a:endParaRPr lang="ru-RU" sz="3200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572132" y="928670"/>
          <a:ext cx="3357586" cy="571504"/>
        </p:xfrm>
        <a:graphic>
          <a:graphicData uri="http://schemas.openxmlformats.org/drawingml/2006/table">
            <a:tbl>
              <a:tblPr/>
              <a:tblGrid>
                <a:gridCol w="3357586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ОЧИЩАЮЩИЙ </a:t>
                      </a:r>
                      <a:r>
                        <a:rPr lang="en-US" sz="13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-ТОНИК ДЛЯ ЛИЦА</a:t>
                      </a:r>
                      <a:r>
                        <a:rPr lang="ru-RU" sz="1600" u="sng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 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МГНОВЕННОЕ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СИЯНИЕ КОЖИ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929190" y="3786190"/>
          <a:ext cx="4071966" cy="2107122"/>
        </p:xfrm>
        <a:graphic>
          <a:graphicData uri="http://schemas.openxmlformats.org/drawingml/2006/table">
            <a:tbl>
              <a:tblPr/>
              <a:tblGrid>
                <a:gridCol w="4071966"/>
              </a:tblGrid>
              <a:tr h="21071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Очищающий </a:t>
                      </a:r>
                      <a:r>
                        <a:rPr lang="en-US" sz="11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BIO</a:t>
                      </a:r>
                      <a:r>
                        <a:rPr lang="ru-RU" sz="11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-тоник для лица на основе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Calibri"/>
                        </a:rPr>
                        <a:t> интенсивного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Calibri"/>
                        </a:rPr>
                        <a:t>фитоэкстракта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Calibri"/>
                        </a:rPr>
                        <a:t> сахалинской морошки</a:t>
                      </a:r>
                      <a:r>
                        <a:rPr lang="ru-RU" sz="11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 с добавлением высокоактивных компонентов  </a:t>
                      </a:r>
                      <a:r>
                        <a:rPr lang="ru-RU" sz="11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глубоко очищает и мягко удаляет ороговевшие клетки  без раздражения и </a:t>
                      </a:r>
                      <a:r>
                        <a:rPr lang="ru-RU" sz="11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пересушивания</a:t>
                      </a:r>
                      <a:r>
                        <a:rPr lang="ru-RU" sz="11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устраняя несовершенства, заметно уменьшает поры, выравнивает цвет кожи .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Calibri"/>
                        </a:rPr>
                        <a:t> Очищающий тоник превосходно подготавливает кожу к следующим этапам ухода.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143240" y="5286388"/>
          <a:ext cx="5357850" cy="1178560"/>
        </p:xfrm>
        <a:graphic>
          <a:graphicData uri="http://schemas.openxmlformats.org/drawingml/2006/table">
            <a:tbl>
              <a:tblPr/>
              <a:tblGrid>
                <a:gridCol w="5357850"/>
              </a:tblGrid>
              <a:tr h="1178560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интенсивный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фитоэкстракт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органической сахалинской морошки 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антиоксидантный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витамин С 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ниацинамид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 Обновляющая салициловая кислота*интенсивный обновляющий комплекс из 10 экстрактов*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АНА-кислоты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" name="Рисунок 19" descr="250m-SC_tonicl.jpg"/>
          <p:cNvPicPr>
            <a:picLocks noChangeAspect="1"/>
          </p:cNvPicPr>
          <p:nvPr/>
        </p:nvPicPr>
        <p:blipFill>
          <a:blip r:embed="rId4" cstate="print"/>
          <a:srcRect l="31870" t="13542" r="37449" b="9375"/>
          <a:stretch>
            <a:fillRect/>
          </a:stretch>
        </p:blipFill>
        <p:spPr>
          <a:xfrm>
            <a:off x="6858016" y="1500174"/>
            <a:ext cx="642150" cy="2160000"/>
          </a:xfrm>
          <a:prstGeom prst="rect">
            <a:avLst/>
          </a:prstGeom>
        </p:spPr>
      </p:pic>
      <p:pic>
        <p:nvPicPr>
          <p:cNvPr id="24" name="Рисунок 23" descr="Без имени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643050"/>
            <a:ext cx="1425977" cy="1800000"/>
          </a:xfrm>
          <a:prstGeom prst="rect">
            <a:avLst/>
          </a:prstGeom>
        </p:spPr>
      </p:pic>
      <p:pic>
        <p:nvPicPr>
          <p:cNvPr id="21" name="Рисунок 20" descr="IMG_2924.JPG"/>
          <p:cNvPicPr>
            <a:picLocks noChangeAspect="1"/>
          </p:cNvPicPr>
          <p:nvPr/>
        </p:nvPicPr>
        <p:blipFill>
          <a:blip r:embed="rId6" cstate="print"/>
          <a:srcRect l="25419" t="7292" r="21322" b="6250"/>
          <a:stretch>
            <a:fillRect/>
          </a:stretch>
        </p:blipFill>
        <p:spPr>
          <a:xfrm>
            <a:off x="2071670" y="1571612"/>
            <a:ext cx="676638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5 лет назад мы решили создать серию средств, которая объединила бы в себе всю силу и мощь растений Сибири и новейшие достижения в сфере эстетической медицины, чтобы предложить Вам самые эффективные средства для борьбы с возрастными изменениями кожи. Так родилась линия </a:t>
            </a:r>
            <a:r>
              <a:rPr lang="en-US" dirty="0" err="1" smtClean="0"/>
              <a:t>Laboratoria</a:t>
            </a:r>
            <a:r>
              <a:rPr lang="en-US" dirty="0" smtClean="0"/>
              <a:t> Siberica by </a:t>
            </a:r>
            <a:r>
              <a:rPr lang="ru-RU" dirty="0" smtClean="0"/>
              <a:t>Natura Siberica на основе уникальных сибирских растений. Серия разделяется на три направления: </a:t>
            </a:r>
          </a:p>
          <a:p>
            <a:pPr algn="just"/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/>
              <a:t>   для зрелой кожи на основе </a:t>
            </a:r>
            <a:r>
              <a:rPr lang="ru-RU" b="1" dirty="0" err="1" smtClean="0"/>
              <a:t>Родиолы</a:t>
            </a:r>
            <a:r>
              <a:rPr lang="ru-RU" b="1" dirty="0" smtClean="0"/>
              <a:t> Розовой;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/>
              <a:t>   для кожи с первыми возрастными изменениями на основе Алтайской Облепихи;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b="1" dirty="0" smtClean="0"/>
              <a:t>   для тусклой уставшей кожи на основе Сахалинской Морошки.</a:t>
            </a:r>
          </a:p>
          <a:p>
            <a:pPr lvl="0" algn="just"/>
            <a:endParaRPr lang="ru-RU" dirty="0" smtClean="0"/>
          </a:p>
          <a:p>
            <a:pPr algn="just"/>
            <a:r>
              <a:rPr lang="ru-RU" dirty="0" smtClean="0"/>
              <a:t>Тщательно изучив опыт, разработки и достижения пластических хирургов из США, Франции, Швейцарии и добавив к ним результаты нашей многолетней работы с Иркутским ботаническим садом по изучению редких растений Севера,  мы  смогли создать в собственной лаборатории  принципиально новые средства.  В них органические экстракты диких трав Сибири в сочетании  с самыми передовыми компонентами, используемыми в пластической хирургии, воздействуют на все  признаки старения и стимулируют активную клеточную регенерацию тканей, буквально стирая возрастные признаки изменения кожи.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Серия на основе </a:t>
            </a:r>
            <a:r>
              <a:rPr lang="ru-RU" dirty="0" err="1" smtClean="0"/>
              <a:t>Родиолы</a:t>
            </a:r>
            <a:r>
              <a:rPr lang="ru-RU" dirty="0" smtClean="0"/>
              <a:t> Розовой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86436" cy="48291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          РОДИОЛА РОЗОВАЯ ИЛИ «ЗОЛОТОЙ КОРЕНЬ»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 </a:t>
            </a:r>
          </a:p>
          <a:p>
            <a:pPr algn="just">
              <a:buNone/>
            </a:pPr>
            <a:r>
              <a:rPr lang="ru-RU" sz="1200" dirty="0" smtClean="0"/>
              <a:t>          До начала 1900-хх годов было строго запрещено вывозить </a:t>
            </a:r>
            <a:r>
              <a:rPr lang="ru-RU" sz="1200" dirty="0" err="1" smtClean="0"/>
              <a:t>Родиолу</a:t>
            </a:r>
            <a:r>
              <a:rPr lang="ru-RU" sz="1200" dirty="0" smtClean="0"/>
              <a:t> Розовую за пределы Российской империи. Как назвал ее в своем исследовании американский ученый  доктор </a:t>
            </a:r>
            <a:r>
              <a:rPr lang="ru-RU" sz="1200" dirty="0" err="1" smtClean="0"/>
              <a:t>Говард</a:t>
            </a:r>
            <a:r>
              <a:rPr lang="ru-RU" sz="1200" dirty="0" smtClean="0"/>
              <a:t> </a:t>
            </a:r>
            <a:r>
              <a:rPr lang="ru-RU" sz="1200" dirty="0" err="1" smtClean="0"/>
              <a:t>Пайпер</a:t>
            </a:r>
            <a:r>
              <a:rPr lang="ru-RU" sz="1200" dirty="0" smtClean="0"/>
              <a:t>, это был «самый строгий русский секрет здоровья и долголетия». Неудивительно, поскольку, как следует из рассекреченных исследований, солдаты, ежедневно принимавшие настойку из </a:t>
            </a:r>
            <a:r>
              <a:rPr lang="ru-RU" sz="1200" dirty="0" err="1" smtClean="0"/>
              <a:t>Родиолы</a:t>
            </a:r>
            <a:r>
              <a:rPr lang="ru-RU" sz="1200" dirty="0" smtClean="0"/>
              <a:t> Розовой, чувствовали себя намного более бодрыми и сильными, хотя и спали всего по 4 часа в сутки! А повязки из </a:t>
            </a:r>
            <a:r>
              <a:rPr lang="ru-RU" sz="1200" dirty="0" err="1" smtClean="0"/>
              <a:t>Родиолы</a:t>
            </a:r>
            <a:r>
              <a:rPr lang="ru-RU" sz="1200" dirty="0" smtClean="0"/>
              <a:t> Розовой ускоряли процесс заживления ран на 35-59%! </a:t>
            </a:r>
          </a:p>
          <a:p>
            <a:pPr algn="just">
              <a:buNone/>
            </a:pPr>
            <a:r>
              <a:rPr lang="ru-RU" sz="1200" dirty="0" smtClean="0"/>
              <a:t>          Все дело в том, что Золотой Корень исключительно богат такими активными компонентами как </a:t>
            </a:r>
            <a:r>
              <a:rPr lang="ru-RU" sz="1200" dirty="0" err="1" smtClean="0"/>
              <a:t>розавин</a:t>
            </a:r>
            <a:r>
              <a:rPr lang="ru-RU" sz="1200" dirty="0" smtClean="0"/>
              <a:t> и </a:t>
            </a:r>
            <a:r>
              <a:rPr lang="ru-RU" sz="1200" dirty="0" err="1" smtClean="0"/>
              <a:t>салидрозид</a:t>
            </a:r>
            <a:r>
              <a:rPr lang="ru-RU" sz="1200" dirty="0" smtClean="0"/>
              <a:t>. При этом их наибольшая концентрация содержится только </a:t>
            </a:r>
            <a:r>
              <a:rPr lang="ru-RU" sz="1200" dirty="0" err="1" smtClean="0"/>
              <a:t>Родиоле</a:t>
            </a:r>
            <a:r>
              <a:rPr lang="ru-RU" sz="1200" dirty="0" smtClean="0"/>
              <a:t> Розовой, выросшей в суровых условиях Сибири! Они не только значительно укрепляют иммунитет, но и:</a:t>
            </a:r>
          </a:p>
          <a:p>
            <a:pPr algn="just">
              <a:buNone/>
            </a:pPr>
            <a:r>
              <a:rPr lang="ru-RU" sz="1200" dirty="0" smtClean="0"/>
              <a:t> </a:t>
            </a:r>
          </a:p>
          <a:p>
            <a:pPr>
              <a:buNone/>
            </a:pPr>
            <a:r>
              <a:rPr lang="ru-RU" sz="1200" dirty="0" smtClean="0"/>
              <a:t>          - </a:t>
            </a:r>
            <a:r>
              <a:rPr lang="ru-RU" sz="1300" i="1" dirty="0" smtClean="0"/>
              <a:t>повышают тонус;</a:t>
            </a:r>
          </a:p>
          <a:p>
            <a:pPr>
              <a:buNone/>
            </a:pPr>
            <a:r>
              <a:rPr lang="ru-RU" sz="1300" i="1" dirty="0" smtClean="0"/>
              <a:t>          - значительно снижают воздействие стресса на организм и кожу;</a:t>
            </a:r>
          </a:p>
          <a:p>
            <a:pPr>
              <a:buNone/>
            </a:pPr>
            <a:r>
              <a:rPr lang="ru-RU" sz="1300" i="1" dirty="0" smtClean="0"/>
              <a:t>          - защищают от пагубного воздействия окружающей среды;</a:t>
            </a:r>
          </a:p>
          <a:p>
            <a:pPr>
              <a:buNone/>
            </a:pPr>
            <a:r>
              <a:rPr lang="ru-RU" sz="1300" i="1" dirty="0" smtClean="0"/>
              <a:t>          - стимулируют самообновление клеток;</a:t>
            </a:r>
          </a:p>
          <a:p>
            <a:pPr>
              <a:buNone/>
            </a:pPr>
            <a:r>
              <a:rPr lang="ru-RU" sz="1300" i="1" dirty="0" smtClean="0"/>
              <a:t>          -  стимулируют процессы регенерации;</a:t>
            </a:r>
          </a:p>
          <a:p>
            <a:pPr>
              <a:buNone/>
            </a:pPr>
            <a:r>
              <a:rPr lang="ru-RU" sz="1300" i="1" dirty="0" smtClean="0"/>
              <a:t>          - улучшают здоровье кожи и волос.</a:t>
            </a:r>
          </a:p>
          <a:p>
            <a:pPr>
              <a:buNone/>
            </a:pP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571612"/>
            <a:ext cx="2857520" cy="485778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         ЧТО ТАКОЕ РАСТЕНИЯ-АДАПТОГЕНЫ?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>           Живая энергия сибирских трав веками использовалась местными жителями для создания чудодейственных эликсиров, сохраняющих крепкое здоровье, молодость и красоту кожи на долгие годы. Тайна их приготовления хранилась в строгом секрете и передавалась только близким родственникам.  Однако в 1947 году началась их современная история. Иосиф Сталин поручил группе ученых во главе с профессором Лазаревым разработать уникальное лекарственное средство, которое бы в несколько раз улучшило физические и умственные способности военных, атлетов и ученых.  Много лет результаты более 1,000 клинических исследований хранились под грифом «секретно». И лишь совсем недавно стало известно, что ученые, изучив более 4,000 растений, выделили отдельную группу растений, в которую включили менее 10 трав. Все они обладают удивительными, даже мистическими свойствами. Адаптируют человеческий организм практически к любым условиям, значительно повышая все жизненные показатели, благодаря чему и получили свое название - «</a:t>
            </a:r>
            <a:r>
              <a:rPr lang="ru-RU" dirty="0" err="1" smtClean="0"/>
              <a:t>адаптогены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5" name="Рисунок 4" descr="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929198"/>
            <a:ext cx="2097028" cy="20116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S_LAB_RR_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143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71480"/>
          <a:ext cx="3500462" cy="714380"/>
        </p:xfrm>
        <a:graphic>
          <a:graphicData uri="http://schemas.openxmlformats.org/drawingml/2006/table">
            <a:tbl>
              <a:tblPr/>
              <a:tblGrid>
                <a:gridCol w="3500462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FF3399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СУПЕР ОМОЛАЖИВАЮЩИЙ  ДНЕВНОЙ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1200" b="1" dirty="0" smtClean="0">
                          <a:solidFill>
                            <a:srgbClr val="FF3399"/>
                          </a:solidFill>
                          <a:latin typeface="+mn-lt"/>
                          <a:ea typeface="Calibri"/>
                          <a:cs typeface="Times New Roman"/>
                        </a:rPr>
                        <a:t>BIO-КРЕМ - СТИМУЛЯТОР МОЛОДОСТИ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86380" y="785795"/>
          <a:ext cx="3000396" cy="571503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571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СУПЕР ОМОЛАЖИВАЮЩИЙ  </a:t>
                      </a:r>
                      <a:r>
                        <a:rPr lang="ru-RU" sz="12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НОЧНОЙ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BIO-КРЕМ </a:t>
                      </a:r>
                      <a:r>
                        <a:rPr lang="ru-RU" sz="12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- СТИМУЛЯТОР МОЛОДОСТИ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50_RR1ml.jpg"/>
          <p:cNvPicPr>
            <a:picLocks noChangeAspect="1"/>
          </p:cNvPicPr>
          <p:nvPr/>
        </p:nvPicPr>
        <p:blipFill>
          <a:blip r:embed="rId3" cstate="print"/>
          <a:srcRect l="6984" t="3307" r="2217" b="7395"/>
          <a:stretch>
            <a:fillRect/>
          </a:stretch>
        </p:blipFill>
        <p:spPr>
          <a:xfrm>
            <a:off x="1357290" y="1214422"/>
            <a:ext cx="1857388" cy="1928826"/>
          </a:xfrm>
          <a:prstGeom prst="rect">
            <a:avLst/>
          </a:prstGeom>
        </p:spPr>
      </p:pic>
      <p:pic>
        <p:nvPicPr>
          <p:cNvPr id="8" name="Рисунок 7" descr="50_RR2ml.jpg"/>
          <p:cNvPicPr>
            <a:picLocks noChangeAspect="1"/>
          </p:cNvPicPr>
          <p:nvPr/>
        </p:nvPicPr>
        <p:blipFill>
          <a:blip r:embed="rId4" cstate="print"/>
          <a:srcRect l="6984" t="3307" b="4088"/>
          <a:stretch>
            <a:fillRect/>
          </a:stretch>
        </p:blipFill>
        <p:spPr>
          <a:xfrm>
            <a:off x="5643570" y="1214422"/>
            <a:ext cx="1902735" cy="200026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86314" y="3214686"/>
          <a:ext cx="3929090" cy="1234440"/>
        </p:xfrm>
        <a:graphic>
          <a:graphicData uri="http://schemas.openxmlformats.org/drawingml/2006/table">
            <a:tbl>
              <a:tblPr/>
              <a:tblGrid>
                <a:gridCol w="3929090"/>
              </a:tblGrid>
              <a:tr h="1143008">
                <a:tc>
                  <a:txBody>
                    <a:bodyPr/>
                    <a:lstStyle/>
                    <a:p>
                      <a:pPr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</a:rPr>
                        <a:t>В основе ночного омолаживающего </a:t>
                      </a:r>
                      <a:r>
                        <a:rPr lang="en-US" sz="900" dirty="0">
                          <a:latin typeface="+mn-lt"/>
                          <a:ea typeface="Times New Roman"/>
                        </a:rPr>
                        <a:t>bio</a:t>
                      </a:r>
                      <a:r>
                        <a:rPr lang="ru-RU" sz="900" dirty="0">
                          <a:latin typeface="+mn-lt"/>
                          <a:ea typeface="Times New Roman"/>
                        </a:rPr>
                        <a:t>-крема лежит клеточный концентрат органической </a:t>
                      </a:r>
                      <a:r>
                        <a:rPr lang="ru-RU" sz="900" dirty="0" err="1">
                          <a:latin typeface="+mn-lt"/>
                          <a:ea typeface="Times New Roman"/>
                        </a:rPr>
                        <a:t>Родиолы</a:t>
                      </a:r>
                      <a:r>
                        <a:rPr lang="ru-RU" sz="900" dirty="0">
                          <a:latin typeface="+mn-lt"/>
                          <a:ea typeface="Times New Roman"/>
                        </a:rPr>
                        <a:t> Розовой в сочетании с передовыми компонентами, подобранными в нашей лаборатории специально с учетом особой восприимчивости кожи в ночное время.  </a:t>
                      </a:r>
                    </a:p>
                    <a:p>
                      <a:pPr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n-lt"/>
                          <a:ea typeface="Times New Roman"/>
                        </a:rPr>
                        <a:t>Омолаживающий </a:t>
                      </a:r>
                      <a:r>
                        <a:rPr lang="en-US" sz="900" dirty="0">
                          <a:latin typeface="+mn-lt"/>
                          <a:ea typeface="Times New Roman"/>
                        </a:rPr>
                        <a:t>bio</a:t>
                      </a:r>
                      <a:r>
                        <a:rPr lang="ru-RU" sz="900" dirty="0">
                          <a:latin typeface="+mn-lt"/>
                          <a:ea typeface="Times New Roman"/>
                        </a:rPr>
                        <a:t>-крем интенсивно</a:t>
                      </a:r>
                      <a:r>
                        <a:rPr lang="ru-RU" sz="900" dirty="0">
                          <a:solidFill>
                            <a:srgbClr val="202020"/>
                          </a:solidFill>
                          <a:latin typeface="+mn-lt"/>
                          <a:ea typeface="Times New Roman"/>
                        </a:rPr>
                        <a:t> борется с признаками увядания, препятствуя их дальнейшему появлению</a:t>
                      </a:r>
                      <a:r>
                        <a:rPr lang="ru-RU" sz="900" dirty="0">
                          <a:latin typeface="+mn-lt"/>
                          <a:ea typeface="Times New Roman"/>
                        </a:rPr>
                        <a:t>, улучшает контуры лица, уплотняет кожу, значительно повышает ее способность к </a:t>
                      </a:r>
                      <a:r>
                        <a:rPr lang="ru-RU" sz="900" dirty="0" err="1">
                          <a:latin typeface="+mn-lt"/>
                          <a:ea typeface="Times New Roman"/>
                        </a:rPr>
                        <a:t>саморегенерации</a:t>
                      </a:r>
                      <a:r>
                        <a:rPr lang="ru-RU" sz="900" dirty="0">
                          <a:latin typeface="+mn-lt"/>
                          <a:ea typeface="Times New Roman"/>
                        </a:rPr>
                        <a:t>, заметно разглаживает морщины, возвращает коже естественное сияние и свежесть</a:t>
                      </a:r>
                      <a:r>
                        <a:rPr lang="ru-RU" sz="900" dirty="0" smtClean="0">
                          <a:latin typeface="+mn-lt"/>
                          <a:ea typeface="Times New Roman"/>
                        </a:rPr>
                        <a:t>.</a:t>
                      </a:r>
                      <a:endParaRPr lang="ru-RU" sz="900" dirty="0">
                        <a:latin typeface="+mn-lt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3244552"/>
          <a:ext cx="4143404" cy="1327456"/>
        </p:xfrm>
        <a:graphic>
          <a:graphicData uri="http://schemas.openxmlformats.org/drawingml/2006/table">
            <a:tbl>
              <a:tblPr/>
              <a:tblGrid>
                <a:gridCol w="4143404"/>
              </a:tblGrid>
              <a:tr h="1327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Супер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омолаживающий 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-крем создан в нашей лаборатории на основе  </a:t>
                      </a: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фитоактивного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клеточного концентрата органической </a:t>
                      </a: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Розовой и дополнен высокоактивными передовыми компонентами, применяемыми в основном в сфере пластической хирургии. Благодаря этому с каждым днем Ваша кожа приобретает утраченную упругость и тонус, время словно оборачивается вспять.  Глубокие морщины заметно разглаживаются, контур лица становится более четким. Достигнутый результат позволяет на долгое время забыть о радикальных методах омоложения</a:t>
                      </a: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000108"/>
            <a:ext cx="2097028" cy="20116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57290" y="-142899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</a:t>
            </a:r>
            <a:r>
              <a:rPr lang="ru-RU" sz="3200" dirty="0" err="1" smtClean="0"/>
              <a:t>Родиолы</a:t>
            </a:r>
            <a:r>
              <a:rPr lang="ru-RU" sz="3200" dirty="0" smtClean="0"/>
              <a:t> Розовой</a:t>
            </a:r>
            <a:endParaRPr lang="ru-RU" sz="3200" dirty="0"/>
          </a:p>
        </p:txBody>
      </p:sp>
      <p:pic>
        <p:nvPicPr>
          <p:cNvPr id="13" name="Рисунок 12" descr="NS_LA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-142900"/>
            <a:ext cx="552879" cy="64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1428792" y="4572009"/>
          <a:ext cx="5572164" cy="2001520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1785950">
                <a:tc>
                  <a:txBody>
                    <a:bodyPr/>
                    <a:lstStyle/>
                    <a:p>
                      <a:pPr marL="215963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клеточный концентрат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сибирской органической 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розовой *насыщенный  запатентованный омолаживающий комплекс </a:t>
                      </a:r>
                      <a:r>
                        <a:rPr lang="en-US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Pepha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™-</a:t>
                      </a:r>
                      <a:r>
                        <a:rPr lang="en-US" sz="1000" b="1" dirty="0" smtClean="0">
                          <a:latin typeface="Calibri"/>
                          <a:ea typeface="Calibri"/>
                          <a:cs typeface="Times New Roman"/>
                        </a:rPr>
                        <a:t>Tight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* 12 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нейропептидов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ботокс-эффект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) * 30% растительная 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кислота * высокоэффективный омолаживающий пептид  </a:t>
                      </a:r>
                      <a:r>
                        <a:rPr lang="en-US" sz="1000" b="1" dirty="0" smtClean="0">
                          <a:latin typeface="Calibri"/>
                          <a:ea typeface="Calibri"/>
                          <a:cs typeface="Times New Roman"/>
                        </a:rPr>
                        <a:t>SYN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®-</a:t>
                      </a:r>
                      <a:r>
                        <a:rPr lang="en-US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Coll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  коллаген * </a:t>
                      </a:r>
                    </a:p>
                    <a:p>
                      <a:pPr marL="215963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20" y="6286520"/>
            <a:ext cx="1528239" cy="41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50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000496" y="4572008"/>
          <a:ext cx="4214842" cy="1691640"/>
        </p:xfrm>
        <a:graphic>
          <a:graphicData uri="http://schemas.openxmlformats.org/drawingml/2006/table">
            <a:tbl>
              <a:tblPr/>
              <a:tblGrid>
                <a:gridCol w="4214842"/>
              </a:tblGrid>
              <a:tr h="1571636">
                <a:tc>
                  <a:txBody>
                    <a:bodyPr/>
                    <a:lstStyle/>
                    <a:p>
                      <a:pPr marL="128143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клеточный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концентрат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розовой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Гексапептид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 12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нейропептидов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*натуральный коллаген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% витамин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полисахарид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рамнозы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омолаживающий пептид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SYN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COLL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®* натуральный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Pentavitin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®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пептид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Syn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Ake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ботокс-эффект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286644" y="6286520"/>
            <a:ext cx="152823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50 мл</a:t>
            </a:r>
            <a:endParaRPr lang="ru-RU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S_LAB_RR_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5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28670"/>
          <a:ext cx="3000364" cy="571505"/>
        </p:xfrm>
        <a:graphic>
          <a:graphicData uri="http://schemas.openxmlformats.org/drawingml/2006/table">
            <a:tbl>
              <a:tblPr/>
              <a:tblGrid>
                <a:gridCol w="3000364"/>
              </a:tblGrid>
              <a:tr h="57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ОМОЛАЖИВАЮЩАЯ  </a:t>
                      </a:r>
                      <a:r>
                        <a:rPr lang="en-US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-СЫВОРОТКА ДЛЯ ЛИЦА </a:t>
                      </a: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СТИМУЛЯТОР</a:t>
                      </a:r>
                      <a:r>
                        <a:rPr lang="ru-RU" sz="105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МОЛОДОСТИ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1802" y="928671"/>
          <a:ext cx="3071834" cy="520390"/>
        </p:xfrm>
        <a:graphic>
          <a:graphicData uri="http://schemas.openxmlformats.org/drawingml/2006/table">
            <a:tbl>
              <a:tblPr/>
              <a:tblGrid>
                <a:gridCol w="3071834"/>
              </a:tblGrid>
              <a:tr h="52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НАТУРАЛЬНЫЙ КРЕМ - ЛИФТИНГ  </a:t>
                      </a:r>
                      <a:r>
                        <a:rPr lang="ru-RU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ГЛАЗ  </a:t>
                      </a:r>
                      <a:r>
                        <a:rPr lang="en-US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EXPERT </a:t>
                      </a:r>
                      <a:r>
                        <a:rPr lang="ru-RU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- СТИМУЛЯТОР МОЛОДОСТИ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43636" y="928670"/>
          <a:ext cx="3000364" cy="500066"/>
        </p:xfrm>
        <a:graphic>
          <a:graphicData uri="http://schemas.openxmlformats.org/drawingml/2006/table">
            <a:tbl>
              <a:tblPr/>
              <a:tblGrid>
                <a:gridCol w="3000364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СУПЕР ОМОЛАЖИВАЮЩИЙ  </a:t>
                      </a:r>
                      <a:r>
                        <a:rPr lang="en-US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-ПИЛИНГ ДЛЯ ЛИЦА -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СТИМУЛЯТОР МОЛОДОСТИ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30ml_RR.jpg"/>
          <p:cNvPicPr>
            <a:picLocks noChangeAspect="1"/>
          </p:cNvPicPr>
          <p:nvPr/>
        </p:nvPicPr>
        <p:blipFill>
          <a:blip r:embed="rId3" cstate="print"/>
          <a:srcRect l="30475" t="19791" r="34660" b="9375"/>
          <a:stretch>
            <a:fillRect/>
          </a:stretch>
        </p:blipFill>
        <p:spPr>
          <a:xfrm>
            <a:off x="1000100" y="1357298"/>
            <a:ext cx="688247" cy="1872000"/>
          </a:xfrm>
          <a:prstGeom prst="rect">
            <a:avLst/>
          </a:prstGeom>
        </p:spPr>
      </p:pic>
      <p:pic>
        <p:nvPicPr>
          <p:cNvPr id="7" name="Рисунок 6" descr="15ml_RR.jpg"/>
          <p:cNvPicPr>
            <a:picLocks noChangeAspect="1"/>
          </p:cNvPicPr>
          <p:nvPr/>
        </p:nvPicPr>
        <p:blipFill>
          <a:blip r:embed="rId4" cstate="print"/>
          <a:srcRect l="7257" t="1349"/>
          <a:stretch>
            <a:fillRect/>
          </a:stretch>
        </p:blipFill>
        <p:spPr>
          <a:xfrm>
            <a:off x="4357686" y="1357297"/>
            <a:ext cx="285752" cy="1634777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3286123"/>
          <a:ext cx="3214710" cy="1571637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1571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Natura Siberica LAB bio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-сыворотка для лица создана в нашей лаборатории на основе 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фитоактивного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клеточного концентрата органической </a:t>
                      </a: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Розовой и дополнена высокоактивными передовыми компонентами. Эти редкие компоненты прекрасно стимулируют процессы регенерации в клетках кожи, предотвращают потерю влаги и заряжают кожу неимоверной жизненной энергией.  </a:t>
                      </a:r>
                      <a:r>
                        <a:rPr lang="en-US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-сыворотка стимулирует процессы обновления кожи на клеточном уровне,  эффективно разглаживает даже самые глубокие морщины, повышает тонус кожи и видимо улучшает контуры лица, возвращая ему притягательную молодость и свежесть.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14678" y="3286124"/>
          <a:ext cx="3000396" cy="1219200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1214446"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Нежная кожа вокруг глаз особенно подвержена раннему увяданию, а потому требует особого ухода. Высокоэффективный  натуральный </a:t>
                      </a:r>
                      <a:r>
                        <a:rPr lang="ru-RU" sz="800" dirty="0" err="1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лифтинг</a:t>
                      </a:r>
                      <a:r>
                        <a:rPr lang="ru-RU" sz="800" dirty="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крем-эксперт видимо разглаживает морщины, уплотняет кожу вокруг глаз, устраняет отечность и борется с темными кругами, возвращая взгляду молодость и сияние. 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Основу крема составляет </a:t>
                      </a:r>
                      <a:r>
                        <a:rPr lang="ru-RU" sz="800" dirty="0" err="1">
                          <a:latin typeface="Calibri"/>
                          <a:ea typeface="Times New Roman"/>
                          <a:cs typeface="Times New Roman"/>
                        </a:rPr>
                        <a:t>фитоактивный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 клеточный концентрат органической </a:t>
                      </a:r>
                      <a:r>
                        <a:rPr lang="ru-RU" sz="800" dirty="0" err="1">
                          <a:latin typeface="Calibri"/>
                          <a:ea typeface="Times New Roman"/>
                          <a:cs typeface="Times New Roman"/>
                        </a:rPr>
                        <a:t>Родиолы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 Розовой в сочетании с высокоактивными передовыми компонентами</a:t>
                      </a:r>
                      <a:r>
                        <a:rPr lang="ru-RU" sz="800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 fontAlgn="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215074" y="3286124"/>
          <a:ext cx="2643206" cy="1463040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1428760">
                <a:tc>
                  <a:txBody>
                    <a:bodyPr/>
                    <a:lstStyle/>
                    <a:p>
                      <a:pPr algn="just"/>
                      <a:r>
                        <a:rPr lang="ru-RU" sz="800" dirty="0">
                          <a:solidFill>
                            <a:srgbClr val="20202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Уже через 14 дней применения вы забудете о радикальных методах омоложения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! </a:t>
                      </a:r>
                      <a:r>
                        <a:rPr lang="ru-RU" sz="800" dirty="0" err="1">
                          <a:latin typeface="Calibri"/>
                          <a:ea typeface="Times New Roman"/>
                          <a:cs typeface="Times New Roman"/>
                        </a:rPr>
                        <a:t>Супер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 омолаживающий комплекс для лица поможет всего за 2 недели дней значительно преобразить и визуально уменьшить даже самые упрямые морщины, повысить упругость и эластичность кожи. Основу комплекса составляет </a:t>
                      </a:r>
                      <a:r>
                        <a:rPr lang="ru-RU" sz="800" dirty="0" err="1">
                          <a:latin typeface="Calibri"/>
                          <a:ea typeface="Times New Roman"/>
                          <a:cs typeface="Times New Roman"/>
                        </a:rPr>
                        <a:t>фитоактивный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 клеточный концентрат органической </a:t>
                      </a:r>
                      <a:r>
                        <a:rPr lang="ru-RU" sz="800" dirty="0" err="1">
                          <a:latin typeface="Calibri"/>
                          <a:ea typeface="Times New Roman"/>
                          <a:cs typeface="Times New Roman"/>
                        </a:rPr>
                        <a:t>Родиолы</a:t>
                      </a: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 Розовой, дополненный высокоактивными передовыми компонентами, которые обладают омолаживающим, увлажняющим и укрепляющим свойствами</a:t>
                      </a:r>
                      <a:r>
                        <a:rPr lang="ru-RU" sz="800" dirty="0" smtClean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/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-1571668" y="4786322"/>
          <a:ext cx="4714908" cy="1720848"/>
        </p:xfrm>
        <a:graphic>
          <a:graphicData uri="http://schemas.openxmlformats.org/drawingml/2006/table">
            <a:tbl>
              <a:tblPr/>
              <a:tblGrid>
                <a:gridCol w="4714908"/>
              </a:tblGrid>
              <a:tr h="1720848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клеточный концентрат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розовой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*омолаживающий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пептид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SYN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®-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COLL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насыщенный 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запатентованный</a:t>
                      </a: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омолаживающий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комплекс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Pepha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™-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Tight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растительная</a:t>
                      </a:r>
                      <a:r>
                        <a:rPr lang="ru-RU" sz="1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низкомолекулярная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кислота * 100% активные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anti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пептиды * активный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ретинол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6500834"/>
            <a:ext cx="1714511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a typeface="Calibri"/>
                <a:cs typeface="Times New Roman"/>
              </a:rPr>
              <a:t>Объем: 30 мл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0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</a:t>
            </a:r>
            <a:r>
              <a:rPr lang="ru-RU" sz="3200" dirty="0" err="1" smtClean="0"/>
              <a:t>Родиолы</a:t>
            </a:r>
            <a:r>
              <a:rPr lang="ru-RU" sz="3200" dirty="0" smtClean="0"/>
              <a:t> Розовой</a:t>
            </a:r>
            <a:endParaRPr lang="ru-RU" sz="3200" dirty="0"/>
          </a:p>
        </p:txBody>
      </p:sp>
      <p:pic>
        <p:nvPicPr>
          <p:cNvPr id="15" name="Рисунок 14" descr="NS_LA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0"/>
            <a:ext cx="552879" cy="64800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85786" y="4786322"/>
          <a:ext cx="5500726" cy="1785950"/>
        </p:xfrm>
        <a:graphic>
          <a:graphicData uri="http://schemas.openxmlformats.org/drawingml/2006/table">
            <a:tbl>
              <a:tblPr/>
              <a:tblGrid>
                <a:gridCol w="5500726"/>
              </a:tblGrid>
              <a:tr h="1785950">
                <a:tc>
                  <a:txBody>
                    <a:bodyPr/>
                    <a:lstStyle/>
                    <a:p>
                      <a:pPr marL="2159635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клеточный</a:t>
                      </a:r>
                      <a:r>
                        <a:rPr lang="ru-RU" sz="1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концентрат органической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розовой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*10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аминокислот * растительная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кислота *  омолаживающий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запатентованный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комплекс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Vitagenyl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натуральный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комплекс 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Regu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®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*100% эффективные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олигопептиды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растительный коллаген *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 rot="10800000" flipV="1">
            <a:off x="3857620" y="6447118"/>
            <a:ext cx="162137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15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6248" y="4857760"/>
          <a:ext cx="4572032" cy="1371600"/>
        </p:xfrm>
        <a:graphic>
          <a:graphicData uri="http://schemas.openxmlformats.org/drawingml/2006/table">
            <a:tbl>
              <a:tblPr/>
              <a:tblGrid>
                <a:gridCol w="4572032"/>
              </a:tblGrid>
              <a:tr h="1285884">
                <a:tc>
                  <a:txBody>
                    <a:bodyPr/>
                    <a:lstStyle/>
                    <a:p>
                      <a:pPr marL="215963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клеточный концентрат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розовой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*Натуральная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гликолевая кислота * 8% аскорбиновая кислота *3% салициловая кислота * чистый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ретинол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358083" y="6447118"/>
            <a:ext cx="164307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100 мл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07" t="15350" r="23831" b="38450"/>
          <a:stretch/>
        </p:blipFill>
        <p:spPr>
          <a:xfrm>
            <a:off x="5796793" y="1349367"/>
            <a:ext cx="1510490" cy="1796258"/>
          </a:xfrm>
          <a:prstGeom prst="rect">
            <a:avLst/>
          </a:prstGeom>
        </p:spPr>
      </p:pic>
      <p:pic>
        <p:nvPicPr>
          <p:cNvPr id="8" name="Рисунок 7" descr="100ml1.jpg"/>
          <p:cNvPicPr>
            <a:picLocks noChangeAspect="1"/>
          </p:cNvPicPr>
          <p:nvPr/>
        </p:nvPicPr>
        <p:blipFill>
          <a:blip r:embed="rId7" cstate="print"/>
          <a:srcRect l="32032" t="21875" r="32812" b="34766"/>
          <a:stretch>
            <a:fillRect/>
          </a:stretch>
        </p:blipFill>
        <p:spPr>
          <a:xfrm>
            <a:off x="7302507" y="2040220"/>
            <a:ext cx="1383208" cy="11373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07" t="15350" r="23831" b="38450"/>
          <a:stretch/>
        </p:blipFill>
        <p:spPr>
          <a:xfrm>
            <a:off x="91875" y="1100230"/>
            <a:ext cx="1729807" cy="2057068"/>
          </a:xfrm>
          <a:prstGeom prst="rect">
            <a:avLst/>
          </a:prstGeom>
        </p:spPr>
      </p:pic>
      <p:pic>
        <p:nvPicPr>
          <p:cNvPr id="3" name="Рисунок 2" descr="NS_LAB_RR_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2900"/>
            <a:ext cx="9144000" cy="7143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714355"/>
          <a:ext cx="3429024" cy="642943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642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НАТУРАЛЬНАЯ </a:t>
                      </a: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ОМОЛАЖИВАЮЩАЯ  МЕЗО-МАСКА </a:t>
                      </a:r>
                      <a:r>
                        <a:rPr lang="ru-RU" sz="12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ЛИЦА -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СТИМУЛЯТОР</a:t>
                      </a:r>
                      <a:r>
                        <a:rPr lang="ru-RU" sz="1200" b="1" baseline="0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МОЛОДОСТИ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86380" y="785795"/>
          <a:ext cx="3000396" cy="571503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57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СУПЕР</a:t>
                      </a:r>
                      <a:r>
                        <a:rPr lang="ru-RU" sz="1200" b="1" baseline="0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ОМОЛАЖИВАЮЩАЯ </a:t>
                      </a: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ЗОЛОТАЯ </a:t>
                      </a: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МАСКА </a:t>
                      </a:r>
                      <a:r>
                        <a:rPr lang="ru-RU" sz="12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ЛИЦА </a:t>
                      </a: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–ЗОЛОТО</a:t>
                      </a:r>
                      <a:r>
                        <a:rPr lang="ru-RU" sz="1200" b="1" baseline="0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24К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86314" y="3286124"/>
          <a:ext cx="4000528" cy="1857388"/>
        </p:xfrm>
        <a:graphic>
          <a:graphicData uri="http://schemas.openxmlformats.org/drawingml/2006/table">
            <a:tbl>
              <a:tblPr/>
              <a:tblGrid>
                <a:gridCol w="4000528"/>
              </a:tblGrid>
              <a:tr h="18573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20202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ЗОЛОТАЯ СУПЕР ОМОЛАЖИВАЮЩАЯ МАСКА ДЛЯ ЛИЦА – это роскошная </a:t>
                      </a:r>
                      <a:r>
                        <a:rPr lang="ru-RU" sz="1000" dirty="0" err="1">
                          <a:solidFill>
                            <a:srgbClr val="202020"/>
                          </a:solidFill>
                          <a:latin typeface="+mn-lt"/>
                          <a:ea typeface="Calibri"/>
                          <a:cs typeface="Times New Roman"/>
                        </a:rPr>
                        <a:t>антивозрастная</a:t>
                      </a:r>
                      <a:r>
                        <a:rPr lang="ru-RU" sz="1000" dirty="0">
                          <a:solidFill>
                            <a:srgbClr val="202020"/>
                          </a:solidFill>
                          <a:latin typeface="+mn-lt"/>
                          <a:ea typeface="Calibri"/>
                          <a:cs typeface="Times New Roman"/>
                        </a:rPr>
                        <a:t> маска с частичками чистого золота (24 карата), которая эффективно устраняет все видимые признаки старения кожи!</a:t>
                      </a:r>
                      <a:r>
                        <a:rPr lang="ru-RU" sz="1000" dirty="0">
                          <a:latin typeface="+mn-lt"/>
                          <a:ea typeface="Calibri"/>
                          <a:cs typeface="Times New Roman"/>
                        </a:rPr>
                        <a:t> Уникальные омолаживающие свойства золота усиливает </a:t>
                      </a:r>
                      <a:r>
                        <a:rPr lang="ru-RU" sz="1000" dirty="0" err="1">
                          <a:latin typeface="+mn-lt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dirty="0">
                          <a:latin typeface="+mn-lt"/>
                          <a:ea typeface="Calibri"/>
                          <a:cs typeface="Times New Roman"/>
                        </a:rPr>
                        <a:t> концентрат </a:t>
                      </a:r>
                      <a:r>
                        <a:rPr lang="ru-RU" sz="1000" dirty="0" err="1">
                          <a:latin typeface="+mn-lt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1000" dirty="0">
                          <a:latin typeface="+mn-lt"/>
                          <a:ea typeface="Calibri"/>
                          <a:cs typeface="Times New Roman"/>
                        </a:rPr>
                        <a:t> Розовой (или Золотого Корня) и высокоактивные передовые компоненты,  применяемыми в основном в сфере пластической хирургии. Золотая маска </a:t>
                      </a:r>
                      <a:r>
                        <a:rPr lang="ru-RU" sz="1000" dirty="0">
                          <a:solidFill>
                            <a:srgbClr val="20202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стимулирует процессы обновления кожи на клеточном уровне,  эффективно разглаживает даже самые глубокие морщины, замедляет процессы увядания, повышает тонус кожи и видимо улучшает контуры лица, возвращая ему притягательную молодость и свежесть. 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3244552"/>
          <a:ext cx="4143404" cy="1371600"/>
        </p:xfrm>
        <a:graphic>
          <a:graphicData uri="http://schemas.openxmlformats.org/drawingml/2006/table">
            <a:tbl>
              <a:tblPr/>
              <a:tblGrid>
                <a:gridCol w="4143404"/>
              </a:tblGrid>
              <a:tr h="1327456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Интенсивная укрепляющая </a:t>
                      </a:r>
                      <a:r>
                        <a:rPr lang="ru-RU" sz="1000" dirty="0" err="1">
                          <a:latin typeface="Calibri"/>
                          <a:ea typeface="Times New Roman"/>
                          <a:cs typeface="Times New Roman"/>
                        </a:rPr>
                        <a:t>мезо-маска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для лица активно омолаживает и обеспечивает стойкий видимый результат, укрепляя контуры лица и восполняя нехватку влаги в клетках кожи. </a:t>
                      </a:r>
                      <a:r>
                        <a:rPr lang="ru-RU" sz="1000" dirty="0" err="1">
                          <a:solidFill>
                            <a:srgbClr val="20202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Мезо-маска</a:t>
                      </a:r>
                      <a:r>
                        <a:rPr lang="ru-RU" sz="1000" dirty="0">
                          <a:solidFill>
                            <a:srgbClr val="20202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обладает накопительным эффектом, благодаря чему после каждого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ее применения </a:t>
                      </a:r>
                      <a:r>
                        <a:rPr lang="ru-RU" sz="1000" dirty="0">
                          <a:solidFill>
                            <a:srgbClr val="20202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количество морщин заметно сокращается, повышается тонус кожи, она становится  более упругой и светится здоровым сиянием. 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Основу маски составляет </a:t>
                      </a:r>
                      <a:r>
                        <a:rPr lang="ru-RU" sz="1000" dirty="0" err="1">
                          <a:latin typeface="Calibri"/>
                          <a:ea typeface="Times New Roman"/>
                          <a:cs typeface="Times New Roman"/>
                        </a:rPr>
                        <a:t>фитоактивный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клеточный концентрат органической </a:t>
                      </a:r>
                      <a:r>
                        <a:rPr lang="ru-RU" sz="1000" dirty="0" err="1">
                          <a:latin typeface="Calibri"/>
                          <a:ea typeface="Times New Roman"/>
                          <a:cs typeface="Times New Roman"/>
                        </a:rPr>
                        <a:t>Родиолы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Розовой, дополненный высокоактивными передовыми компонентами.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000108"/>
            <a:ext cx="2097028" cy="20116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57290" y="-142899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</a:t>
            </a:r>
            <a:r>
              <a:rPr lang="ru-RU" sz="3200" dirty="0" err="1" smtClean="0"/>
              <a:t>Родиолы</a:t>
            </a:r>
            <a:r>
              <a:rPr lang="ru-RU" sz="3200" dirty="0" smtClean="0"/>
              <a:t> Розовой</a:t>
            </a:r>
            <a:endParaRPr lang="ru-RU" sz="3200" dirty="0"/>
          </a:p>
        </p:txBody>
      </p:sp>
      <p:pic>
        <p:nvPicPr>
          <p:cNvPr id="13" name="Рисунок 12" descr="NS_LA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-142900"/>
            <a:ext cx="552879" cy="64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1500230" y="4714884"/>
          <a:ext cx="5572164" cy="1600200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1143008">
                <a:tc>
                  <a:txBody>
                    <a:bodyPr/>
                    <a:lstStyle/>
                    <a:p>
                      <a:pPr marL="215963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клеточный концентрат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розовой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*Натуральная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гликолевая кислота * омолаживающий пептид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SYN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®-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AKE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эластин  *растительная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гиалуроновая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кислота * запатентованный омолаживающий комплекс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Pepha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™-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Tight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*2 типа растительных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изофлавонов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100% активные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биоантиоксиданты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чистый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ретинол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20" y="6286520"/>
            <a:ext cx="18573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100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929190" y="5214950"/>
          <a:ext cx="3857652" cy="1357322"/>
        </p:xfrm>
        <a:graphic>
          <a:graphicData uri="http://schemas.openxmlformats.org/drawingml/2006/table">
            <a:tbl>
              <a:tblPr/>
              <a:tblGrid>
                <a:gridCol w="3857652"/>
              </a:tblGrid>
              <a:tr h="1357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charset="0"/>
                        <a:buNone/>
                      </a:pPr>
                      <a:r>
                        <a:rPr lang="ru-RU" sz="1000" b="1" dirty="0" err="1" smtClean="0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клеточный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концентрат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органического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золотого корня *  чистое золото 24К  </a:t>
                      </a: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активный комплекс полисахаридов *  омолаживающий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нейропептид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SYN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Ake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*100% высокоэффективные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церамиды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286644" y="6286520"/>
            <a:ext cx="16452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100 мл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9" name="Рисунок 18" descr="100ml2.jpg"/>
          <p:cNvPicPr>
            <a:picLocks noChangeAspect="1"/>
          </p:cNvPicPr>
          <p:nvPr/>
        </p:nvPicPr>
        <p:blipFill>
          <a:blip r:embed="rId6" cstate="print"/>
          <a:srcRect l="31250" t="20703" r="32031" b="33594"/>
          <a:stretch>
            <a:fillRect/>
          </a:stretch>
        </p:blipFill>
        <p:spPr>
          <a:xfrm>
            <a:off x="1821682" y="1458660"/>
            <a:ext cx="2079964" cy="1725932"/>
          </a:xfrm>
          <a:prstGeom prst="rect">
            <a:avLst/>
          </a:prstGeom>
        </p:spPr>
      </p:pic>
      <p:pic>
        <p:nvPicPr>
          <p:cNvPr id="20" name="Рисунок 19" descr="100ml3.jpg"/>
          <p:cNvPicPr>
            <a:picLocks noChangeAspect="1"/>
          </p:cNvPicPr>
          <p:nvPr/>
        </p:nvPicPr>
        <p:blipFill>
          <a:blip r:embed="rId7" cstate="print"/>
          <a:srcRect l="31250" t="23047" r="32031" b="33593"/>
          <a:stretch>
            <a:fillRect/>
          </a:stretch>
        </p:blipFill>
        <p:spPr>
          <a:xfrm>
            <a:off x="5715008" y="1357298"/>
            <a:ext cx="228648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S_LAB_RR_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143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714355"/>
          <a:ext cx="3429024" cy="642943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642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МОДЕЛИРУЮЩИЙ </a:t>
                      </a:r>
                      <a:r>
                        <a:rPr lang="en-US" sz="13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13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-КРЕМ </a:t>
                      </a:r>
                      <a:r>
                        <a:rPr lang="ru-RU" sz="13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3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ШЕИ И ДЕКОЛЬТЕ – СТИМУЛЯТОР МОЛОДОСТИ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72066" y="785795"/>
          <a:ext cx="3571900" cy="571503"/>
        </p:xfrm>
        <a:graphic>
          <a:graphicData uri="http://schemas.openxmlformats.org/drawingml/2006/table">
            <a:tbl>
              <a:tblPr/>
              <a:tblGrid>
                <a:gridCol w="3571900"/>
              </a:tblGrid>
              <a:tr h="57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НАТУРАЛЬНЫЙ </a:t>
                      </a: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ОМОЛАЖИВАЮЩИЙ</a:t>
                      </a:r>
                      <a:r>
                        <a:rPr lang="ru-RU" sz="1200" b="1" baseline="0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КРЕМ-СУПРИМ </a:t>
                      </a:r>
                      <a:r>
                        <a:rPr lang="ru-RU" sz="12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ТЕЛА  – СТИМУЛЯТОР МОЛОДОСТИ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86314" y="3571876"/>
          <a:ext cx="3929090" cy="1285884"/>
        </p:xfrm>
        <a:graphic>
          <a:graphicData uri="http://schemas.openxmlformats.org/drawingml/2006/table">
            <a:tbl>
              <a:tblPr/>
              <a:tblGrid>
                <a:gridCol w="3929090"/>
              </a:tblGrid>
              <a:tr h="1285884"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49140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Кожа тела подвержена таким же возрастным изменениям, что и кожа лица.  </a:t>
                      </a:r>
                      <a:r>
                        <a:rPr lang="ru-RU" sz="1000" dirty="0" err="1">
                          <a:solidFill>
                            <a:srgbClr val="49140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Крем-суприм</a:t>
                      </a:r>
                      <a:r>
                        <a:rPr lang="ru-RU" sz="1000" dirty="0">
                          <a:solidFill>
                            <a:srgbClr val="49140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обладает бархатистой текстурой и выраженным комплексным омолаживающим воздействием,  благодаря чему  рельеф кожи выравнивается, она приобретает упругость и эластичность.  В основе </a:t>
                      </a:r>
                      <a:r>
                        <a:rPr lang="ru-RU" sz="1000" dirty="0" err="1">
                          <a:solidFill>
                            <a:srgbClr val="49140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крема-суприма</a:t>
                      </a:r>
                      <a:r>
                        <a:rPr lang="ru-RU" sz="1000" dirty="0">
                          <a:solidFill>
                            <a:srgbClr val="491409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лежит </a:t>
                      </a:r>
                      <a:r>
                        <a:rPr lang="ru-RU" sz="1000" dirty="0" err="1">
                          <a:latin typeface="Calibri"/>
                          <a:ea typeface="Times New Roman"/>
                          <a:cs typeface="Times New Roman"/>
                        </a:rPr>
                        <a:t>фитоактивный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клеточный концентрат органической </a:t>
                      </a:r>
                      <a:r>
                        <a:rPr lang="ru-RU" sz="1000" dirty="0" err="1">
                          <a:latin typeface="Calibri"/>
                          <a:ea typeface="Times New Roman"/>
                          <a:cs typeface="Times New Roman"/>
                        </a:rPr>
                        <a:t>Родиолы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 Розовой, дополненный высокоактивными передовыми компонентами для эффективного преображения Вашей кожу.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3244552"/>
          <a:ext cx="4143404" cy="1419606"/>
        </p:xfrm>
        <a:graphic>
          <a:graphicData uri="http://schemas.openxmlformats.org/drawingml/2006/table">
            <a:tbl>
              <a:tblPr/>
              <a:tblGrid>
                <a:gridCol w="4143404"/>
              </a:tblGrid>
              <a:tr h="1327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Нежная кожа шеи и декольте нуждается в особенно тщательном ежедневном уходе, поскольку она наиболее подвержена возрастным изменениям. 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Основу крема составляет </a:t>
                      </a: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клеточный концентрат органической </a:t>
                      </a: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Розовой, который дополнен активными передовыми компонентами, применяемыми в основном в сфере пластической хирургии.</a:t>
                      </a:r>
                      <a:r>
                        <a:rPr lang="ru-RU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Моделирующий </a:t>
                      </a:r>
                      <a:r>
                        <a:rPr lang="en-US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9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Times New Roman"/>
                        </a:rPr>
                        <a:t>-крем для шеи и декольте</a:t>
                      </a: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 изо дня в день успешно восстанавливает упругость и эластичность кожи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, стимулируя ее тонус и замедляя процессы увядания. </a:t>
                      </a:r>
                      <a:r>
                        <a:rPr lang="en-US" sz="900" dirty="0">
                          <a:latin typeface="Calibri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-крем обеспечивает стойкий омолаживающий </a:t>
                      </a:r>
                      <a:r>
                        <a:rPr lang="ru-RU" sz="900" dirty="0" err="1">
                          <a:latin typeface="Calibri"/>
                          <a:ea typeface="Calibri"/>
                          <a:cs typeface="Times New Roman"/>
                        </a:rPr>
                        <a:t>лифтинг-эффект</a:t>
                      </a: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, повышает способность кожи к регенерации и разглаживает морщины.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000108"/>
            <a:ext cx="2097028" cy="20116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57290" y="-142899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</a:t>
            </a:r>
            <a:r>
              <a:rPr lang="ru-RU" sz="3200" dirty="0" err="1" smtClean="0"/>
              <a:t>Родиолы</a:t>
            </a:r>
            <a:r>
              <a:rPr lang="ru-RU" sz="3200" dirty="0" smtClean="0"/>
              <a:t> Розовой</a:t>
            </a:r>
            <a:endParaRPr lang="ru-RU" sz="3200" dirty="0"/>
          </a:p>
        </p:txBody>
      </p:sp>
      <p:pic>
        <p:nvPicPr>
          <p:cNvPr id="13" name="Рисунок 12" descr="NS_LA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-142900"/>
            <a:ext cx="552879" cy="64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1357354" y="4857760"/>
          <a:ext cx="5572164" cy="1234440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1143008">
                <a:tc>
                  <a:txBody>
                    <a:bodyPr/>
                    <a:lstStyle/>
                    <a:p>
                      <a:pPr marL="215963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фитоактивный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клеточный концентрат органической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родиолы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розовой *100% активные 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пептиды * запатентованный 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лифтинг-комплекс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Vitagenyl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®* 2,5 % высокоэффективного омолаживающего комплекса 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SYN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®-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 12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нейропептидов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 2 типа растительной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гиалуроновой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кислоты *  натуральный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бисаболол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20" y="6286520"/>
            <a:ext cx="18573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50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000364" y="5000636"/>
          <a:ext cx="5429288" cy="1498600"/>
        </p:xfrm>
        <a:graphic>
          <a:graphicData uri="http://schemas.openxmlformats.org/drawingml/2006/table">
            <a:tbl>
              <a:tblPr/>
              <a:tblGrid>
                <a:gridCol w="5429288"/>
              </a:tblGrid>
              <a:tr h="1428760">
                <a:tc>
                  <a:txBody>
                    <a:bodyPr/>
                    <a:lstStyle/>
                    <a:p>
                      <a:pPr marL="215963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клеточный концентрат сибирской органической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розовой высокоэффективный омолаживающий пептид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SYN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®-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Calibri"/>
                        </a:rPr>
                        <a:t>Coll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*100% активные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биоантиоксиданты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коэнзим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10 * растительный </a:t>
                      </a:r>
                      <a:r>
                        <a:rPr lang="en-US" sz="1000" b="1" dirty="0" err="1">
                          <a:latin typeface="Calibri"/>
                          <a:ea typeface="Calibri"/>
                          <a:cs typeface="Times New Roman"/>
                        </a:rPr>
                        <a:t>Pentavitin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Calibri"/>
                        </a:rPr>
                        <a:t>®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* натуральный коллаген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63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286644" y="6286520"/>
            <a:ext cx="16452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250 мл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21" name="Рисунок 20" descr="50_RR3ml.jpg"/>
          <p:cNvPicPr>
            <a:picLocks noChangeAspect="1"/>
          </p:cNvPicPr>
          <p:nvPr/>
        </p:nvPicPr>
        <p:blipFill>
          <a:blip r:embed="rId5" cstate="print"/>
          <a:srcRect l="7103" t="3363" r="4111" b="5826"/>
          <a:stretch>
            <a:fillRect/>
          </a:stretch>
        </p:blipFill>
        <p:spPr>
          <a:xfrm>
            <a:off x="1428728" y="1285860"/>
            <a:ext cx="1785950" cy="19288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9" t="5900" r="24810" b="14300"/>
          <a:stretch/>
        </p:blipFill>
        <p:spPr>
          <a:xfrm>
            <a:off x="6453472" y="1384467"/>
            <a:ext cx="852726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S_LAB_RR_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1438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714355"/>
          <a:ext cx="3429024" cy="642943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642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ОЧИЩАЮЩИЙ ГЕЛЬ ДЛЯ УМЫВАНИЯ  – СТИМУЛЯТОР  МОЛОДОСТИ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86380" y="785795"/>
          <a:ext cx="3000396" cy="571503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57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ОЧИЩАЮЩИЙ ТОНИК ДЛЯ ЛИЦА  – СТИМУЛЯТОР  МОЛОДОСТИ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86314" y="3214686"/>
          <a:ext cx="4214842" cy="1928826"/>
        </p:xfrm>
        <a:graphic>
          <a:graphicData uri="http://schemas.openxmlformats.org/drawingml/2006/table">
            <a:tbl>
              <a:tblPr/>
              <a:tblGrid>
                <a:gridCol w="4214842"/>
              </a:tblGrid>
              <a:tr h="1928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Натуральный очищающий тоник для лица </a:t>
                      </a:r>
                      <a:r>
                        <a:rPr lang="ru-RU" sz="10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на основе </a:t>
                      </a:r>
                      <a:r>
                        <a:rPr lang="ru-RU" sz="10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фитоактивного</a:t>
                      </a:r>
                      <a:r>
                        <a:rPr lang="ru-RU" sz="10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 клеточного концентрата органической </a:t>
                      </a:r>
                      <a:r>
                        <a:rPr lang="ru-RU" sz="10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родиолы</a:t>
                      </a:r>
                      <a:r>
                        <a:rPr lang="ru-RU" sz="10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 розовой, насыщенный натуральными растительными экстрактами,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является завершающим этапом очищения кожи.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Устраняя загрязнения, он обеспечивает более глубокое проникновение крема.  Его ежедневное использование способствует улучшению регенеративных и обменных процессов,  выравнивает структуру кожи,  улучшает тон и цвет лица. </a:t>
                      </a:r>
                      <a:r>
                        <a:rPr lang="ru-RU" sz="1000" dirty="0">
                          <a:latin typeface="Calibri"/>
                          <a:ea typeface="Times New Roman"/>
                          <a:cs typeface="Calibri"/>
                        </a:rPr>
                        <a:t> После применения кожа выглядит гладкой,  свежей, ухоженной и прекрасно увлажненной.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3244552"/>
          <a:ext cx="4071966" cy="1541770"/>
        </p:xfrm>
        <a:graphic>
          <a:graphicData uri="http://schemas.openxmlformats.org/drawingml/2006/table">
            <a:tbl>
              <a:tblPr/>
              <a:tblGrid>
                <a:gridCol w="4071966"/>
              </a:tblGrid>
              <a:tr h="1541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Зрелой коже нужен особо тщательный уход и очищение. Густой гель для умывания на основе </a:t>
                      </a:r>
                      <a:r>
                        <a:rPr lang="ru-RU" sz="10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фитоактивного</a:t>
                      </a:r>
                      <a:r>
                        <a:rPr lang="ru-RU" sz="10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 клеточного концентрата органической </a:t>
                      </a:r>
                      <a:r>
                        <a:rPr lang="ru-RU" sz="1000" dirty="0" err="1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родиолы</a:t>
                      </a:r>
                      <a:r>
                        <a:rPr lang="ru-RU" sz="10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 розовой, насыщенный натуральными растительными экстрактами, одновременно эффективно очищает кожу и стимулирует процессы регенерации. Ежедневное применение геля обеспечивает наиболее эффективное воздействие омолаживающих компонентов и придает коже сияние, обеспечивая здоровый </a:t>
                      </a:r>
                      <a:r>
                        <a:rPr lang="ru-RU" sz="1000" dirty="0" smtClean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цвет</a:t>
                      </a:r>
                      <a:r>
                        <a:rPr lang="ru-RU" sz="1000" baseline="0" dirty="0" smtClean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лица</a:t>
                      </a:r>
                      <a:r>
                        <a:rPr lang="ru-RU" sz="1000" dirty="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000108"/>
            <a:ext cx="2097028" cy="20116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57290" y="-142899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Серия на основе </a:t>
            </a:r>
            <a:r>
              <a:rPr lang="ru-RU" sz="3200" dirty="0" err="1" smtClean="0"/>
              <a:t>Родиолы</a:t>
            </a:r>
            <a:r>
              <a:rPr lang="ru-RU" sz="3200" dirty="0" smtClean="0"/>
              <a:t> Розовой</a:t>
            </a:r>
            <a:endParaRPr lang="ru-RU" sz="3200" dirty="0"/>
          </a:p>
        </p:txBody>
      </p:sp>
      <p:pic>
        <p:nvPicPr>
          <p:cNvPr id="13" name="Рисунок 12" descr="NS_LA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-142900"/>
            <a:ext cx="552879" cy="6480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1500230" y="4857760"/>
          <a:ext cx="5572164" cy="1384300"/>
        </p:xfrm>
        <a:graphic>
          <a:graphicData uri="http://schemas.openxmlformats.org/drawingml/2006/table">
            <a:tbl>
              <a:tblPr/>
              <a:tblGrid>
                <a:gridCol w="5572164"/>
              </a:tblGrid>
              <a:tr h="1143008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клеточный концентрат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1000" b="1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 розовой *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натуральная гликолевая кислота * провитамин В5 *3% </a:t>
                      </a:r>
                      <a:endParaRPr lang="ru-RU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салициловая 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кислота * омолаживающий комплекс из 15 </a:t>
                      </a:r>
                      <a:endParaRPr lang="ru-RU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экстрактов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20" y="6286520"/>
            <a:ext cx="18573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300 мл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000364" y="5000636"/>
          <a:ext cx="5500726" cy="1296670"/>
        </p:xfrm>
        <a:graphic>
          <a:graphicData uri="http://schemas.openxmlformats.org/drawingml/2006/table">
            <a:tbl>
              <a:tblPr/>
              <a:tblGrid>
                <a:gridCol w="5500726"/>
              </a:tblGrid>
              <a:tr h="1285884">
                <a:tc>
                  <a:txBody>
                    <a:bodyPr/>
                    <a:lstStyle/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err="1">
                          <a:latin typeface="Calibri"/>
                          <a:ea typeface="Calibri"/>
                          <a:cs typeface="Times New Roman"/>
                        </a:rPr>
                        <a:t>фитоактивный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 клеточный концентрат</a:t>
                      </a: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органической </a:t>
                      </a:r>
                      <a:r>
                        <a:rPr lang="ru-RU" sz="900" b="1" dirty="0" err="1">
                          <a:latin typeface="Calibri"/>
                          <a:ea typeface="Calibri"/>
                          <a:cs typeface="Times New Roman"/>
                        </a:rPr>
                        <a:t>родиолы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 розовой *</a:t>
                      </a: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натуральная гликолевая кислота * провитамин В5 *</a:t>
                      </a: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r>
                        <a:rPr lang="ru-RU" sz="9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салициловая </a:t>
                      </a: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кислота * омолаживающий комплекс из </a:t>
                      </a: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9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1596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экстрактов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286644" y="6286520"/>
            <a:ext cx="16452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Объем: 300 мл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19" name="Рисунок 18" descr="250m_RR_tonic.jpg"/>
          <p:cNvPicPr>
            <a:picLocks noChangeAspect="1"/>
          </p:cNvPicPr>
          <p:nvPr/>
        </p:nvPicPr>
        <p:blipFill>
          <a:blip r:embed="rId5" cstate="print"/>
          <a:srcRect l="30475" t="11458" r="33264" b="7291"/>
          <a:stretch>
            <a:fillRect/>
          </a:stretch>
        </p:blipFill>
        <p:spPr>
          <a:xfrm>
            <a:off x="6500826" y="1214422"/>
            <a:ext cx="672000" cy="2016000"/>
          </a:xfrm>
          <a:prstGeom prst="rect">
            <a:avLst/>
          </a:prstGeom>
        </p:spPr>
      </p:pic>
      <p:pic>
        <p:nvPicPr>
          <p:cNvPr id="20" name="Рисунок 19" descr="IMG_2922.JPG"/>
          <p:cNvPicPr>
            <a:picLocks noChangeAspect="1"/>
          </p:cNvPicPr>
          <p:nvPr/>
        </p:nvPicPr>
        <p:blipFill>
          <a:blip r:embed="rId6" cstate="print"/>
          <a:srcRect l="8593" t="27082" r="3905" b="30208"/>
          <a:stretch>
            <a:fillRect/>
          </a:stretch>
        </p:blipFill>
        <p:spPr>
          <a:xfrm rot="5400000">
            <a:off x="1376817" y="1837837"/>
            <a:ext cx="196683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Серия на основе Алтайской Облепихи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857364"/>
            <a:ext cx="5429288" cy="42687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4400" dirty="0" smtClean="0"/>
              <a:t>           Вокруг этой маленькой золотой ягоды сложено множество легенд. Так, согласно одной из них, Чингисхан заставлял своих воинов пить «волшебный» напиток из облепихи, чтобы они становились намного сильнее и выносливее. Раненых и изможденных коней же великий завоеватель на несколько дней оставлял на облепиховых полях, после чего они возвращались в бой полные жизненных сил и неудержимой энергии. В Советском Союзе космонавты пили облепиховый сок, чтобы стимулировать иммунитет и  защитить себя от воздействия радиации. При этом облепиха обязательно должна была быть собрана в Сибири. Дело в том, что уникальные климатические условия  этого заповедного региона способствуют тому, что только выросшая на Алтае облепиха содержит все свои полезные компоненты в наивысшей концентрации и обладает </a:t>
            </a:r>
            <a:r>
              <a:rPr lang="ru-RU" sz="4400" dirty="0" err="1" smtClean="0"/>
              <a:t>адаптогенными</a:t>
            </a:r>
            <a:r>
              <a:rPr lang="ru-RU" sz="4400" dirty="0" smtClean="0"/>
              <a:t> свойствами:  </a:t>
            </a:r>
          </a:p>
          <a:p>
            <a:pPr>
              <a:lnSpc>
                <a:spcPct val="170000"/>
              </a:lnSpc>
              <a:buNone/>
            </a:pPr>
            <a:endParaRPr lang="ru-RU" sz="4400" dirty="0" smtClean="0"/>
          </a:p>
          <a:p>
            <a:pPr>
              <a:lnSpc>
                <a:spcPct val="170000"/>
              </a:lnSpc>
            </a:pPr>
            <a:r>
              <a:rPr lang="ru-RU" sz="4400" b="1" dirty="0" smtClean="0"/>
              <a:t>- в 10 раз больше витамина С, чем в апельсинах;</a:t>
            </a:r>
          </a:p>
          <a:p>
            <a:pPr>
              <a:lnSpc>
                <a:spcPct val="170000"/>
              </a:lnSpc>
            </a:pPr>
            <a:r>
              <a:rPr lang="ru-RU" sz="4400" b="1" dirty="0" smtClean="0"/>
              <a:t>- в 3 раза больше витамина А, чем в моркови;</a:t>
            </a:r>
          </a:p>
          <a:p>
            <a:pPr>
              <a:lnSpc>
                <a:spcPct val="170000"/>
              </a:lnSpc>
            </a:pPr>
            <a:r>
              <a:rPr lang="ru-RU" sz="4400" b="1" dirty="0" smtClean="0"/>
              <a:t>- в 5 раз больше антиоксидантов, чем в женьшене;</a:t>
            </a:r>
          </a:p>
          <a:p>
            <a:pPr>
              <a:lnSpc>
                <a:spcPct val="170000"/>
              </a:lnSpc>
            </a:pPr>
            <a:r>
              <a:rPr lang="ru-RU" sz="4400" b="1" dirty="0" smtClean="0"/>
              <a:t>- самое высокое содержание витамина Е по сравнению со всеми ягодами;</a:t>
            </a:r>
          </a:p>
          <a:p>
            <a:pPr>
              <a:lnSpc>
                <a:spcPct val="170000"/>
              </a:lnSpc>
            </a:pPr>
            <a:r>
              <a:rPr lang="ru-RU" sz="4400" b="1" dirty="0" smtClean="0"/>
              <a:t>- содержит все необходимые жирные кислоты OMEGA 3,6,9, включая редкую OMEGA 7.</a:t>
            </a:r>
          </a:p>
          <a:p>
            <a:endParaRPr lang="ru-RU" dirty="0"/>
          </a:p>
        </p:txBody>
      </p:sp>
      <p:pic>
        <p:nvPicPr>
          <p:cNvPr id="4" name="Рисунок 3" descr="Без имен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3805667" cy="435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3812</Words>
  <Application>Microsoft Office PowerPoint</Application>
  <PresentationFormat>Экран (4:3)</PresentationFormat>
  <Paragraphs>176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Серия на основе Родиолы Розовой</vt:lpstr>
      <vt:lpstr>Слайд 4</vt:lpstr>
      <vt:lpstr>Слайд 5</vt:lpstr>
      <vt:lpstr>Слайд 6</vt:lpstr>
      <vt:lpstr>Слайд 7</vt:lpstr>
      <vt:lpstr>Слайд 8</vt:lpstr>
      <vt:lpstr>Серия на основе Алтайской Облепихи</vt:lpstr>
      <vt:lpstr>Слайд 10</vt:lpstr>
      <vt:lpstr>Слайд 11</vt:lpstr>
      <vt:lpstr>Слайд 12</vt:lpstr>
      <vt:lpstr>Серия на основе Сахалинской Морошки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sachko</dc:creator>
  <cp:lastModifiedBy>Пользователь Windows</cp:lastModifiedBy>
  <cp:revision>113</cp:revision>
  <dcterms:created xsi:type="dcterms:W3CDTF">2015-08-24T13:43:30Z</dcterms:created>
  <dcterms:modified xsi:type="dcterms:W3CDTF">2016-01-29T07:58:28Z</dcterms:modified>
</cp:coreProperties>
</file>