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9" r:id="rId1"/>
  </p:sldMasterIdLst>
  <p:notesMasterIdLst>
    <p:notesMasterId r:id="rId12"/>
  </p:notesMasterIdLst>
  <p:sldIdLst>
    <p:sldId id="256" r:id="rId2"/>
    <p:sldId id="315" r:id="rId3"/>
    <p:sldId id="316" r:id="rId4"/>
    <p:sldId id="318" r:id="rId5"/>
    <p:sldId id="317" r:id="rId6"/>
    <p:sldId id="320" r:id="rId7"/>
    <p:sldId id="319" r:id="rId8"/>
    <p:sldId id="307" r:id="rId9"/>
    <p:sldId id="309" r:id="rId10"/>
    <p:sldId id="297" r:id="rId11"/>
  </p:sldIdLst>
  <p:sldSz cx="9144000" cy="5143500" type="screen16x9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orient="horz" pos="3151">
          <p15:clr>
            <a:srgbClr val="A4A3A4"/>
          </p15:clr>
        </p15:guide>
        <p15:guide id="3" orient="horz" pos="849">
          <p15:clr>
            <a:srgbClr val="A4A3A4"/>
          </p15:clr>
        </p15:guide>
        <p15:guide id="4" orient="horz" pos="3110">
          <p15:clr>
            <a:srgbClr val="A4A3A4"/>
          </p15:clr>
        </p15:guide>
        <p15:guide id="5" pos="90">
          <p15:clr>
            <a:srgbClr val="A4A3A4"/>
          </p15:clr>
        </p15:guide>
        <p15:guide id="6" pos="5670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BF33"/>
    <a:srgbClr val="62AF43"/>
    <a:srgbClr val="66B94F"/>
    <a:srgbClr val="009900"/>
    <a:srgbClr val="54963A"/>
    <a:srgbClr val="6D9A36"/>
    <a:srgbClr val="4E953B"/>
    <a:srgbClr val="5DB046"/>
    <a:srgbClr val="C6E4BA"/>
    <a:srgbClr val="6CB46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2" autoAdjust="0"/>
  </p:normalViewPr>
  <p:slideViewPr>
    <p:cSldViewPr showGuides="1">
      <p:cViewPr varScale="1">
        <p:scale>
          <a:sx n="115" d="100"/>
          <a:sy n="115" d="100"/>
        </p:scale>
        <p:origin x="282" y="102"/>
      </p:cViewPr>
      <p:guideLst>
        <p:guide orient="horz" pos="758"/>
        <p:guide orient="horz" pos="3151"/>
        <p:guide orient="horz" pos="849"/>
        <p:guide orient="horz" pos="3110"/>
        <p:guide pos="90"/>
        <p:guide pos="5670"/>
        <p:guide pos="226"/>
        <p:guide pos="553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4501-D732-425E-8AB6-34B65933FB7F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9B005-2956-4216-912D-042D5353D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B005-2956-4216-912D-042D5353D6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5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B005-2956-4216-912D-042D5353D6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142875" y="1210152"/>
            <a:ext cx="8843964" cy="393334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60363" y="1535907"/>
            <a:ext cx="8424862" cy="1378744"/>
          </a:xfrm>
          <a:prstGeom prst="rect">
            <a:avLst/>
          </a:prstGeom>
        </p:spPr>
        <p:txBody>
          <a:bodyPr anchor="ctr"/>
          <a:lstStyle>
            <a:lvl1pPr algn="ctr">
              <a:defRPr sz="35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161926" y="5034424"/>
            <a:ext cx="8824913" cy="10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schemeClr val="bg2"/>
                </a:solidFill>
              </a:rPr>
              <a:t>© Hamberger Flooring GmbH &amp; Co. KG </a:t>
            </a:r>
            <a:r>
              <a:rPr lang="de-DE" sz="800" dirty="0">
                <a:solidFill>
                  <a:schemeClr val="bg2"/>
                </a:solidFill>
                <a:sym typeface="Wingdings" pitchFamily="2" charset="2"/>
              </a:rPr>
              <a:t></a:t>
            </a:r>
            <a:r>
              <a:rPr lang="de-DE" sz="800" dirty="0">
                <a:solidFill>
                  <a:schemeClr val="bg2"/>
                </a:solidFill>
              </a:rPr>
              <a:t> Компания оставляет за собой право на ошибки и технические изменения</a:t>
            </a:r>
          </a:p>
        </p:txBody>
      </p:sp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150813" y="5002020"/>
            <a:ext cx="8853487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7843124" y="5020022"/>
            <a:ext cx="1157368" cy="1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sz="1000" b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Академия Hamberger</a:t>
            </a:r>
            <a:endParaRPr lang="ru-RU" sz="1000" b="1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29628"/>
            <a:ext cx="2016795" cy="100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75" y="1210153"/>
            <a:ext cx="8843963" cy="37918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2876" y="206287"/>
            <a:ext cx="6805388" cy="100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36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983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6" y="206287"/>
            <a:ext cx="6805388" cy="100386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2875" y="1210151"/>
            <a:ext cx="4285109" cy="379190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9952" y="1210151"/>
            <a:ext cx="4321174" cy="379190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8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6" y="206287"/>
            <a:ext cx="6734870" cy="100386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6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4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452" y="1210152"/>
            <a:ext cx="5400673" cy="379166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2875" y="1210152"/>
            <a:ext cx="3457575" cy="3791665"/>
          </a:xfrm>
          <a:prstGeom prst="rect">
            <a:avLst/>
          </a:prstGeom>
        </p:spPr>
        <p:txBody>
          <a:bodyPr rIns="36000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2876" y="206287"/>
            <a:ext cx="6805388" cy="100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36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383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67914"/>
            <a:ext cx="2016795" cy="100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 bwMode="auto">
          <a:xfrm flipH="1">
            <a:off x="287524" y="987574"/>
            <a:ext cx="6804756" cy="0"/>
          </a:xfrm>
          <a:prstGeom prst="line">
            <a:avLst/>
          </a:prstGeom>
          <a:ln>
            <a:solidFill>
              <a:srgbClr val="A8BF3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>
          <a:solidFill>
            <a:schemeClr val="tx1"/>
          </a:solidFill>
          <a:latin typeface="Calibri" panose="020F0502020204030204" pitchFamily="34" charset="0"/>
        </a:defRPr>
      </a:lvl2pPr>
      <a:lvl3pPr marL="450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71278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anose="020F0502020204030204" pitchFamily="34" charset="0"/>
        </a:defRPr>
      </a:lvl4pPr>
      <a:lvl5pPr marL="987425" indent="-228600" algn="l" defTabSz="987425" rtl="0" eaLnBrk="1" fontAlgn="base" hangingPunct="1">
        <a:spcBef>
          <a:spcPct val="20000"/>
        </a:spcBef>
        <a:spcAft>
          <a:spcPct val="0"/>
        </a:spcAft>
        <a:buChar char="»"/>
        <a:tabLst/>
        <a:defRPr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577330"/>
            <a:ext cx="9144000" cy="504031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xtLst/>
        </p:spPr>
        <p:txBody>
          <a:bodyPr lIns="342000" tIns="36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000" dirty="0">
                <a:latin typeface="Calibri" pitchFamily="34" charset="0"/>
                <a:cs typeface="Times New Roman" pitchFamily="18" charset="0"/>
              </a:rPr>
              <a:t>Дизайнерский пол DISANO от HARO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610"/>
            <a:ext cx="9144000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142874" y="1203326"/>
            <a:ext cx="8929625" cy="3798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Подходящая презентация</a:t>
            </a:r>
            <a:r>
              <a:t/>
            </a:r>
            <a:br/>
            <a:r>
              <a:rPr dirty="0" smtClean="0"/>
              <a:t>для каждого торгового зала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48" y="1336898"/>
            <a:ext cx="1211363" cy="358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36899"/>
            <a:ext cx="1156933" cy="36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06" y="1347787"/>
            <a:ext cx="2135026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79" y="1336898"/>
            <a:ext cx="2864501" cy="361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6805613" cy="100488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   Здоровый микроклимат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19" y="1788263"/>
            <a:ext cx="35643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1600" dirty="0">
                <a:latin typeface="Calibri" pitchFamily="34" charset="0"/>
              </a:rPr>
              <a:t>Новый, экологически безопасный продукт </a:t>
            </a:r>
            <a:r>
              <a:rPr lang="ru-RU" sz="1600" dirty="0" smtClean="0">
                <a:solidFill>
                  <a:srgbClr val="A8B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DISANO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>
                <a:latin typeface="Calibri" pitchFamily="34" charset="0"/>
              </a:rPr>
              <a:t>созданный специалистами ведущего производителя напольных покрытий — предприятия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HARO</a:t>
            </a:r>
            <a:r>
              <a:rPr lang="ru-RU" sz="1600" dirty="0">
                <a:latin typeface="Calibri" pitchFamily="34" charset="0"/>
              </a:rPr>
              <a:t>, воплощает в жизнь все преимущества винила, но при этом является абсолютно безопасным для здоровья. Инновационные материалы позволяют создавать продукт, не содержащий ПВХ и пластификаторов.</a:t>
            </a:r>
            <a:endParaRPr lang="ru-RU" sz="16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93" y="1241426"/>
            <a:ext cx="5114003" cy="37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23578"/>
            <a:ext cx="5508612" cy="2952328"/>
          </a:xfrm>
        </p:spPr>
        <p:txBody>
          <a:bodyPr/>
          <a:lstStyle/>
          <a:p>
            <a:pPr algn="just"/>
            <a:r>
              <a:rPr lang="en-US" sz="1600" dirty="0" smtClean="0">
                <a:cs typeface="Times New Roman" pitchFamily="18" charset="0"/>
              </a:rPr>
              <a:t>       </a:t>
            </a:r>
            <a:r>
              <a:rPr lang="ru-RU" sz="1600" dirty="0" smtClean="0">
                <a:cs typeface="Times New Roman" pitchFamily="18" charset="0"/>
              </a:rPr>
              <a:t>Очень </a:t>
            </a:r>
            <a:r>
              <a:rPr lang="ru-RU" sz="1600" dirty="0">
                <a:cs typeface="Times New Roman" pitchFamily="18" charset="0"/>
              </a:rPr>
              <a:t>длинная, очень </a:t>
            </a:r>
            <a:r>
              <a:rPr lang="ru-RU" sz="1600" dirty="0" smtClean="0">
                <a:cs typeface="Times New Roman" pitchFamily="18" charset="0"/>
              </a:rPr>
              <a:t>широкая. Такой </a:t>
            </a:r>
            <a:r>
              <a:rPr lang="ru-RU" sz="1600" dirty="0">
                <a:cs typeface="Times New Roman" pitchFamily="18" charset="0"/>
              </a:rPr>
              <a:t>формат сегодня в тренде. </a:t>
            </a:r>
            <a:r>
              <a:rPr lang="ru-RU" sz="1600" dirty="0" smtClean="0">
                <a:cs typeface="Times New Roman" pitchFamily="18" charset="0"/>
              </a:rPr>
              <a:t>Наши </a:t>
            </a:r>
            <a:r>
              <a:rPr lang="ru-RU" sz="1600" dirty="0">
                <a:cs typeface="Times New Roman" pitchFamily="18" charset="0"/>
              </a:rPr>
              <a:t>доски формата XL превратят ваш дом в подлинный шедевр</a:t>
            </a:r>
            <a:r>
              <a:rPr lang="ru-RU" sz="1600" dirty="0" smtClean="0">
                <a:cs typeface="Times New Roman" pitchFamily="18" charset="0"/>
              </a:rPr>
              <a:t>.</a:t>
            </a:r>
            <a:endParaRPr lang="ru-RU" sz="1600" dirty="0">
              <a:cs typeface="Times New Roman" pitchFamily="18" charset="0"/>
            </a:endParaRPr>
          </a:p>
          <a:p>
            <a:pPr algn="just"/>
            <a:r>
              <a:rPr lang="ru-RU" sz="1600" dirty="0">
                <a:cs typeface="Times New Roman" pitchFamily="18" charset="0"/>
              </a:rPr>
              <a:t/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  </a:t>
            </a:r>
            <a:endParaRPr lang="en-US" sz="1600" dirty="0" smtClean="0">
              <a:cs typeface="Times New Roman" pitchFamily="18" charset="0"/>
            </a:endParaRPr>
          </a:p>
          <a:p>
            <a:pPr algn="just"/>
            <a:endParaRPr lang="en-US" sz="1600" dirty="0">
              <a:cs typeface="Times New Roman" pitchFamily="18" charset="0"/>
            </a:endParaRPr>
          </a:p>
          <a:p>
            <a:pPr algn="just"/>
            <a:endParaRPr lang="en-US" sz="1600" dirty="0" smtClean="0">
              <a:cs typeface="Times New Roman" pitchFamily="18" charset="0"/>
            </a:endParaRPr>
          </a:p>
          <a:p>
            <a:pPr algn="just"/>
            <a:r>
              <a:rPr lang="ru-RU" sz="1600" dirty="0" smtClean="0">
                <a:cs typeface="Times New Roman" pitchFamily="18" charset="0"/>
              </a:rPr>
              <a:t>        Это </a:t>
            </a:r>
            <a:r>
              <a:rPr lang="ru-RU" sz="1600" dirty="0">
                <a:cs typeface="Times New Roman" pitchFamily="18" charset="0"/>
              </a:rPr>
              <a:t>настоящий </a:t>
            </a:r>
            <a:r>
              <a:rPr lang="ru-RU" sz="1600" dirty="0" smtClean="0">
                <a:cs typeface="Times New Roman" pitchFamily="18" charset="0"/>
              </a:rPr>
              <a:t>клад  </a:t>
            </a:r>
            <a:r>
              <a:rPr lang="ru-RU" sz="1600" dirty="0">
                <a:cs typeface="Times New Roman" pitchFamily="18" charset="0"/>
              </a:rPr>
              <a:t>для создания модного интерьера. Подчеркнуто натуральный вид длинным доскам придает четырехсторонняя фаска: </a:t>
            </a:r>
            <a:r>
              <a:rPr lang="ru-RU" sz="1600" dirty="0" smtClean="0">
                <a:cs typeface="Times New Roman" pitchFamily="18" charset="0"/>
              </a:rPr>
              <a:t>в результате </a:t>
            </a:r>
            <a:r>
              <a:rPr lang="ru-RU" sz="1600" dirty="0">
                <a:cs typeface="Times New Roman" pitchFamily="18" charset="0"/>
              </a:rPr>
              <a:t>они выглядят выразительно и пластично, как настоящий паркет. </a:t>
            </a:r>
          </a:p>
          <a:p>
            <a:pPr algn="just"/>
            <a:endParaRPr lang="ru-RU" sz="1600" dirty="0"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282" y="303498"/>
            <a:ext cx="6805388" cy="1003865"/>
          </a:xfrm>
        </p:spPr>
        <p:txBody>
          <a:bodyPr/>
          <a:lstStyle/>
          <a:p>
            <a:r>
              <a:rPr lang="ru-RU" dirty="0"/>
              <a:t>Длинная доска XL — гигант у вас дома.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1119188"/>
            <a:ext cx="1243013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4083918"/>
            <a:ext cx="3854508" cy="503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922096"/>
            <a:ext cx="4284476" cy="495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540" y="458730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DISANO Life</a:t>
            </a:r>
          </a:p>
          <a:p>
            <a:r>
              <a:rPr lang="ru-RU" sz="1000" dirty="0" smtClean="0"/>
              <a:t>Размер доски:  </a:t>
            </a:r>
            <a:r>
              <a:rPr lang="en-US" sz="1000" dirty="0" smtClean="0"/>
              <a:t>1800*235*8 </a:t>
            </a:r>
            <a:r>
              <a:rPr lang="ru-RU" sz="1000" dirty="0" smtClean="0"/>
              <a:t>мм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31540" y="241782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DISANO Classic</a:t>
            </a:r>
          </a:p>
          <a:p>
            <a:r>
              <a:rPr lang="ru-RU" sz="1000" dirty="0" smtClean="0"/>
              <a:t>Размер доски:  2035*235*9,3 мм</a:t>
            </a:r>
            <a:r>
              <a:rPr lang="en-US" sz="1000" dirty="0" smtClean="0"/>
              <a:t> 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965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Приятное тепло снизу.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11610"/>
            <a:ext cx="5353400" cy="3544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405" y="1707654"/>
            <a:ext cx="3564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Пол </a:t>
            </a:r>
            <a:r>
              <a:rPr lang="ru-RU" sz="1600" dirty="0">
                <a:solidFill>
                  <a:srgbClr val="A8B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DISANO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от HARO</a:t>
            </a:r>
            <a:r>
              <a:rPr lang="ru-RU" sz="1600" dirty="0">
                <a:latin typeface="Calibri" pitchFamily="34" charset="0"/>
              </a:rPr>
              <a:t> визуально создает в доме ощущение тепла и, кроме того, он очень приятный на ощупь. Это ощущение комфорта можно усилить за счет пола с обогревом. </a:t>
            </a:r>
            <a:endParaRPr lang="en-US" sz="1600" dirty="0" smtClean="0">
              <a:latin typeface="Calibri" pitchFamily="34" charset="0"/>
            </a:endParaRPr>
          </a:p>
          <a:p>
            <a:pPr algn="just"/>
            <a:endParaRPr lang="en-US" sz="1600" dirty="0">
              <a:latin typeface="Calibri" pitchFamily="34" charset="0"/>
            </a:endParaRPr>
          </a:p>
          <a:p>
            <a:pPr algn="just"/>
            <a:r>
              <a:rPr lang="ru-RU" sz="1600" dirty="0" smtClean="0">
                <a:latin typeface="Calibri" pitchFamily="34" charset="0"/>
              </a:rPr>
              <a:t>Все варианты дизайна полов </a:t>
            </a:r>
            <a:r>
              <a:rPr lang="ru-RU" sz="1600" dirty="0" smtClean="0">
                <a:solidFill>
                  <a:srgbClr val="A8B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DISANO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от HARO </a:t>
            </a:r>
            <a:r>
              <a:rPr lang="ru-RU" sz="1600" dirty="0" smtClean="0">
                <a:latin typeface="Calibri" pitchFamily="34" charset="0"/>
              </a:rPr>
              <a:t>прекрасно сочетаются с обогреваемым полом. </a:t>
            </a:r>
            <a:endParaRPr lang="ru-RU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9148"/>
            <a:ext cx="5401233" cy="3196421"/>
          </a:xfrm>
        </p:spPr>
        <p:txBody>
          <a:bodyPr/>
          <a:lstStyle/>
          <a:p>
            <a:pPr marL="285750" indent="-285750">
              <a:buClr>
                <a:srgbClr val="A8BF33"/>
              </a:buClr>
              <a:buFont typeface="Arial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На 100 % свободный от пластификаторов</a:t>
            </a:r>
          </a:p>
          <a:p>
            <a:pPr marL="285750" indent="-285750">
              <a:buClr>
                <a:srgbClr val="A8BF33"/>
              </a:buClr>
              <a:buFont typeface="Arial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Создает благоприятный микроклимат</a:t>
            </a:r>
          </a:p>
          <a:p>
            <a:pPr marL="285750" indent="-285750">
              <a:buClr>
                <a:srgbClr val="A8BF33"/>
              </a:buClr>
              <a:buFont typeface="Arial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Свободный от тяжелых металлов</a:t>
            </a:r>
          </a:p>
          <a:p>
            <a:pPr marL="285750" indent="-285750">
              <a:buClr>
                <a:srgbClr val="A8BF33"/>
              </a:buClr>
              <a:buFont typeface="Arial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Мягкий и теплый</a:t>
            </a:r>
          </a:p>
          <a:p>
            <a:pPr marL="285750" indent="-285750">
              <a:buClr>
                <a:srgbClr val="A8BF33"/>
              </a:buClr>
              <a:buFont typeface="Arial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Износостойкий</a:t>
            </a:r>
          </a:p>
          <a:p>
            <a:pPr marL="285750" indent="-285750">
              <a:buClr>
                <a:srgbClr val="A8BF33"/>
              </a:buClr>
              <a:buFont typeface="Arial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Четырехсторонняя фаска</a:t>
            </a:r>
          </a:p>
          <a:p>
            <a:pPr marL="285750" indent="-285750">
              <a:buClr>
                <a:srgbClr val="A8BF33"/>
              </a:buClr>
              <a:buFont typeface="Arial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Простая укладка благодаря системе </a:t>
            </a:r>
            <a:r>
              <a:rPr lang="ru-RU" sz="1800" dirty="0" err="1">
                <a:cs typeface="Times New Roman" pitchFamily="18" charset="0"/>
              </a:rPr>
              <a:t>Top</a:t>
            </a:r>
            <a:r>
              <a:rPr lang="ru-RU" sz="1800" dirty="0">
                <a:cs typeface="Times New Roman" pitchFamily="18" charset="0"/>
              </a:rPr>
              <a:t> </a:t>
            </a:r>
            <a:r>
              <a:rPr lang="ru-RU" sz="1800" dirty="0" err="1" smtClean="0">
                <a:cs typeface="Times New Roman" pitchFamily="18" charset="0"/>
              </a:rPr>
              <a:t>Connect</a:t>
            </a:r>
            <a:endParaRPr lang="en-US" sz="1800" dirty="0" smtClean="0">
              <a:cs typeface="Times New Roman" pitchFamily="18" charset="0"/>
            </a:endParaRPr>
          </a:p>
          <a:p>
            <a:pPr marL="285750" indent="-285750">
              <a:buClr>
                <a:srgbClr val="A8BF33"/>
              </a:buClr>
              <a:buFont typeface="Arial" pitchFamily="34" charset="0"/>
              <a:buChar char="•"/>
            </a:pPr>
            <a:r>
              <a:rPr lang="ru-RU" sz="1800" dirty="0" smtClean="0"/>
              <a:t>Встроенный </a:t>
            </a:r>
            <a:r>
              <a:rPr lang="ru-RU" sz="1800" dirty="0"/>
              <a:t>пробковый звукоизоляционный слой обеспечивает улучшение акустики в помещении более чем на 30%</a:t>
            </a:r>
            <a:endParaRPr lang="ru-RU" sz="1800" dirty="0">
              <a:cs typeface="Times New Roman" pitchFamily="18" charset="0"/>
            </a:endParaRPr>
          </a:p>
          <a:p>
            <a:pPr>
              <a:buClr>
                <a:srgbClr val="A8BF33"/>
              </a:buClr>
            </a:pP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Полезно знать: веские аргументы в пользу DISANO от HARO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1239602"/>
            <a:ext cx="1362075" cy="714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26" y="1239602"/>
            <a:ext cx="733425" cy="733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81" y="2181856"/>
            <a:ext cx="1030412" cy="1030412"/>
          </a:xfrm>
          <a:prstGeom prst="rect">
            <a:avLst/>
          </a:prstGeom>
        </p:spPr>
      </p:pic>
      <p:pic>
        <p:nvPicPr>
          <p:cNvPr id="10" name="Bild 64" descr="UZ 38 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478" y="3510048"/>
            <a:ext cx="1080119" cy="123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56" y="3759882"/>
            <a:ext cx="7334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179" y="123478"/>
            <a:ext cx="6805388" cy="1003865"/>
          </a:xfrm>
        </p:spPr>
        <p:txBody>
          <a:bodyPr/>
          <a:lstStyle/>
          <a:p>
            <a:r>
              <a:rPr lang="ru-RU" sz="2800" dirty="0">
                <a:solidFill>
                  <a:srgbClr val="A8B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DISANO </a:t>
            </a:r>
            <a:r>
              <a:rPr lang="ru-RU" sz="2800" dirty="0" err="1" smtClean="0">
                <a:solidFill>
                  <a:srgbClr val="A8B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</a:t>
            </a:r>
            <a:r>
              <a:rPr lang="en-US" sz="2800" dirty="0">
                <a:solidFill>
                  <a:srgbClr val="A8B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A8B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dirty="0" smtClean="0"/>
              <a:t>для всех кто хочет жить в здоровом микроклимате. 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55802" y="4155926"/>
            <a:ext cx="22328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Размер доске: 9,3*235*2035 мм</a:t>
            </a:r>
          </a:p>
          <a:p>
            <a:r>
              <a:rPr lang="ru-RU" sz="1000" dirty="0" smtClean="0"/>
              <a:t>Количество в упаковке: 5шт / 2,39 м2</a:t>
            </a:r>
          </a:p>
          <a:p>
            <a:r>
              <a:rPr lang="ru-RU" sz="1000" dirty="0" smtClean="0"/>
              <a:t>Вес:  8,41 кг*м2</a:t>
            </a:r>
          </a:p>
          <a:p>
            <a:r>
              <a:rPr lang="ru-RU" sz="1000" dirty="0" smtClean="0"/>
              <a:t>Класс использования: 23/33 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9" y="1441617"/>
            <a:ext cx="3528392" cy="1518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35" y="1474415"/>
            <a:ext cx="4433365" cy="3276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8683" y="1534021"/>
            <a:ext cx="319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1.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23771" y="2214701"/>
            <a:ext cx="319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3.</a:t>
            </a:r>
            <a:endParaRPr lang="ru-RU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5556" y="1838821"/>
            <a:ext cx="319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2.</a:t>
            </a:r>
            <a:endParaRPr lang="ru-RU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26762" y="2467326"/>
            <a:ext cx="319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4.</a:t>
            </a:r>
            <a:endParaRPr lang="ru-RU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89469" y="2713547"/>
            <a:ext cx="319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5.</a:t>
            </a:r>
            <a:endParaRPr lang="ru-RU" sz="1000" b="1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37116" y="2975084"/>
            <a:ext cx="4350376" cy="118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72000" rIns="91440" bIns="7200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45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712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987425" indent="-228600" algn="l" defTabSz="9874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05000"/>
              <a:buFont typeface="+mj-lt"/>
              <a:buAutoNum type="arabicPeriod"/>
              <a:defRPr/>
            </a:pPr>
            <a:r>
              <a:rPr lang="de-DE" altLang="de-DE" sz="1000" kern="0" dirty="0" smtClean="0">
                <a:latin typeface="Calibri" panose="020F0502020204030204" pitchFamily="34" charset="0"/>
              </a:rPr>
              <a:t>Устойчивый к истиранию лакированный верхний слой </a:t>
            </a:r>
            <a:endParaRPr lang="ru-RU" altLang="de-DE" sz="1000" kern="0" dirty="0" smtClean="0">
              <a:latin typeface="Calibri" panose="020F0502020204030204" pitchFamily="34" charset="0"/>
            </a:endParaRPr>
          </a:p>
          <a:p>
            <a:pPr marL="342900" indent="-342900">
              <a:buSzPct val="105000"/>
              <a:buFont typeface="+mj-lt"/>
              <a:buAutoNum type="arabicPeriod"/>
              <a:defRPr/>
            </a:pPr>
            <a:r>
              <a:rPr lang="de-DE" altLang="de-DE" sz="1000" kern="0" dirty="0" err="1" smtClean="0">
                <a:latin typeface="Calibri" panose="020F0502020204030204" pitchFamily="34" charset="0"/>
              </a:rPr>
              <a:t>Декоративный</a:t>
            </a:r>
            <a:r>
              <a:rPr lang="de-DE" altLang="de-DE" sz="1000" kern="0" dirty="0" smtClean="0">
                <a:latin typeface="Calibri" panose="020F0502020204030204" pitchFamily="34" charset="0"/>
              </a:rPr>
              <a:t> </a:t>
            </a:r>
            <a:r>
              <a:rPr lang="ru-RU" altLang="de-DE" sz="1000" kern="0" dirty="0" smtClean="0">
                <a:latin typeface="Calibri" panose="020F0502020204030204" pitchFamily="34" charset="0"/>
              </a:rPr>
              <a:t> </a:t>
            </a:r>
            <a:r>
              <a:rPr lang="de-DE" altLang="de-DE" sz="1000" kern="0" dirty="0" err="1" smtClean="0">
                <a:latin typeface="Calibri" panose="020F0502020204030204" pitchFamily="34" charset="0"/>
              </a:rPr>
              <a:t>слой</a:t>
            </a:r>
            <a:r>
              <a:rPr lang="ru-RU" altLang="de-DE" sz="1000" kern="0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SzPct val="105000"/>
              <a:buFont typeface="+mj-lt"/>
              <a:buAutoNum type="arabicPeriod"/>
              <a:defRPr/>
            </a:pPr>
            <a:r>
              <a:rPr lang="ru-RU" altLang="de-DE" sz="1000" kern="0" dirty="0" err="1" smtClean="0">
                <a:latin typeface="Calibri" panose="020F0502020204030204" pitchFamily="34" charset="0"/>
              </a:rPr>
              <a:t>Полуэластичный</a:t>
            </a:r>
            <a:r>
              <a:rPr lang="ru-RU" altLang="de-DE" sz="1000" kern="0" dirty="0" smtClean="0">
                <a:latin typeface="Calibri" panose="020F0502020204030204" pitchFamily="34" charset="0"/>
              </a:rPr>
              <a:t>, водостойкий слой, придает мягкость и стабильность.</a:t>
            </a:r>
            <a:endParaRPr lang="de-DE" altLang="de-DE" sz="1000" kern="0" dirty="0" smtClean="0">
              <a:latin typeface="Calibri" panose="020F0502020204030204" pitchFamily="34" charset="0"/>
            </a:endParaRPr>
          </a:p>
          <a:p>
            <a:pPr marL="342900" indent="-342900">
              <a:buSzPct val="105000"/>
              <a:buFont typeface="+mj-lt"/>
              <a:buAutoNum type="arabicPeriod"/>
              <a:defRPr/>
            </a:pPr>
            <a:r>
              <a:rPr lang="de-DE" altLang="de-DE" sz="1000" kern="0" dirty="0" smtClean="0">
                <a:latin typeface="Calibri" panose="020F0502020204030204" pitchFamily="34" charset="0"/>
              </a:rPr>
              <a:t>Несущая плита HydroResist</a:t>
            </a:r>
            <a:r>
              <a:rPr sz="1000" dirty="0" smtClean="0">
                <a:latin typeface="Calibri" pitchFamily="34" charset="0"/>
              </a:rPr>
              <a:t> </a:t>
            </a:r>
            <a:r>
              <a:rPr lang="de-DE" altLang="de-DE" sz="1000" kern="0" dirty="0">
                <a:latin typeface="Calibri" panose="020F0502020204030204" pitchFamily="34" charset="0"/>
              </a:rPr>
              <a:t>на основе </a:t>
            </a:r>
            <a:r>
              <a:rPr lang="de-DE" altLang="de-DE" sz="1000" kern="0" dirty="0" err="1">
                <a:latin typeface="Calibri" panose="020F0502020204030204" pitchFamily="34" charset="0"/>
              </a:rPr>
              <a:t>натуральных</a:t>
            </a:r>
            <a:r>
              <a:rPr lang="de-DE" altLang="de-DE" sz="1000" kern="0" dirty="0">
                <a:latin typeface="Calibri" panose="020F0502020204030204" pitchFamily="34" charset="0"/>
              </a:rPr>
              <a:t> </a:t>
            </a:r>
            <a:r>
              <a:rPr lang="de-DE" altLang="de-DE" sz="1000" kern="0" dirty="0" err="1" smtClean="0">
                <a:latin typeface="Calibri" panose="020F0502020204030204" pitchFamily="34" charset="0"/>
              </a:rPr>
              <a:t>материалов</a:t>
            </a:r>
            <a:r>
              <a:rPr lang="ru-RU" altLang="de-DE" sz="1000" kern="0" dirty="0" smtClean="0">
                <a:latin typeface="Calibri" panose="020F0502020204030204" pitchFamily="34" charset="0"/>
              </a:rPr>
              <a:t>.</a:t>
            </a:r>
            <a:endParaRPr lang="de-DE" altLang="de-DE" sz="1000" kern="0" dirty="0">
              <a:latin typeface="Calibri" panose="020F0502020204030204" pitchFamily="34" charset="0"/>
            </a:endParaRPr>
          </a:p>
          <a:p>
            <a:pPr marL="342900" indent="-342900">
              <a:buSzPct val="105000"/>
              <a:buFont typeface="+mj-lt"/>
              <a:buAutoNum type="arabicPeriod"/>
              <a:defRPr/>
            </a:pPr>
            <a:r>
              <a:rPr lang="de-DE" altLang="de-DE" sz="1000" kern="0" dirty="0" smtClean="0">
                <a:latin typeface="Calibri" panose="020F0502020204030204" pitchFamily="34" charset="0"/>
              </a:rPr>
              <a:t>Пробковая изоляционная подложка </a:t>
            </a:r>
            <a:r>
              <a:rPr lang="de-DE" altLang="de-DE" sz="1000" kern="0" dirty="0" err="1" smtClean="0">
                <a:latin typeface="Calibri" panose="020F0502020204030204" pitchFamily="34" charset="0"/>
              </a:rPr>
              <a:t>высокой</a:t>
            </a:r>
            <a:r>
              <a:rPr lang="de-DE" altLang="de-DE" sz="1000" kern="0" dirty="0" smtClean="0">
                <a:latin typeface="Calibri" panose="020F0502020204030204" pitchFamily="34" charset="0"/>
              </a:rPr>
              <a:t> </a:t>
            </a:r>
            <a:r>
              <a:rPr lang="de-DE" altLang="de-DE" sz="1000" kern="0" dirty="0" err="1" smtClean="0">
                <a:latin typeface="Calibri" panose="020F0502020204030204" pitchFamily="34" charset="0"/>
              </a:rPr>
              <a:t>плотности</a:t>
            </a:r>
            <a:r>
              <a:rPr lang="ru-RU" altLang="de-DE" sz="1000" kern="0" dirty="0" smtClean="0">
                <a:latin typeface="Calibri" panose="020F0502020204030204" pitchFamily="34" charset="0"/>
              </a:rPr>
              <a:t>.</a:t>
            </a:r>
            <a:endParaRPr lang="ru-RU" sz="1000" kern="0" dirty="0" smtClean="0">
              <a:latin typeface="Calibri" panose="020F05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 rot="863982">
            <a:off x="3757875" y="3937141"/>
            <a:ext cx="1860523" cy="941548"/>
            <a:chOff x="2285413" y="3615866"/>
            <a:chExt cx="2241120" cy="1224136"/>
          </a:xfrm>
        </p:grpSpPr>
        <p:sp>
          <p:nvSpPr>
            <p:cNvPr id="17" name="Овал 16"/>
            <p:cNvSpPr/>
            <p:nvPr/>
          </p:nvSpPr>
          <p:spPr bwMode="auto">
            <a:xfrm>
              <a:off x="2285413" y="3615866"/>
              <a:ext cx="2241120" cy="1224136"/>
            </a:xfrm>
            <a:prstGeom prst="ellipse">
              <a:avLst/>
            </a:prstGeom>
            <a:solidFill>
              <a:srgbClr val="A8B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82585" y="3747753"/>
              <a:ext cx="1846774" cy="96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100% </a:t>
              </a:r>
            </a:p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05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экологичный</a:t>
              </a:r>
              <a:endParaRPr lang="ru-RU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без ПВХ и пластификаторов</a:t>
              </a:r>
              <a:endPara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1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A8B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Disano</a:t>
            </a:r>
            <a:r>
              <a:rPr lang="ru-RU" dirty="0">
                <a:solidFill>
                  <a:srgbClr val="A8B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A8B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ru-RU" dirty="0"/>
              <a:t> </a:t>
            </a:r>
            <a:r>
              <a:rPr lang="en-US" dirty="0" smtClean="0"/>
              <a:t>-</a:t>
            </a:r>
            <a:r>
              <a:rPr lang="ru-RU" dirty="0"/>
              <a:t> чтобы чувствовать себя хорошо в любой ситуации</a:t>
            </a:r>
          </a:p>
        </p:txBody>
      </p:sp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176156" y="2805238"/>
            <a:ext cx="4350376" cy="73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72000" rIns="91440" bIns="7200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45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712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987425" indent="-228600" algn="l" defTabSz="9874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05000"/>
              <a:buFont typeface="+mj-lt"/>
              <a:buAutoNum type="arabicPeriod"/>
              <a:defRPr/>
            </a:pPr>
            <a:r>
              <a:rPr lang="de-DE" altLang="de-DE" sz="1000" kern="0" dirty="0" smtClean="0">
                <a:latin typeface="Calibri" panose="020F0502020204030204" pitchFamily="34" charset="0"/>
              </a:rPr>
              <a:t>Устойчивый к истиранию лакированный верхний слой </a:t>
            </a:r>
            <a:endParaRPr lang="ru-RU" altLang="de-DE" sz="1000" kern="0" dirty="0" smtClean="0">
              <a:latin typeface="Calibri" panose="020F0502020204030204" pitchFamily="34" charset="0"/>
            </a:endParaRPr>
          </a:p>
          <a:p>
            <a:pPr marL="342900" indent="-342900">
              <a:buSzPct val="105000"/>
              <a:buFont typeface="+mj-lt"/>
              <a:buAutoNum type="arabicPeriod"/>
              <a:defRPr/>
            </a:pPr>
            <a:r>
              <a:rPr lang="de-DE" altLang="de-DE" sz="1000" kern="0" dirty="0" smtClean="0">
                <a:latin typeface="Calibri" panose="020F0502020204030204" pitchFamily="34" charset="0"/>
              </a:rPr>
              <a:t>Декоративный слой</a:t>
            </a:r>
          </a:p>
          <a:p>
            <a:pPr marL="342900" indent="-342900">
              <a:buSzPct val="105000"/>
              <a:buFont typeface="+mj-lt"/>
              <a:buAutoNum type="arabicPeriod"/>
              <a:defRPr/>
            </a:pPr>
            <a:r>
              <a:rPr lang="de-DE" altLang="de-DE" sz="1000" kern="0" dirty="0" smtClean="0">
                <a:latin typeface="Calibri" panose="020F0502020204030204" pitchFamily="34" charset="0"/>
              </a:rPr>
              <a:t>Несущая плита HydroResist</a:t>
            </a:r>
            <a:r>
              <a:rPr sz="1000" dirty="0" smtClean="0">
                <a:latin typeface="Calibri" pitchFamily="34" charset="0"/>
              </a:rPr>
              <a:t> </a:t>
            </a:r>
            <a:r>
              <a:rPr lang="de-DE" altLang="de-DE" sz="1000" kern="0" dirty="0">
                <a:latin typeface="Calibri" panose="020F0502020204030204" pitchFamily="34" charset="0"/>
              </a:rPr>
              <a:t>на основе натуральных материалов</a:t>
            </a:r>
          </a:p>
          <a:p>
            <a:pPr marL="342900" indent="-342900">
              <a:buSzPct val="105000"/>
              <a:buFont typeface="+mj-lt"/>
              <a:buAutoNum type="arabicPeriod"/>
              <a:defRPr/>
            </a:pPr>
            <a:r>
              <a:rPr lang="de-DE" altLang="de-DE" sz="1000" kern="0" dirty="0" smtClean="0">
                <a:latin typeface="Calibri" panose="020F0502020204030204" pitchFamily="34" charset="0"/>
              </a:rPr>
              <a:t>Пробковая изоляционная подложка высокой плотности</a:t>
            </a:r>
            <a:endParaRPr lang="ru-RU" sz="1000" kern="0" dirty="0" smtClean="0">
              <a:latin typeface="Calibri" panose="020F0502020204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37" y="1455626"/>
            <a:ext cx="4433364" cy="327636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2" y="1373894"/>
            <a:ext cx="3524146" cy="138560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370107" y="1563638"/>
            <a:ext cx="329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1.</a:t>
            </a:r>
            <a:endParaRPr lang="ru-RU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51620" y="1757548"/>
            <a:ext cx="329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2.</a:t>
            </a:r>
            <a:endParaRPr lang="ru-RU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205264" y="2267059"/>
            <a:ext cx="329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3.</a:t>
            </a:r>
            <a:endParaRPr lang="ru-RU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86964" y="2513280"/>
            <a:ext cx="329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4.</a:t>
            </a:r>
            <a:endParaRPr lang="ru-RU" sz="1000" b="1" dirty="0"/>
          </a:p>
        </p:txBody>
      </p:sp>
      <p:sp>
        <p:nvSpPr>
          <p:cNvPr id="6144" name="TextBox 6143"/>
          <p:cNvSpPr txBox="1"/>
          <p:nvPr/>
        </p:nvSpPr>
        <p:spPr>
          <a:xfrm>
            <a:off x="354048" y="404972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alibri" pitchFamily="34" charset="0"/>
              </a:rPr>
              <a:t>Размер доске: 8*235*1800 мм</a:t>
            </a:r>
          </a:p>
          <a:p>
            <a:r>
              <a:rPr lang="ru-RU" sz="1000" dirty="0" smtClean="0">
                <a:latin typeface="Calibri" pitchFamily="34" charset="0"/>
              </a:rPr>
              <a:t>Количество в упаковке: 8шт / 3,38 м2</a:t>
            </a:r>
          </a:p>
          <a:p>
            <a:r>
              <a:rPr lang="ru-RU" sz="1000" dirty="0" smtClean="0">
                <a:latin typeface="Calibri" pitchFamily="34" charset="0"/>
              </a:rPr>
              <a:t>Вес:  7 кг*м2</a:t>
            </a:r>
          </a:p>
          <a:p>
            <a:r>
              <a:rPr lang="ru-RU" sz="1000" dirty="0" smtClean="0">
                <a:latin typeface="Calibri" pitchFamily="34" charset="0"/>
              </a:rPr>
              <a:t>Класс использования: 23/33 </a:t>
            </a:r>
            <a:endParaRPr lang="ru-RU" sz="1000" dirty="0">
              <a:latin typeface="Calibri" pitchFamily="34" charset="0"/>
            </a:endParaRPr>
          </a:p>
        </p:txBody>
      </p:sp>
      <p:sp>
        <p:nvSpPr>
          <p:cNvPr id="36" name="Textfeld 7"/>
          <p:cNvSpPr txBox="1"/>
          <p:nvPr/>
        </p:nvSpPr>
        <p:spPr>
          <a:xfrm rot="1178040">
            <a:off x="2571908" y="3815647"/>
            <a:ext cx="1819910" cy="111675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noAutofit/>
          </a:bodyPr>
          <a:lstStyle/>
          <a:p>
            <a:pPr lvl="0" algn="ctr"/>
            <a:r>
              <a:rPr lang="de-DE" sz="1400" dirty="0">
                <a:solidFill>
                  <a:srgbClr val="FFFFFF"/>
                </a:solidFill>
                <a:latin typeface="Calibri" panose="020F0502020204030204" pitchFamily="34" charset="0"/>
              </a:rPr>
              <a:t>100 %</a:t>
            </a:r>
          </a:p>
          <a:p>
            <a:pPr lvl="0" algn="ctr"/>
            <a:r>
              <a:rPr lang="de-DE" sz="1200" dirty="0">
                <a:solidFill>
                  <a:srgbClr val="FFFFFF"/>
                </a:solidFill>
                <a:latin typeface="Calibri" panose="020F0502020204030204" pitchFamily="34" charset="0"/>
              </a:rPr>
              <a:t>Не содержит пластификаторов</a:t>
            </a:r>
            <a:r>
              <a:rPr dirty="0"/>
              <a:t/>
            </a:r>
            <a:br>
              <a:rPr dirty="0"/>
            </a:br>
            <a:r>
              <a:rPr lang="de-DE" sz="1200" dirty="0">
                <a:solidFill>
                  <a:srgbClr val="FFFFFF"/>
                </a:solidFill>
                <a:latin typeface="Calibri" panose="020F0502020204030204" pitchFamily="34" charset="0"/>
              </a:rPr>
              <a:t>Не содержит ПВХ</a:t>
            </a:r>
            <a:endParaRPr lang="ru-RU" sz="1200" dirty="0"/>
          </a:p>
        </p:txBody>
      </p:sp>
      <p:grpSp>
        <p:nvGrpSpPr>
          <p:cNvPr id="6150" name="Группа 6149"/>
          <p:cNvGrpSpPr/>
          <p:nvPr/>
        </p:nvGrpSpPr>
        <p:grpSpPr>
          <a:xfrm rot="863982">
            <a:off x="2995975" y="3746259"/>
            <a:ext cx="1948409" cy="1011376"/>
            <a:chOff x="2285413" y="3615866"/>
            <a:chExt cx="2241120" cy="1224136"/>
          </a:xfrm>
        </p:grpSpPr>
        <p:sp>
          <p:nvSpPr>
            <p:cNvPr id="6148" name="Овал 6147"/>
            <p:cNvSpPr/>
            <p:nvPr/>
          </p:nvSpPr>
          <p:spPr bwMode="auto">
            <a:xfrm>
              <a:off x="2285413" y="3615866"/>
              <a:ext cx="2241120" cy="1224136"/>
            </a:xfrm>
            <a:prstGeom prst="ellipse">
              <a:avLst/>
            </a:prstGeom>
            <a:solidFill>
              <a:srgbClr val="A8B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49" name="TextBox 6148"/>
            <p:cNvSpPr txBox="1"/>
            <p:nvPr/>
          </p:nvSpPr>
          <p:spPr>
            <a:xfrm>
              <a:off x="2482586" y="3803847"/>
              <a:ext cx="1846774" cy="84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100% </a:t>
              </a:r>
            </a:p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экологичный</a:t>
              </a:r>
              <a:endPara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без ПВХ и пластификаторов</a:t>
              </a:r>
              <a:endPara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7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69126"/>
            <a:ext cx="2874606" cy="2287787"/>
          </a:xfrm>
        </p:spPr>
        <p:txBody>
          <a:bodyPr/>
          <a:lstStyle/>
          <a:p>
            <a:pPr algn="just"/>
            <a:r>
              <a:rPr lang="ru-RU" sz="1300" dirty="0" smtClean="0"/>
              <a:t>      Эта </a:t>
            </a:r>
            <a:r>
              <a:rPr lang="ru-RU" sz="1300" dirty="0"/>
              <a:t>новая система укладки, пожалуй, самая простая в мире. Как обычно, элементы устанавливаются под углом с продольной стороны и фиксируются с торцевой стороны с незначительным усилием. Система укладки </a:t>
            </a:r>
            <a:r>
              <a:rPr lang="ru-RU" sz="1300" b="1" dirty="0" err="1">
                <a:solidFill>
                  <a:srgbClr val="C00000"/>
                </a:solidFill>
              </a:rPr>
              <a:t>Top</a:t>
            </a:r>
            <a:r>
              <a:rPr lang="ru-RU" sz="1300" b="1" dirty="0">
                <a:solidFill>
                  <a:srgbClr val="C00000"/>
                </a:solidFill>
              </a:rPr>
              <a:t> </a:t>
            </a:r>
            <a:r>
              <a:rPr lang="ru-RU" sz="1300" b="1" dirty="0" err="1">
                <a:solidFill>
                  <a:srgbClr val="C00000"/>
                </a:solidFill>
              </a:rPr>
              <a:t>Connect</a:t>
            </a:r>
            <a:r>
              <a:rPr lang="ru-RU" sz="1300" dirty="0"/>
              <a:t> проста и надежна. </a:t>
            </a:r>
            <a:r>
              <a:rPr lang="ru-RU" sz="1300" dirty="0" smtClean="0"/>
              <a:t>Е</a:t>
            </a:r>
            <a:r>
              <a:rPr lang="ru-RU" sz="1300" dirty="0"/>
              <a:t>ё</a:t>
            </a:r>
            <a:r>
              <a:rPr lang="en-US" sz="1300" dirty="0" smtClean="0"/>
              <a:t> </a:t>
            </a:r>
            <a:r>
              <a:rPr lang="ru-RU" sz="1300" dirty="0" smtClean="0"/>
              <a:t>секрет </a:t>
            </a:r>
            <a:r>
              <a:rPr lang="ru-RU" sz="1300" dirty="0"/>
              <a:t>в запатентованном пружинном </a:t>
            </a:r>
            <a:r>
              <a:rPr lang="ru-RU" sz="1300" dirty="0" smtClean="0"/>
              <a:t>механизме.</a:t>
            </a:r>
          </a:p>
          <a:p>
            <a:pPr algn="just"/>
            <a:endParaRPr lang="ru-RU" sz="1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47514"/>
            <a:ext cx="6805388" cy="1003865"/>
          </a:xfrm>
        </p:spPr>
        <p:txBody>
          <a:bodyPr/>
          <a:lstStyle/>
          <a:p>
            <a:r>
              <a:rPr lang="ru-RU" sz="2800" dirty="0" smtClean="0"/>
              <a:t>Укладка проста</a:t>
            </a:r>
            <a:r>
              <a:rPr lang="ru-RU" sz="2800" dirty="0"/>
              <a:t>, как нажатие кнопки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7812"/>
            <a:ext cx="1428750" cy="619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30061"/>
            <a:ext cx="1873622" cy="1562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78" y="1130061"/>
            <a:ext cx="1873622" cy="1562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67" y="2722191"/>
            <a:ext cx="1884769" cy="1572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9722" y="4523023"/>
            <a:ext cx="500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Вставьте под углом ― надавите ― готово!</a:t>
            </a:r>
            <a:endParaRPr lang="ru-RU" sz="1600" dirty="0">
              <a:solidFill>
                <a:srgbClr val="C00000"/>
              </a:solidFill>
            </a:endParaRPr>
          </a:p>
          <a:p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7494"/>
            <a:ext cx="6734870" cy="1003865"/>
          </a:xfrm>
        </p:spPr>
        <p:txBody>
          <a:bodyPr/>
          <a:lstStyle/>
          <a:p>
            <a:r>
              <a:rPr lang="ru-RU" dirty="0"/>
              <a:t>Все для </a:t>
            </a:r>
            <a:r>
              <a:rPr lang="ru-RU" dirty="0" smtClean="0"/>
              <a:t>ухода</a:t>
            </a:r>
            <a:r>
              <a:rPr lang="en-US" dirty="0"/>
              <a:t> </a:t>
            </a:r>
            <a:r>
              <a:rPr lang="en-US" dirty="0" smtClean="0"/>
              <a:t>– c</a:t>
            </a:r>
            <a:r>
              <a:rPr lang="ru-RU" dirty="0" smtClean="0"/>
              <a:t>делайте</a:t>
            </a:r>
            <a:r>
              <a:rPr lang="en-US" dirty="0" smtClean="0"/>
              <a:t> </a:t>
            </a:r>
            <a:r>
              <a:rPr lang="ru-RU" dirty="0" smtClean="0"/>
              <a:t>вдох</a:t>
            </a:r>
            <a:r>
              <a:rPr lang="ru-RU" dirty="0"/>
              <a:t>!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131590"/>
            <a:ext cx="2504080" cy="1850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07" y="1131915"/>
            <a:ext cx="2504080" cy="1850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1" y="1131590"/>
            <a:ext cx="2504519" cy="1850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516" y="3100068"/>
            <a:ext cx="25402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Calibri" pitchFamily="34" charset="0"/>
              </a:rPr>
              <a:t>Пол </a:t>
            </a:r>
            <a:r>
              <a:rPr lang="ru-RU" sz="1100" dirty="0">
                <a:solidFill>
                  <a:srgbClr val="A8B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DISANO</a:t>
            </a:r>
            <a:r>
              <a:rPr lang="ru-RU" sz="1100" dirty="0">
                <a:latin typeface="Calibri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Calibri" pitchFamily="34" charset="0"/>
              </a:rPr>
              <a:t>от HARO </a:t>
            </a:r>
            <a:r>
              <a:rPr lang="ru-RU" sz="1100" dirty="0">
                <a:latin typeface="Calibri" pitchFamily="34" charset="0"/>
              </a:rPr>
              <a:t>обладает антистатическими и грязеотталкивающими свойствами. Поэтому он пользуется особой популярностью у аллергиков.  Для сохранения пола в чистоте достаточно сухой чистки при помощи пылесоса и влажной уборки по мере необходимости.</a:t>
            </a:r>
          </a:p>
          <a:p>
            <a:pPr algn="just"/>
            <a:endParaRPr lang="ru-RU" sz="1100" dirty="0">
              <a:latin typeface="Calibri" pitchFamily="34" charset="0"/>
            </a:endParaRPr>
          </a:p>
        </p:txBody>
      </p:sp>
      <p:pic>
        <p:nvPicPr>
          <p:cNvPr id="12" name="Picture 7" descr="M:\Marketing\Bilddaten\02_Produktabbildungen_Preisliste\Preisliste 2014\Zubehoer\Haro_Care_A6_4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74" y="3294600"/>
            <a:ext cx="432048" cy="134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7573" y="3363837"/>
            <a:ext cx="1784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HARO </a:t>
            </a:r>
            <a:r>
              <a:rPr lang="de-DE" sz="1100" b="1" dirty="0" smtClean="0"/>
              <a:t>Care</a:t>
            </a:r>
          </a:p>
          <a:p>
            <a:endParaRPr lang="de-DE" sz="1100" b="1" dirty="0"/>
          </a:p>
          <a:p>
            <a:r>
              <a:rPr lang="ru-RU" sz="1100" dirty="0" smtClean="0"/>
              <a:t>Для первичного ухода и регулярной очистки </a:t>
            </a:r>
            <a:endParaRPr lang="ru-RU" sz="1100" dirty="0"/>
          </a:p>
        </p:txBody>
      </p:sp>
      <p:pic>
        <p:nvPicPr>
          <p:cNvPr id="15" name="Picture 8" descr="M:\Marketing\Bilddaten\02_Produktabbildungen_Preisliste\Preisliste 2014\Zubehoer\Haro_Clean_A6_4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274941"/>
            <a:ext cx="450614" cy="13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29384" y="3363837"/>
            <a:ext cx="17844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HARO </a:t>
            </a:r>
            <a:r>
              <a:rPr lang="en-US" sz="1100" b="1" dirty="0" smtClean="0"/>
              <a:t>Clean</a:t>
            </a:r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100" dirty="0" smtClean="0"/>
              <a:t>Для интенсивной чистки в местах с повышенной нагрузкой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444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0330_Master_HARO_Calibri_16zu9_DE_e">
  <a:themeElements>
    <a:clrScheme name="Master HAR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150330_Master_HARO_Calibri_16zu9_DE_e</Template>
  <TotalTime>0</TotalTime>
  <Words>425</Words>
  <Application>Microsoft Office PowerPoint</Application>
  <PresentationFormat>Экран (16:9)</PresentationFormat>
  <Paragraphs>76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150330_Master_HARO_Calibri_16zu9_DE_e</vt:lpstr>
      <vt:lpstr>Презентация PowerPoint</vt:lpstr>
      <vt:lpstr>   Здоровый микроклимат </vt:lpstr>
      <vt:lpstr>Длинная доска XL — гигант у вас дома. </vt:lpstr>
      <vt:lpstr>Приятное тепло снизу.</vt:lpstr>
      <vt:lpstr>Полезно знать: веские аргументы в пользу DISANO от HARO </vt:lpstr>
      <vt:lpstr>DISANO Classic – для всех кто хочет жить в здоровом микроклимате. </vt:lpstr>
      <vt:lpstr>Disano Life - чтобы чувствовать себя хорошо в любой ситуации</vt:lpstr>
      <vt:lpstr>Укладка проста, как нажатие кнопки</vt:lpstr>
      <vt:lpstr>Все для ухода – cделайте вдох! </vt:lpstr>
      <vt:lpstr>Подходящая презентация для каждого торгового зала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2015-04-15T14:31:37Z</dcterms:created>
  <dcterms:modified xsi:type="dcterms:W3CDTF">2016-09-14T14:33:11Z</dcterms:modified>
</cp:coreProperties>
</file>