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58" r:id="rId3"/>
    <p:sldId id="259" r:id="rId4"/>
    <p:sldId id="257" r:id="rId5"/>
    <p:sldId id="260" r:id="rId6"/>
    <p:sldId id="261" r:id="rId7"/>
    <p:sldId id="262" r:id="rId8"/>
    <p:sldId id="265" r:id="rId9"/>
    <p:sldId id="270" r:id="rId10"/>
    <p:sldId id="269" r:id="rId11"/>
    <p:sldId id="263" r:id="rId12"/>
    <p:sldId id="266" r:id="rId13"/>
    <p:sldId id="267" r:id="rId14"/>
    <p:sldId id="268" r:id="rId15"/>
    <p:sldId id="271" r:id="rId16"/>
    <p:sldId id="264" r:id="rId17"/>
    <p:sldId id="272" r:id="rId1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7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3BBBB41-CC90-4E53-9609-CF74AF593768}" type="datetimeFigureOut">
              <a:rPr lang="ru-RU" smtClean="0"/>
              <a:t>11.04.2022</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B1175A6-7E44-4326-94EF-BA2339CD08D6}" type="slidenum">
              <a:rPr lang="ru-RU" smtClean="0"/>
              <a:t>‹#›</a:t>
            </a:fld>
            <a:endParaRPr lang="ru-RU"/>
          </a:p>
        </p:txBody>
      </p:sp>
    </p:spTree>
    <p:extLst>
      <p:ext uri="{BB962C8B-B14F-4D97-AF65-F5344CB8AC3E}">
        <p14:creationId xmlns:p14="http://schemas.microsoft.com/office/powerpoint/2010/main" val="401688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4EBB20-8377-471F-9CB9-F0B1A159514F}" type="datetimeFigureOut">
              <a:rPr lang="ru-RU" smtClean="0"/>
              <a:pPr/>
              <a:t>11.04.2022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1BBB73-6FEE-4CC7-9CEF-DA48D4835CE0}" type="slidenum">
              <a:rPr lang="ru-RU" smtClean="0"/>
              <a:pPr/>
              <a:t>‹#›</a:t>
            </a:fld>
            <a:endParaRPr lang="ru-RU"/>
          </a:p>
        </p:txBody>
      </p:sp>
    </p:spTree>
    <p:extLst>
      <p:ext uri="{BB962C8B-B14F-4D97-AF65-F5344CB8AC3E}">
        <p14:creationId xmlns:p14="http://schemas.microsoft.com/office/powerpoint/2010/main" val="345780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1BBB73-6FEE-4CC7-9CEF-DA48D4835CE0}"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11.04.2022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11.04.2022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11.04.2022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11.04.2022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11.04.2022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11.04.2022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11.04.2022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Наши документы\Паська-Пасянька\гбдд\34464_0-550-700-1.jpg"/>
          <p:cNvPicPr>
            <a:picLocks noChangeAspect="1" noChangeArrowheads="1"/>
          </p:cNvPicPr>
          <p:nvPr/>
        </p:nvPicPr>
        <p:blipFill>
          <a:blip r:embed="rId2"/>
          <a:stretch>
            <a:fillRect/>
          </a:stretch>
        </p:blipFill>
        <p:spPr bwMode="auto">
          <a:xfrm>
            <a:off x="0" y="-24"/>
            <a:ext cx="9144000" cy="6858024"/>
          </a:xfrm>
          <a:prstGeom prst="rect">
            <a:avLst/>
          </a:prstGeom>
          <a:noFill/>
          <a:effectLst/>
        </p:spPr>
      </p:pic>
      <p:sp>
        <p:nvSpPr>
          <p:cNvPr id="5" name="Прямоугольник 4"/>
          <p:cNvSpPr/>
          <p:nvPr/>
        </p:nvSpPr>
        <p:spPr>
          <a:xfrm>
            <a:off x="985953" y="2000240"/>
            <a:ext cx="7489166" cy="1938992"/>
          </a:xfrm>
          <a:prstGeom prst="rect">
            <a:avLst/>
          </a:prstGeom>
          <a:noFill/>
        </p:spPr>
        <p:txBody>
          <a:bodyPr wrap="none" lIns="91440" tIns="45720" rIns="91440" bIns="45720">
            <a:spAutoFit/>
          </a:bodyPr>
          <a:lstStyle/>
          <a:p>
            <a:pPr algn="ctr"/>
            <a:r>
              <a:rPr lang="ru-RU" sz="6000" b="1" dirty="0">
                <a:ln w="19050">
                  <a:solidFill>
                    <a:srgbClr val="FF0000"/>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Безопасность </a:t>
            </a:r>
          </a:p>
          <a:p>
            <a:pPr algn="ctr"/>
            <a:r>
              <a:rPr lang="ru-RU" sz="6000" b="1" dirty="0">
                <a:ln w="19050">
                  <a:solidFill>
                    <a:srgbClr val="FF0000"/>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дорожного</a:t>
            </a:r>
            <a:r>
              <a:rPr lang="ru-RU" sz="6000" b="1" dirty="0">
                <a:ln w="19050">
                  <a:solidFill>
                    <a:srgbClr val="FF0000"/>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движения</a:t>
            </a:r>
            <a:endParaRPr lang="ru-RU" sz="6000" b="1" dirty="0">
              <a:ln w="19050">
                <a:solidFill>
                  <a:srgbClr val="FF0000"/>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85852" y="642918"/>
            <a:ext cx="6572296" cy="2554545"/>
          </a:xfrm>
          <a:prstGeom prst="rect">
            <a:avLst/>
          </a:prstGeom>
        </p:spPr>
        <p:txBody>
          <a:bodyPr wrap="square">
            <a:spAutoFit/>
          </a:bodyPr>
          <a:lstStyle/>
          <a:p>
            <a:r>
              <a:rPr lang="ru-RU" sz="4000" dirty="0">
                <a:solidFill>
                  <a:srgbClr val="FFFF00"/>
                </a:solidFill>
                <a:latin typeface="Times New Roman" pitchFamily="18" charset="0"/>
                <a:cs typeface="Times New Roman" pitchFamily="18" charset="0"/>
              </a:rPr>
              <a:t>Очень много разных знаков - </a:t>
            </a:r>
          </a:p>
          <a:p>
            <a:r>
              <a:rPr lang="ru-RU" sz="4000" dirty="0">
                <a:solidFill>
                  <a:srgbClr val="FFFF00"/>
                </a:solidFill>
                <a:latin typeface="Times New Roman" pitchFamily="18" charset="0"/>
                <a:cs typeface="Times New Roman" pitchFamily="18" charset="0"/>
              </a:rPr>
              <a:t>Их обязан каждый знать,</a:t>
            </a:r>
          </a:p>
          <a:p>
            <a:r>
              <a:rPr lang="ru-RU" sz="4000" dirty="0">
                <a:solidFill>
                  <a:srgbClr val="FFFF00"/>
                </a:solidFill>
                <a:latin typeface="Times New Roman" pitchFamily="18" charset="0"/>
                <a:cs typeface="Times New Roman" pitchFamily="18" charset="0"/>
              </a:rPr>
              <a:t>На дороге чтобы правил</a:t>
            </a:r>
          </a:p>
          <a:p>
            <a:r>
              <a:rPr lang="ru-RU" sz="4000" dirty="0">
                <a:solidFill>
                  <a:srgbClr val="FFFF00"/>
                </a:solidFill>
                <a:latin typeface="Times New Roman" pitchFamily="18" charset="0"/>
                <a:cs typeface="Times New Roman" pitchFamily="18" charset="0"/>
              </a:rPr>
              <a:t>Никогда не нарушать!</a:t>
            </a:r>
            <a:endParaRPr lang="ru-RU" sz="4000" dirty="0">
              <a:solidFill>
                <a:srgbClr val="FFFF00"/>
              </a:solidFill>
            </a:endParaRPr>
          </a:p>
        </p:txBody>
      </p:sp>
      <p:sp>
        <p:nvSpPr>
          <p:cNvPr id="4" name="Прямоугольник 3"/>
          <p:cNvSpPr/>
          <p:nvPr/>
        </p:nvSpPr>
        <p:spPr>
          <a:xfrm>
            <a:off x="285720" y="4143380"/>
            <a:ext cx="8429684" cy="1323439"/>
          </a:xfrm>
          <a:prstGeom prst="rect">
            <a:avLst/>
          </a:prstGeom>
        </p:spPr>
        <p:txBody>
          <a:bodyPr wrap="square">
            <a:spAutoFit/>
          </a:bodyPr>
          <a:lstStyle/>
          <a:p>
            <a:r>
              <a:rPr lang="ru-RU" sz="2000" dirty="0">
                <a:solidFill>
                  <a:schemeClr val="tx1">
                    <a:lumMod val="75000"/>
                  </a:schemeClr>
                </a:solidFill>
                <a:latin typeface="Times New Roman" pitchFamily="18" charset="0"/>
                <a:cs typeface="Times New Roman" pitchFamily="18" charset="0"/>
              </a:rPr>
              <a:t>        Дорожных знаков очень много, их красят в разные цвета для удобства и даже ночью их видно, так как они отражают свет фар. Знаки нарисованы без лишних деталей и во всех странах они одни и те же, что бы водители и пешеходы не ошибались. </a:t>
            </a:r>
            <a:endParaRPr lang="ru-RU" sz="2000"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501122" cy="923330"/>
          </a:xfrm>
          <a:prstGeom prst="rect">
            <a:avLst/>
          </a:prstGeom>
        </p:spPr>
        <p:txBody>
          <a:bodyPr wrap="square">
            <a:spAutoFit/>
          </a:bodyPr>
          <a:lstStyle/>
          <a:p>
            <a:pPr algn="ctr"/>
            <a:r>
              <a:rPr lang="ru-RU"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Дорожные знаки бывают:</a:t>
            </a:r>
          </a:p>
          <a:p>
            <a:endParaRPr lang="ru-RU"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1506" name="Picture 2" descr="D:\Наши документы\Паська-Пасянька\гбдд\znaki1.jpg"/>
          <p:cNvPicPr>
            <a:picLocks noChangeAspect="1" noChangeArrowheads="1"/>
          </p:cNvPicPr>
          <p:nvPr/>
        </p:nvPicPr>
        <p:blipFill>
          <a:blip r:embed="rId2"/>
          <a:srcRect t="5920"/>
          <a:stretch>
            <a:fillRect/>
          </a:stretch>
        </p:blipFill>
        <p:spPr bwMode="auto">
          <a:xfrm>
            <a:off x="1214414" y="1643050"/>
            <a:ext cx="6500835" cy="4919368"/>
          </a:xfrm>
          <a:prstGeom prst="rect">
            <a:avLst/>
          </a:prstGeom>
          <a:noFill/>
        </p:spPr>
      </p:pic>
      <p:sp>
        <p:nvSpPr>
          <p:cNvPr id="4" name="Прямоугольник 3"/>
          <p:cNvSpPr/>
          <p:nvPr/>
        </p:nvSpPr>
        <p:spPr>
          <a:xfrm>
            <a:off x="2786050" y="1000108"/>
            <a:ext cx="3761992" cy="584775"/>
          </a:xfrm>
          <a:prstGeom prst="rect">
            <a:avLst/>
          </a:prstGeom>
        </p:spPr>
        <p:txBody>
          <a:bodyPr wrap="none">
            <a:spAutoFit/>
          </a:bodyPr>
          <a:lstStyle/>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Предупреждающие</a:t>
            </a:r>
            <a:endParaRPr lang="ru-RU" sz="320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dissolve">
                                      <p:cBhvr>
                                        <p:cTn id="14" dur="500"/>
                                        <p:tgtEl>
                                          <p:spTgt spid="2150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214290"/>
            <a:ext cx="6275821" cy="584775"/>
          </a:xfrm>
          <a:prstGeom prst="rect">
            <a:avLst/>
          </a:prstGeom>
        </p:spPr>
        <p:txBody>
          <a:bodyPr wrap="none">
            <a:spAutoFit/>
          </a:bodyPr>
          <a:lstStyle/>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Информационно – указательные</a:t>
            </a:r>
          </a:p>
        </p:txBody>
      </p:sp>
      <p:pic>
        <p:nvPicPr>
          <p:cNvPr id="22532" name="Picture 4" descr="D:\Наши документы\Паська-Пасянька\гбдд\znaki5_1.jpg"/>
          <p:cNvPicPr>
            <a:picLocks noChangeAspect="1" noChangeArrowheads="1"/>
          </p:cNvPicPr>
          <p:nvPr/>
        </p:nvPicPr>
        <p:blipFill>
          <a:blip r:embed="rId2"/>
          <a:srcRect t="6731" b="15384"/>
          <a:stretch>
            <a:fillRect/>
          </a:stretch>
        </p:blipFill>
        <p:spPr bwMode="auto">
          <a:xfrm>
            <a:off x="1928794" y="785794"/>
            <a:ext cx="5286412" cy="5958289"/>
          </a:xfrm>
          <a:prstGeom prst="rect">
            <a:avLst/>
          </a:prstGeom>
          <a:noFill/>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dissolve">
                                      <p:cBhvr>
                                        <p:cTn id="10"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214290"/>
            <a:ext cx="3601692" cy="584775"/>
          </a:xfrm>
          <a:prstGeom prst="rect">
            <a:avLst/>
          </a:prstGeom>
        </p:spPr>
        <p:txBody>
          <a:bodyPr wrap="none">
            <a:spAutoFit/>
          </a:bodyPr>
          <a:lstStyle/>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Предписывающие</a:t>
            </a:r>
          </a:p>
        </p:txBody>
      </p:sp>
      <p:pic>
        <p:nvPicPr>
          <p:cNvPr id="23554" name="Picture 2" descr="D:\Наши документы\Паська-Пасянька\гбдд\znaki4.jpg"/>
          <p:cNvPicPr>
            <a:picLocks noChangeAspect="1" noChangeArrowheads="1"/>
          </p:cNvPicPr>
          <p:nvPr/>
        </p:nvPicPr>
        <p:blipFill>
          <a:blip r:embed="rId2"/>
          <a:srcRect t="9615" b="25000"/>
          <a:stretch>
            <a:fillRect/>
          </a:stretch>
        </p:blipFill>
        <p:spPr bwMode="auto">
          <a:xfrm>
            <a:off x="1643042" y="846172"/>
            <a:ext cx="5534031" cy="5748219"/>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trips(downLeft)">
                                      <p:cBhvr>
                                        <p:cTn id="7" dur="500"/>
                                        <p:tgtEl>
                                          <p:spTgt spid="2355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0"/>
            <a:ext cx="3589637" cy="584775"/>
          </a:xfrm>
          <a:prstGeom prst="rect">
            <a:avLst/>
          </a:prstGeom>
        </p:spPr>
        <p:txBody>
          <a:bodyPr wrap="none">
            <a:spAutoFit/>
          </a:bodyPr>
          <a:lstStyle/>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Знаки приоритета</a:t>
            </a:r>
            <a:endParaRPr lang="ru-RU" sz="3200" dirty="0"/>
          </a:p>
        </p:txBody>
      </p:sp>
      <p:pic>
        <p:nvPicPr>
          <p:cNvPr id="24579" name="Picture 3" descr="D:\Наши документы\Паська-Пасянька\гбдд\prio.jpg"/>
          <p:cNvPicPr>
            <a:picLocks noChangeAspect="1" noChangeArrowheads="1"/>
          </p:cNvPicPr>
          <p:nvPr/>
        </p:nvPicPr>
        <p:blipFill>
          <a:blip r:embed="rId2"/>
          <a:srcRect t="5000" b="21428"/>
          <a:stretch>
            <a:fillRect/>
          </a:stretch>
        </p:blipFill>
        <p:spPr bwMode="auto">
          <a:xfrm>
            <a:off x="1428728" y="642918"/>
            <a:ext cx="5929303" cy="5987475"/>
          </a:xfrm>
          <a:prstGeom prst="rect">
            <a:avLst/>
          </a:prstGeom>
          <a:noFill/>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checkerboard(across)">
                                      <p:cBhvr>
                                        <p:cTn id="7" dur="500"/>
                                        <p:tgtEl>
                                          <p:spTgt spid="2457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94547"/>
            <a:ext cx="8715436" cy="5355312"/>
          </a:xfrm>
          <a:prstGeom prst="rect">
            <a:avLst/>
          </a:prstGeom>
        </p:spPr>
        <p:txBody>
          <a:bodyPr wrap="square">
            <a:spAutoFit/>
          </a:bodyPr>
          <a:lstStyle/>
          <a:p>
            <a:r>
              <a:rPr lang="ru-RU" dirty="0"/>
              <a:t>        Почти половина ДТП с участием детей происходит в результате нарушения Правил дорожного движения несовершеннолетними. </a:t>
            </a:r>
          </a:p>
          <a:p>
            <a:r>
              <a:rPr lang="ru-RU" dirty="0"/>
              <a:t>       По статистике, основным нарушением со стороны пешеходов является переход проезжей части в неустановленном месте или вне пешеходного перехода: по этой причине происходит более 65% ДТП данной категории. На втором месте - неожиданный выход на проезжую часть из-за транспортных средств, деревьев и т.д.: подобные нарушения становятся причиной каждого девятого ДТП данной категории . </a:t>
            </a:r>
          </a:p>
          <a:p>
            <a:r>
              <a:rPr lang="ru-RU" dirty="0"/>
              <a:t>        Каждый год в начале сентября данная ситуация усугубляется тем, что дети возвращаются с мест отдыха в города, начинают ходить каждый день в школу. </a:t>
            </a:r>
          </a:p>
          <a:p>
            <a:r>
              <a:rPr lang="ru-RU" dirty="0"/>
              <a:t>       За время отдыха дети отвыкают соблюдать правила дорожного движения, теряют бдительность на улицах, забывают самые простые навыки, которыми они владели раньше. Кроме того, они переживают бурные эмоции так как встретились со своими друзьями после летних месяцев разлуки, смена обстановки рассеивает внимание ребенка. </a:t>
            </a:r>
          </a:p>
          <a:p>
            <a:r>
              <a:rPr lang="ru-RU" dirty="0"/>
              <a:t>       В этот период количество несчастных случаев с участием детей на дорогах увеличивается.</a:t>
            </a:r>
            <a:r>
              <a:rPr lang="ru-RU" dirty="0">
                <a:latin typeface="Calibri" pitchFamily="34" charset="0"/>
                <a:ea typeface="Times New Roman" pitchFamily="18" charset="0"/>
                <a:cs typeface="Times New Roman" pitchFamily="18" charset="0"/>
              </a:rPr>
              <a:t> </a:t>
            </a:r>
            <a:r>
              <a:rPr lang="ru-RU" dirty="0">
                <a:ea typeface="Times New Roman" pitchFamily="18" charset="0"/>
                <a:cs typeface="Times New Roman" pitchFamily="18" charset="0"/>
              </a:rPr>
              <a:t>Не будьте равнодушными к чужим детям, играющим в опасной близости от дороги.</a:t>
            </a:r>
            <a:r>
              <a:rPr lang="ru-RU" dirty="0"/>
              <a:t> </a:t>
            </a:r>
          </a:p>
        </p:txBody>
      </p:sp>
      <p:sp>
        <p:nvSpPr>
          <p:cNvPr id="3" name="Прямоугольник 2"/>
          <p:cNvSpPr/>
          <p:nvPr/>
        </p:nvSpPr>
        <p:spPr>
          <a:xfrm>
            <a:off x="2071670" y="142852"/>
            <a:ext cx="4587538" cy="584775"/>
          </a:xfrm>
          <a:prstGeom prst="rect">
            <a:avLst/>
          </a:prstGeom>
        </p:spPr>
        <p:txBody>
          <a:bodyPr wrap="none">
            <a:spAutoFit/>
          </a:bodyPr>
          <a:lstStyle/>
          <a:p>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Вы должны это знать…</a:t>
            </a:r>
            <a:endParaRPr lang="ru-RU" sz="3200"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285728"/>
            <a:ext cx="6000792" cy="1857388"/>
          </a:xfrm>
        </p:spPr>
        <p:txBody>
          <a:bodyPr>
            <a:normAutofit/>
          </a:bodyPr>
          <a:lstStyle/>
          <a:p>
            <a:r>
              <a:rPr lang="ru-RU" sz="4000" b="1" i="1" dirty="0">
                <a:solidFill>
                  <a:srgbClr val="FFC000"/>
                </a:solidFill>
                <a:latin typeface="Times New Roman" pitchFamily="18" charset="0"/>
                <a:cs typeface="Times New Roman" pitchFamily="18" charset="0"/>
              </a:rPr>
              <a:t>Детям знать положено,</a:t>
            </a:r>
            <a:br>
              <a:rPr lang="ru-RU" sz="4000" b="1" i="1" dirty="0">
                <a:solidFill>
                  <a:srgbClr val="FFC000"/>
                </a:solidFill>
                <a:latin typeface="Times New Roman" pitchFamily="18" charset="0"/>
                <a:cs typeface="Times New Roman" pitchFamily="18" charset="0"/>
              </a:rPr>
            </a:br>
            <a:r>
              <a:rPr lang="ru-RU" sz="4000" b="1" i="1" dirty="0">
                <a:solidFill>
                  <a:srgbClr val="FFC000"/>
                </a:solidFill>
                <a:latin typeface="Times New Roman" pitchFamily="18" charset="0"/>
                <a:cs typeface="Times New Roman" pitchFamily="18" charset="0"/>
              </a:rPr>
              <a:t>    правила дорожные.</a:t>
            </a:r>
            <a:br>
              <a:rPr lang="ru-RU" b="1" i="1" dirty="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pic>
        <p:nvPicPr>
          <p:cNvPr id="5" name="Picture 2" descr="D:\Наши документы\Паська-Пасянька\гбдд\portf_clip_image048.jpg"/>
          <p:cNvPicPr>
            <a:picLocks noChangeAspect="1" noChangeArrowheads="1"/>
          </p:cNvPicPr>
          <p:nvPr/>
        </p:nvPicPr>
        <p:blipFill>
          <a:blip r:embed="rId2"/>
          <a:srcRect/>
          <a:stretch>
            <a:fillRect/>
          </a:stretch>
        </p:blipFill>
        <p:spPr bwMode="auto">
          <a:xfrm>
            <a:off x="6215074" y="5072074"/>
            <a:ext cx="2428860" cy="1576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D:\Наши документы\Паська-Пасянька\гбдд\deti5ь.gif"/>
          <p:cNvPicPr>
            <a:picLocks noChangeAspect="1" noChangeArrowheads="1"/>
          </p:cNvPicPr>
          <p:nvPr/>
        </p:nvPicPr>
        <p:blipFill>
          <a:blip r:embed="rId3"/>
          <a:srcRect/>
          <a:stretch>
            <a:fillRect/>
          </a:stretch>
        </p:blipFill>
        <p:spPr bwMode="auto">
          <a:xfrm>
            <a:off x="214282" y="1000108"/>
            <a:ext cx="2114550" cy="2619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2428860" y="3071810"/>
            <a:ext cx="4866076" cy="2062103"/>
          </a:xfrm>
          <a:prstGeom prst="rect">
            <a:avLst/>
          </a:prstGeom>
        </p:spPr>
        <p:txBody>
          <a:bodyPr wrap="none">
            <a:spAutoFit/>
          </a:bodyPr>
          <a:lstStyle/>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Улицу переходить</a:t>
            </a:r>
          </a:p>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Все имеют право, </a:t>
            </a:r>
          </a:p>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Только в лево посмотри, </a:t>
            </a:r>
          </a:p>
          <a:p>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 потом на право!</a:t>
            </a:r>
            <a:endParaRPr lang="ru-RU" sz="32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928670"/>
            <a:ext cx="8715436" cy="4643438"/>
          </a:xfrm>
        </p:spPr>
        <p:txBody>
          <a:bodyPr>
            <a:noAutofit/>
          </a:bodyPr>
          <a:lstStyle/>
          <a:p>
            <a:r>
              <a:rPr lang="ru-RU" sz="6000" dirty="0">
                <a:solidFill>
                  <a:srgbClr val="FFFF00"/>
                </a:solidFill>
              </a:rPr>
              <a:t>Всем знать</a:t>
            </a:r>
            <a:br>
              <a:rPr lang="ru-RU" sz="6000" dirty="0">
                <a:solidFill>
                  <a:srgbClr val="FFFF00"/>
                </a:solidFill>
              </a:rPr>
            </a:br>
            <a:r>
              <a:rPr lang="ru-RU" sz="6000" dirty="0">
                <a:solidFill>
                  <a:srgbClr val="FFFF00"/>
                </a:solidFill>
              </a:rPr>
              <a:t>   правила </a:t>
            </a:r>
            <a:br>
              <a:rPr lang="ru-RU" sz="6000" dirty="0">
                <a:solidFill>
                  <a:srgbClr val="FFFF00"/>
                </a:solidFill>
              </a:rPr>
            </a:br>
            <a:r>
              <a:rPr lang="ru-RU" sz="6000" dirty="0">
                <a:solidFill>
                  <a:srgbClr val="FFFF00"/>
                </a:solidFill>
              </a:rPr>
              <a:t>        движения, </a:t>
            </a:r>
            <a:br>
              <a:rPr lang="ru-RU" sz="6000" dirty="0">
                <a:solidFill>
                  <a:srgbClr val="FFFF00"/>
                </a:solidFill>
              </a:rPr>
            </a:br>
            <a:r>
              <a:rPr lang="ru-RU" sz="6000" dirty="0">
                <a:solidFill>
                  <a:srgbClr val="FFFF00"/>
                </a:solidFill>
              </a:rPr>
              <a:t>            как таблицу </a:t>
            </a:r>
            <a:br>
              <a:rPr lang="ru-RU" sz="6000" dirty="0">
                <a:solidFill>
                  <a:srgbClr val="FFFF00"/>
                </a:solidFill>
              </a:rPr>
            </a:br>
            <a:r>
              <a:rPr lang="ru-RU" sz="6000" dirty="0">
                <a:solidFill>
                  <a:srgbClr val="FFFF00"/>
                </a:solidFill>
              </a:rPr>
              <a:t>               умножения!!! </a:t>
            </a:r>
          </a:p>
        </p:txBody>
      </p:sp>
      <p:pic>
        <p:nvPicPr>
          <p:cNvPr id="31746" name="Picture 2" descr="D:\Наши документы\Паська-Пасянька\гбдд\1228675727_1228616263_pic_id12168.jpeg"/>
          <p:cNvPicPr>
            <a:picLocks noChangeAspect="1" noChangeArrowheads="1"/>
          </p:cNvPicPr>
          <p:nvPr/>
        </p:nvPicPr>
        <p:blipFill>
          <a:blip r:embed="rId2"/>
          <a:srcRect l="5000" r="6666" b="17054"/>
          <a:stretch>
            <a:fillRect/>
          </a:stretch>
        </p:blipFill>
        <p:spPr bwMode="auto">
          <a:xfrm>
            <a:off x="214282" y="4643446"/>
            <a:ext cx="2571736" cy="2076789"/>
          </a:xfrm>
          <a:prstGeom prst="rect">
            <a:avLst/>
          </a:prstGeom>
          <a:noFill/>
        </p:spPr>
      </p:pic>
      <p:pic>
        <p:nvPicPr>
          <p:cNvPr id="31747" name="Picture 3" descr="D:\Наши документы\Паська-Пасянька\гбдд\z05.jpg"/>
          <p:cNvPicPr>
            <a:picLocks noChangeAspect="1" noChangeArrowheads="1"/>
          </p:cNvPicPr>
          <p:nvPr/>
        </p:nvPicPr>
        <p:blipFill>
          <a:blip r:embed="rId3"/>
          <a:srcRect l="1843" t="17511" r="7862" b="4341"/>
          <a:stretch>
            <a:fillRect/>
          </a:stretch>
        </p:blipFill>
        <p:spPr bwMode="auto">
          <a:xfrm>
            <a:off x="6000760" y="142852"/>
            <a:ext cx="2735811" cy="317665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2571744"/>
            <a:ext cx="5429272" cy="2062103"/>
          </a:xfrm>
          <a:prstGeom prst="rect">
            <a:avLst/>
          </a:prstGeom>
        </p:spPr>
        <p:txBody>
          <a:bodyPr wrap="square">
            <a:spAutoFit/>
          </a:bodyPr>
          <a:lstStyle/>
          <a:p>
            <a:pPr algn="ctr"/>
            <a:r>
              <a:rPr lang="ru-RU" sz="3200" dirty="0">
                <a:solidFill>
                  <a:srgbClr val="FF0000"/>
                </a:solidFill>
                <a:latin typeface="Times New Roman" pitchFamily="18" charset="0"/>
                <a:cs typeface="Times New Roman" pitchFamily="18" charset="0"/>
              </a:rPr>
              <a:t>Правила движенья знаешь?</a:t>
            </a:r>
          </a:p>
          <a:p>
            <a:pPr algn="ctr"/>
            <a:r>
              <a:rPr lang="ru-RU" sz="3200" dirty="0">
                <a:solidFill>
                  <a:srgbClr val="FF0000"/>
                </a:solidFill>
                <a:latin typeface="Times New Roman" pitchFamily="18" charset="0"/>
                <a:cs typeface="Times New Roman" pitchFamily="18" charset="0"/>
              </a:rPr>
              <a:t>Строго все их выполняешь?</a:t>
            </a:r>
          </a:p>
          <a:p>
            <a:pPr algn="ctr"/>
            <a:r>
              <a:rPr lang="ru-RU" sz="3200" dirty="0">
                <a:solidFill>
                  <a:srgbClr val="FF0000"/>
                </a:solidFill>
                <a:latin typeface="Times New Roman" pitchFamily="18" charset="0"/>
                <a:cs typeface="Times New Roman" pitchFamily="18" charset="0"/>
              </a:rPr>
              <a:t>Молодец, почет держи!</a:t>
            </a:r>
          </a:p>
          <a:p>
            <a:pPr algn="ctr"/>
            <a:r>
              <a:rPr lang="ru-RU" sz="3200" dirty="0">
                <a:solidFill>
                  <a:srgbClr val="FF0000"/>
                </a:solidFill>
                <a:latin typeface="Times New Roman" pitchFamily="18" charset="0"/>
                <a:cs typeface="Times New Roman" pitchFamily="18" charset="0"/>
              </a:rPr>
              <a:t>Другу все их расскажи!</a:t>
            </a:r>
            <a:endParaRPr lang="ru-RU" sz="3200" dirty="0">
              <a:solidFill>
                <a:srgbClr val="FF0000"/>
              </a:solidFill>
            </a:endParaRPr>
          </a:p>
        </p:txBody>
      </p:sp>
      <p:pic>
        <p:nvPicPr>
          <p:cNvPr id="2050" name="Picture 2" descr="D:\Наши документы\Паська-Пасянька\гбдд\pdd_autogazeta.gif"/>
          <p:cNvPicPr>
            <a:picLocks noChangeAspect="1" noChangeArrowheads="1"/>
          </p:cNvPicPr>
          <p:nvPr/>
        </p:nvPicPr>
        <p:blipFill>
          <a:blip r:embed="rId2"/>
          <a:srcRect/>
          <a:stretch>
            <a:fillRect/>
          </a:stretch>
        </p:blipFill>
        <p:spPr bwMode="auto">
          <a:xfrm>
            <a:off x="285720" y="142852"/>
            <a:ext cx="3200400" cy="2647950"/>
          </a:xfrm>
          <a:prstGeom prst="rect">
            <a:avLst/>
          </a:prstGeom>
          <a:ln>
            <a:noFill/>
          </a:ln>
          <a:effectLst>
            <a:softEdge rad="112500"/>
          </a:effectLst>
        </p:spPr>
      </p:pic>
      <p:pic>
        <p:nvPicPr>
          <p:cNvPr id="2051" name="Picture 3" descr="D:\Наши документы\Паська-Пасянька\гбдд\4119_1.jpg"/>
          <p:cNvPicPr>
            <a:picLocks noChangeAspect="1" noChangeArrowheads="1"/>
          </p:cNvPicPr>
          <p:nvPr/>
        </p:nvPicPr>
        <p:blipFill>
          <a:blip r:embed="rId3"/>
          <a:srcRect/>
          <a:stretch>
            <a:fillRect/>
          </a:stretch>
        </p:blipFill>
        <p:spPr bwMode="auto">
          <a:xfrm>
            <a:off x="6143636" y="3786190"/>
            <a:ext cx="2602244" cy="2928957"/>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15370" cy="582594"/>
          </a:xfrm>
        </p:spPr>
        <p:txBody>
          <a:bodyPr>
            <a:noAutofit/>
          </a:bodyPr>
          <a:lstStyle/>
          <a:p>
            <a:pPr algn="ctr"/>
            <a:r>
              <a:rPr lang="ru-RU" sz="3200" b="1" dirty="0">
                <a:solidFill>
                  <a:srgbClr val="FFFF00"/>
                </a:solidFill>
              </a:rPr>
              <a:t> Участники дорожного движения</a:t>
            </a:r>
          </a:p>
        </p:txBody>
      </p:sp>
      <p:sp>
        <p:nvSpPr>
          <p:cNvPr id="4" name="Прямоугольник 3"/>
          <p:cNvSpPr/>
          <p:nvPr/>
        </p:nvSpPr>
        <p:spPr>
          <a:xfrm>
            <a:off x="714348" y="1857364"/>
            <a:ext cx="5643602" cy="4247317"/>
          </a:xfrm>
          <a:prstGeom prst="rect">
            <a:avLst/>
          </a:prstGeom>
        </p:spPr>
        <p:txBody>
          <a:bodyPr wrap="square">
            <a:spAutoFit/>
          </a:bodyPr>
          <a:lstStyle/>
          <a:p>
            <a:r>
              <a:rPr lang="ru-RU" sz="5400" dirty="0">
                <a:solidFill>
                  <a:srgbClr val="FF0000"/>
                </a:solidFill>
                <a:latin typeface="Times New Roman" pitchFamily="18" charset="0"/>
                <a:cs typeface="Times New Roman" pitchFamily="18" charset="0"/>
              </a:rPr>
              <a:t>Пешеходы</a:t>
            </a:r>
          </a:p>
          <a:p>
            <a:endParaRPr lang="ru-RU" sz="5400" dirty="0">
              <a:solidFill>
                <a:srgbClr val="FF0000"/>
              </a:solidFill>
              <a:latin typeface="Times New Roman" pitchFamily="18" charset="0"/>
              <a:cs typeface="Times New Roman" pitchFamily="18" charset="0"/>
            </a:endParaRPr>
          </a:p>
          <a:p>
            <a:r>
              <a:rPr lang="ru-RU" sz="5400" dirty="0">
                <a:solidFill>
                  <a:srgbClr val="FF0000"/>
                </a:solidFill>
                <a:latin typeface="Times New Roman" pitchFamily="18" charset="0"/>
                <a:cs typeface="Times New Roman" pitchFamily="18" charset="0"/>
              </a:rPr>
              <a:t>      Пассажиры</a:t>
            </a:r>
          </a:p>
          <a:p>
            <a:endParaRPr lang="ru-RU" sz="5400" dirty="0">
              <a:solidFill>
                <a:srgbClr val="FF0000"/>
              </a:solidFill>
              <a:latin typeface="Times New Roman" pitchFamily="18" charset="0"/>
              <a:cs typeface="Times New Roman" pitchFamily="18" charset="0"/>
            </a:endParaRPr>
          </a:p>
          <a:p>
            <a:r>
              <a:rPr lang="ru-RU" sz="5400" dirty="0">
                <a:solidFill>
                  <a:srgbClr val="FF0000"/>
                </a:solidFill>
                <a:latin typeface="Times New Roman" pitchFamily="18" charset="0"/>
                <a:cs typeface="Times New Roman" pitchFamily="18" charset="0"/>
              </a:rPr>
              <a:t>              Водители   </a:t>
            </a:r>
            <a:endParaRPr lang="ru-RU" sz="5400" dirty="0"/>
          </a:p>
        </p:txBody>
      </p:sp>
      <p:pic>
        <p:nvPicPr>
          <p:cNvPr id="3078" name="Picture 6" descr="D:\Наши документы\Паська-Пасянька\гбдд\deti51111.gif"/>
          <p:cNvPicPr>
            <a:picLocks noChangeAspect="1" noChangeArrowheads="1"/>
          </p:cNvPicPr>
          <p:nvPr/>
        </p:nvPicPr>
        <p:blipFill>
          <a:blip r:embed="rId2"/>
          <a:srcRect/>
          <a:stretch>
            <a:fillRect/>
          </a:stretch>
        </p:blipFill>
        <p:spPr bwMode="auto">
          <a:xfrm>
            <a:off x="4143372" y="928670"/>
            <a:ext cx="1752600" cy="264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9" name="Picture 7" descr="D:\Наши документы\Паська-Пасянька\гбдд\111.jpg"/>
          <p:cNvPicPr>
            <a:picLocks noChangeAspect="1" noChangeArrowheads="1"/>
          </p:cNvPicPr>
          <p:nvPr/>
        </p:nvPicPr>
        <p:blipFill>
          <a:blip r:embed="rId3"/>
          <a:srcRect/>
          <a:stretch>
            <a:fillRect/>
          </a:stretch>
        </p:blipFill>
        <p:spPr bwMode="auto">
          <a:xfrm>
            <a:off x="5286380" y="2214554"/>
            <a:ext cx="1943100" cy="245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descr="D:\Наши документы\Паська-Пасянька\гбдд\Ne96l4UNKO111.jpg"/>
          <p:cNvPicPr>
            <a:picLocks noChangeAspect="1" noChangeArrowheads="1"/>
          </p:cNvPicPr>
          <p:nvPr/>
        </p:nvPicPr>
        <p:blipFill>
          <a:blip r:embed="rId4"/>
          <a:srcRect/>
          <a:stretch>
            <a:fillRect/>
          </a:stretch>
        </p:blipFill>
        <p:spPr bwMode="auto">
          <a:xfrm>
            <a:off x="6500826" y="3571876"/>
            <a:ext cx="2076450" cy="276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fltVal val="0"/>
                                          </p:val>
                                        </p:tav>
                                        <p:tav tm="100000">
                                          <p:val>
                                            <p:strVal val="#ppt_h"/>
                                          </p:val>
                                        </p:tav>
                                      </p:tavLst>
                                    </p:anim>
                                    <p:animEffect transition="in" filter="fade">
                                      <p:cBhvr>
                                        <p:cTn id="23" dur="500"/>
                                        <p:tgtEl>
                                          <p:spTgt spid="307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9"/>
                                        </p:tgtEl>
                                        <p:attrNameLst>
                                          <p:attrName>style.visibility</p:attrName>
                                        </p:attrNameLst>
                                      </p:cBhvr>
                                      <p:to>
                                        <p:strVal val="visible"/>
                                      </p:to>
                                    </p:set>
                                    <p:anim calcmode="lin" valueType="num">
                                      <p:cBhvr>
                                        <p:cTn id="28" dur="500" fill="hold"/>
                                        <p:tgtEl>
                                          <p:spTgt spid="3079"/>
                                        </p:tgtEl>
                                        <p:attrNameLst>
                                          <p:attrName>ppt_w</p:attrName>
                                        </p:attrNameLst>
                                      </p:cBhvr>
                                      <p:tavLst>
                                        <p:tav tm="0">
                                          <p:val>
                                            <p:fltVal val="0"/>
                                          </p:val>
                                        </p:tav>
                                        <p:tav tm="100000">
                                          <p:val>
                                            <p:strVal val="#ppt_w"/>
                                          </p:val>
                                        </p:tav>
                                      </p:tavLst>
                                    </p:anim>
                                    <p:anim calcmode="lin" valueType="num">
                                      <p:cBhvr>
                                        <p:cTn id="29" dur="500" fill="hold"/>
                                        <p:tgtEl>
                                          <p:spTgt spid="3079"/>
                                        </p:tgtEl>
                                        <p:attrNameLst>
                                          <p:attrName>ppt_h</p:attrName>
                                        </p:attrNameLst>
                                      </p:cBhvr>
                                      <p:tavLst>
                                        <p:tav tm="0">
                                          <p:val>
                                            <p:fltVal val="0"/>
                                          </p:val>
                                        </p:tav>
                                        <p:tav tm="100000">
                                          <p:val>
                                            <p:strVal val="#ppt_h"/>
                                          </p:val>
                                        </p:tav>
                                      </p:tavLst>
                                    </p:anim>
                                    <p:animEffect transition="in" filter="fade">
                                      <p:cBhvr>
                                        <p:cTn id="30" dur="500"/>
                                        <p:tgtEl>
                                          <p:spTgt spid="307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 calcmode="lin" valueType="num">
                                      <p:cBhvr>
                                        <p:cTn id="35" dur="500" fill="hold"/>
                                        <p:tgtEl>
                                          <p:spTgt spid="3080"/>
                                        </p:tgtEl>
                                        <p:attrNameLst>
                                          <p:attrName>ppt_w</p:attrName>
                                        </p:attrNameLst>
                                      </p:cBhvr>
                                      <p:tavLst>
                                        <p:tav tm="0">
                                          <p:val>
                                            <p:fltVal val="0"/>
                                          </p:val>
                                        </p:tav>
                                        <p:tav tm="100000">
                                          <p:val>
                                            <p:strVal val="#ppt_w"/>
                                          </p:val>
                                        </p:tav>
                                      </p:tavLst>
                                    </p:anim>
                                    <p:anim calcmode="lin" valueType="num">
                                      <p:cBhvr>
                                        <p:cTn id="36" dur="500" fill="hold"/>
                                        <p:tgtEl>
                                          <p:spTgt spid="3080"/>
                                        </p:tgtEl>
                                        <p:attrNameLst>
                                          <p:attrName>ppt_h</p:attrName>
                                        </p:attrNameLst>
                                      </p:cBhvr>
                                      <p:tavLst>
                                        <p:tav tm="0">
                                          <p:val>
                                            <p:fltVal val="0"/>
                                          </p:val>
                                        </p:tav>
                                        <p:tav tm="100000">
                                          <p:val>
                                            <p:strVal val="#ppt_h"/>
                                          </p:val>
                                        </p:tav>
                                      </p:tavLst>
                                    </p:anim>
                                    <p:animEffect transition="in" filter="fade">
                                      <p:cBhvr>
                                        <p:cTn id="3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467600" cy="571496"/>
          </a:xfrm>
        </p:spPr>
        <p:txBody>
          <a:bodyPr>
            <a:normAutofit/>
          </a:bodyPr>
          <a:lstStyle/>
          <a:p>
            <a:r>
              <a:rPr lang="ru-RU" sz="2800" b="1" dirty="0">
                <a:solidFill>
                  <a:schemeClr val="bg1">
                    <a:lumMod val="50000"/>
                  </a:schemeClr>
                </a:solidFill>
                <a:latin typeface="Times New Roman" pitchFamily="18" charset="0"/>
                <a:cs typeface="Times New Roman" pitchFamily="18" charset="0"/>
              </a:rPr>
              <a:t> </a:t>
            </a:r>
            <a:r>
              <a:rPr lang="ru-RU" sz="2800" b="1" dirty="0">
                <a:solidFill>
                  <a:srgbClr val="FFFF00"/>
                </a:solidFill>
                <a:latin typeface="Times New Roman" pitchFamily="18" charset="0"/>
                <a:cs typeface="Times New Roman" pitchFamily="18" charset="0"/>
              </a:rPr>
              <a:t>Правила движения -  достойны уважения</a:t>
            </a:r>
          </a:p>
        </p:txBody>
      </p:sp>
      <p:sp>
        <p:nvSpPr>
          <p:cNvPr id="3" name="TextBox 2"/>
          <p:cNvSpPr txBox="1"/>
          <p:nvPr/>
        </p:nvSpPr>
        <p:spPr>
          <a:xfrm>
            <a:off x="285720" y="785794"/>
            <a:ext cx="7643866" cy="4955203"/>
          </a:xfrm>
          <a:prstGeom prst="rect">
            <a:avLst/>
          </a:prstGeom>
          <a:noFill/>
        </p:spPr>
        <p:txBody>
          <a:bodyPr wrap="square" rtlCol="0">
            <a:spAutoFit/>
          </a:bodyPr>
          <a:lstStyle/>
          <a:p>
            <a:pPr algn="ctr"/>
            <a:r>
              <a:rPr lang="ru-RU" sz="2800" b="1" i="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Для пешеходов</a:t>
            </a:r>
          </a:p>
          <a:p>
            <a:pPr algn="ctr"/>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переходить улицу только на зеленый сигнал светофора;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переходить улицу в соответствующих местах, давая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понять водителям о своем намерении, чтобы не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заставлять их резко тормозить;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передвигаться по тротуарам или обочинам;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пользоваться подземным переходом, если он есть;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не ходить рядом с проезжей частью;</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не скапливаться на автобусных остановках, вынуждая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остальных пешеходов сходить с тротуара;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уступать дорогу родителям с детскими колясками;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не идти по узкому тротуару под руку или </a:t>
            </a:r>
          </a:p>
          <a:p>
            <a:r>
              <a:rPr lang="ru-RU" sz="24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обнявшись, занимая его целиком. </a:t>
            </a:r>
          </a:p>
        </p:txBody>
      </p:sp>
      <p:pic>
        <p:nvPicPr>
          <p:cNvPr id="5" name="Picture 4" descr="D:\Наши документы\Паська-Пасянька\гбдд\На дорогах_files\image030.gif"/>
          <p:cNvPicPr>
            <a:picLocks noChangeAspect="1" noChangeArrowheads="1"/>
          </p:cNvPicPr>
          <p:nvPr/>
        </p:nvPicPr>
        <p:blipFill>
          <a:blip r:embed="rId2"/>
          <a:srcRect/>
          <a:stretch>
            <a:fillRect/>
          </a:stretch>
        </p:blipFill>
        <p:spPr bwMode="auto">
          <a:xfrm>
            <a:off x="7786710" y="5286388"/>
            <a:ext cx="1232278" cy="1071546"/>
          </a:xfrm>
          <a:prstGeom prst="rect">
            <a:avLst/>
          </a:prstGeom>
          <a:noFill/>
        </p:spPr>
      </p:pic>
      <p:pic>
        <p:nvPicPr>
          <p:cNvPr id="1027" name="Picture 3" descr="D:\Наши документы\Паська-Пасянька\гбдд\На дорогах_files\image031.gif"/>
          <p:cNvPicPr>
            <a:picLocks noChangeAspect="1" noChangeArrowheads="1"/>
          </p:cNvPicPr>
          <p:nvPr/>
        </p:nvPicPr>
        <p:blipFill>
          <a:blip r:embed="rId3"/>
          <a:srcRect/>
          <a:stretch>
            <a:fillRect/>
          </a:stretch>
        </p:blipFill>
        <p:spPr bwMode="auto">
          <a:xfrm>
            <a:off x="7358082" y="2071678"/>
            <a:ext cx="1223968" cy="1064320"/>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14290"/>
            <a:ext cx="8215370" cy="6124754"/>
          </a:xfrm>
          <a:prstGeom prst="rect">
            <a:avLst/>
          </a:prstGeom>
        </p:spPr>
        <p:txBody>
          <a:bodyPr wrap="square">
            <a:spAutoFit/>
          </a:bodyPr>
          <a:lstStyle/>
          <a:p>
            <a:pPr algn="ctr"/>
            <a:r>
              <a:rPr lang="ru-RU" sz="2800" b="1" i="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Для пассажиров</a:t>
            </a:r>
          </a:p>
          <a:p>
            <a:pPr algn="ctr"/>
            <a:endPar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u="sng"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Пассажир обязан:</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Входить в транспорт и выходить из него со стороны тротуара или обочины или только после остановки транспорта;</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Держаться за поручни;</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Быть вежливыми, уступать место пожилым людям, инвалидам;</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Покупать билеты только на остановках;</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 коляске мотоцикла быть в застегнутом шлеме и держаться.</a:t>
            </a:r>
          </a:p>
          <a:p>
            <a:pPr algn="ctr"/>
            <a:endParaRPr lang="ru-RU" sz="2400" b="1" u="sng"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400" b="1" u="sng"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Пассажир не должен:</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Отвлекать водителя разговорами и стучать в стекло кабины;</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Открывать двери транспорта во время его движения;</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Высовывать руки и голову из окон;</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Сидеть на заднем сидении мотоцикла, если не исполнилось </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12 лет;</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Сидеть на переднем сидении легкового автомобиля, если не </a:t>
            </a:r>
          </a:p>
          <a:p>
            <a:r>
              <a:rPr lang="ru-RU" sz="2000" dirty="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исполнилось 12 лет;</a:t>
            </a:r>
          </a:p>
        </p:txBody>
      </p:sp>
      <p:pic>
        <p:nvPicPr>
          <p:cNvPr id="17413" name="Picture 5" descr="D:\Наши документы\Паська-Пасянька\гбдд\164386-3.jpg"/>
          <p:cNvPicPr>
            <a:picLocks noChangeAspect="1" noChangeArrowheads="1"/>
          </p:cNvPicPr>
          <p:nvPr/>
        </p:nvPicPr>
        <p:blipFill>
          <a:blip r:embed="rId2"/>
          <a:srcRect/>
          <a:stretch>
            <a:fillRect/>
          </a:stretch>
        </p:blipFill>
        <p:spPr bwMode="auto">
          <a:xfrm>
            <a:off x="6858016" y="142852"/>
            <a:ext cx="1952083" cy="1466851"/>
          </a:xfrm>
          <a:prstGeom prst="rect">
            <a:avLst/>
          </a:prstGeom>
          <a:noFill/>
        </p:spPr>
      </p:pic>
      <p:pic>
        <p:nvPicPr>
          <p:cNvPr id="17414" name="Picture 6" descr="D:\Наши документы\Паська-Пасянька\гбдд\3vn1600.jpg"/>
          <p:cNvPicPr>
            <a:picLocks noChangeAspect="1" noChangeArrowheads="1"/>
          </p:cNvPicPr>
          <p:nvPr/>
        </p:nvPicPr>
        <p:blipFill>
          <a:blip r:embed="rId3" cstate="print"/>
          <a:srcRect/>
          <a:stretch>
            <a:fillRect/>
          </a:stretch>
        </p:blipFill>
        <p:spPr bwMode="auto">
          <a:xfrm>
            <a:off x="214282" y="5357826"/>
            <a:ext cx="1714485" cy="1285864"/>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60" cy="439718"/>
          </a:xfrm>
        </p:spPr>
        <p:txBody>
          <a:bodyPr>
            <a:normAutofit fontScale="90000"/>
          </a:bodyPr>
          <a:lstStyle/>
          <a:p>
            <a:pPr algn="ctr"/>
            <a:r>
              <a:rPr lang="ru-RU" sz="2800" b="1" dirty="0">
                <a:solidFill>
                  <a:srgbClr val="FFFF00"/>
                </a:solidFill>
              </a:rPr>
              <a:t>На проезжей части случаются несчастья….</a:t>
            </a:r>
          </a:p>
        </p:txBody>
      </p:sp>
      <p:sp>
        <p:nvSpPr>
          <p:cNvPr id="3" name="Прямоугольник 2"/>
          <p:cNvSpPr/>
          <p:nvPr/>
        </p:nvSpPr>
        <p:spPr>
          <a:xfrm>
            <a:off x="2071670" y="642919"/>
            <a:ext cx="5137560" cy="1384995"/>
          </a:xfrm>
          <a:prstGeom prst="rect">
            <a:avLst/>
          </a:prstGeom>
        </p:spPr>
        <p:txBody>
          <a:bodyPr wrap="square">
            <a:spAutoFit/>
          </a:bodyPr>
          <a:lstStyle/>
          <a:p>
            <a:r>
              <a:rPr lang="ru-RU" sz="2800" dirty="0">
                <a:solidFill>
                  <a:srgbClr val="FF0000"/>
                </a:solidFill>
                <a:latin typeface="Times New Roman" pitchFamily="18" charset="0"/>
                <a:cs typeface="Times New Roman" pitchFamily="18" charset="0"/>
              </a:rPr>
              <a:t>О светофоре и дорожных знаках</a:t>
            </a:r>
          </a:p>
          <a:p>
            <a:endParaRPr lang="ru-RU" sz="2800" dirty="0">
              <a:solidFill>
                <a:srgbClr val="FF0000"/>
              </a:solidFill>
              <a:latin typeface="Times New Roman" pitchFamily="18" charset="0"/>
              <a:cs typeface="Times New Roman" pitchFamily="18" charset="0"/>
            </a:endParaRPr>
          </a:p>
          <a:p>
            <a:r>
              <a:rPr lang="ru-RU" sz="2800" dirty="0">
                <a:solidFill>
                  <a:srgbClr val="FF0000"/>
                </a:solidFill>
                <a:latin typeface="Times New Roman" pitchFamily="18" charset="0"/>
                <a:cs typeface="Times New Roman" pitchFamily="18" charset="0"/>
              </a:rPr>
              <a:t>  </a:t>
            </a:r>
            <a:endParaRPr lang="ru-RU" sz="2800" dirty="0"/>
          </a:p>
        </p:txBody>
      </p:sp>
      <p:pic>
        <p:nvPicPr>
          <p:cNvPr id="18435" name="Picture 3" descr="D:\Наши документы\Паська-Пасянька\гбдд\1.jpg"/>
          <p:cNvPicPr>
            <a:picLocks noChangeAspect="1" noChangeArrowheads="1"/>
          </p:cNvPicPr>
          <p:nvPr/>
        </p:nvPicPr>
        <p:blipFill>
          <a:blip r:embed="rId2"/>
          <a:srcRect/>
          <a:stretch>
            <a:fillRect/>
          </a:stretch>
        </p:blipFill>
        <p:spPr bwMode="auto">
          <a:xfrm>
            <a:off x="4643438" y="3429000"/>
            <a:ext cx="3143272" cy="3086122"/>
          </a:xfrm>
          <a:prstGeom prst="rect">
            <a:avLst/>
          </a:prstGeom>
          <a:noFill/>
        </p:spPr>
      </p:pic>
      <p:sp>
        <p:nvSpPr>
          <p:cNvPr id="5" name="Прямоугольник 4"/>
          <p:cNvSpPr/>
          <p:nvPr/>
        </p:nvSpPr>
        <p:spPr>
          <a:xfrm>
            <a:off x="642910" y="4214818"/>
            <a:ext cx="3929090" cy="1569660"/>
          </a:xfrm>
          <a:prstGeom prst="rect">
            <a:avLst/>
          </a:prstGeom>
        </p:spPr>
        <p:txBody>
          <a:bodyPr wrap="square">
            <a:spAutoFit/>
          </a:bodyPr>
          <a:lstStyle/>
          <a:p>
            <a:r>
              <a:rPr lang="ru-RU" sz="2400" dirty="0">
                <a:solidFill>
                  <a:schemeClr val="tx1">
                    <a:lumMod val="75000"/>
                  </a:schemeClr>
                </a:solidFill>
                <a:latin typeface="Times New Roman" pitchFamily="18" charset="0"/>
                <a:cs typeface="Times New Roman" pitchFamily="18" charset="0"/>
              </a:rPr>
              <a:t>           Первый светофор в России был в форме круга. Регулировщик поворачивал стрелку на нужный цвет </a:t>
            </a:r>
            <a:endParaRPr lang="ru-RU" sz="2400" dirty="0">
              <a:solidFill>
                <a:schemeClr val="tx1">
                  <a:lumMod val="75000"/>
                </a:schemeClr>
              </a:solidFill>
            </a:endParaRPr>
          </a:p>
        </p:txBody>
      </p:sp>
      <p:sp>
        <p:nvSpPr>
          <p:cNvPr id="12" name="Прямоугольник 11"/>
          <p:cNvSpPr/>
          <p:nvPr/>
        </p:nvSpPr>
        <p:spPr>
          <a:xfrm>
            <a:off x="214282" y="1928802"/>
            <a:ext cx="8809777" cy="1631216"/>
          </a:xfrm>
          <a:prstGeom prst="rect">
            <a:avLst/>
          </a:prstGeom>
        </p:spPr>
        <p:txBody>
          <a:bodyPr wrap="square">
            <a:spAutoFit/>
          </a:bodyPr>
          <a:lstStyle/>
          <a:p>
            <a:r>
              <a:rPr lang="ru-RU" sz="2000" dirty="0">
                <a:solidFill>
                  <a:schemeClr val="tx1">
                    <a:lumMod val="75000"/>
                  </a:schemeClr>
                </a:solidFill>
                <a:latin typeface="Times New Roman" pitchFamily="18" charset="0"/>
                <a:cs typeface="Times New Roman" pitchFamily="18" charset="0"/>
              </a:rPr>
              <a:t>           </a:t>
            </a:r>
            <a:r>
              <a:rPr lang="ru-RU" sz="2000" u="sng" dirty="0">
                <a:solidFill>
                  <a:schemeClr val="tx1">
                    <a:lumMod val="75000"/>
                  </a:schemeClr>
                </a:solidFill>
                <a:latin typeface="Times New Roman" pitchFamily="18" charset="0"/>
                <a:cs typeface="Times New Roman" pitchFamily="18" charset="0"/>
              </a:rPr>
              <a:t>Светофор</a:t>
            </a:r>
            <a:r>
              <a:rPr lang="ru-RU" sz="2000" dirty="0">
                <a:solidFill>
                  <a:schemeClr val="tx1">
                    <a:lumMod val="75000"/>
                  </a:schemeClr>
                </a:solidFill>
                <a:latin typeface="Times New Roman" pitchFamily="18" charset="0"/>
                <a:cs typeface="Times New Roman" pitchFamily="18" charset="0"/>
              </a:rPr>
              <a:t> – это устройство, которое световыми сигналами разрешает </a:t>
            </a:r>
          </a:p>
          <a:p>
            <a:r>
              <a:rPr lang="ru-RU" sz="2000" dirty="0">
                <a:solidFill>
                  <a:schemeClr val="tx1">
                    <a:lumMod val="75000"/>
                  </a:schemeClr>
                </a:solidFill>
                <a:latin typeface="Times New Roman" pitchFamily="18" charset="0"/>
                <a:cs typeface="Times New Roman" pitchFamily="18" charset="0"/>
              </a:rPr>
              <a:t>или запрещает движение транспорта или пешехода. Сигналы располагаются в нем  в строгой последовательности: красный, желтый, зеленый.</a:t>
            </a:r>
          </a:p>
          <a:p>
            <a:r>
              <a:rPr lang="ru-RU" sz="2000" dirty="0">
                <a:solidFill>
                  <a:schemeClr val="tx1">
                    <a:lumMod val="75000"/>
                  </a:schemeClr>
                </a:solidFill>
                <a:latin typeface="Times New Roman" pitchFamily="18" charset="0"/>
                <a:cs typeface="Times New Roman" pitchFamily="18" charset="0"/>
              </a:rPr>
              <a:t>Светофор  состоит из 2 частей: «СВЕТ» и «ФОРОС», что в переводе означает </a:t>
            </a:r>
            <a:r>
              <a:rPr lang="ru-RU" sz="2000" u="sng" dirty="0">
                <a:solidFill>
                  <a:srgbClr val="FFFF00"/>
                </a:solidFill>
                <a:latin typeface="Times New Roman" pitchFamily="18" charset="0"/>
                <a:cs typeface="Times New Roman" pitchFamily="18" charset="0"/>
              </a:rPr>
              <a:t>несущий свет</a:t>
            </a:r>
            <a:endParaRPr lang="ru-RU" sz="2000" u="sng" dirty="0">
              <a:solidFill>
                <a:srgbClr val="FFFF00"/>
              </a:solidFill>
            </a:endParaRPr>
          </a:p>
        </p:txBody>
      </p:sp>
      <p:pic>
        <p:nvPicPr>
          <p:cNvPr id="18438" name="Picture 6" descr="D:\Наши документы\Паська-Пасянька\гбдд\На дорогах_files\stop1000.gif"/>
          <p:cNvPicPr>
            <a:picLocks noChangeAspect="1" noChangeArrowheads="1" noCrop="1"/>
          </p:cNvPicPr>
          <p:nvPr/>
        </p:nvPicPr>
        <p:blipFill>
          <a:blip r:embed="rId3"/>
          <a:srcRect/>
          <a:stretch>
            <a:fillRect/>
          </a:stretch>
        </p:blipFill>
        <p:spPr bwMode="auto">
          <a:xfrm>
            <a:off x="142844" y="214290"/>
            <a:ext cx="785818" cy="1743534"/>
          </a:xfrm>
          <a:prstGeom prst="rect">
            <a:avLst/>
          </a:prstGeom>
          <a:noFill/>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p:cTn id="25" dur="1000" fill="hold"/>
                                        <p:tgtEl>
                                          <p:spTgt spid="18438"/>
                                        </p:tgtEl>
                                        <p:attrNameLst>
                                          <p:attrName>ppt_x</p:attrName>
                                        </p:attrNameLst>
                                      </p:cBhvr>
                                      <p:tavLst>
                                        <p:tav tm="0">
                                          <p:val>
                                            <p:strVal val="#ppt_x-.2"/>
                                          </p:val>
                                        </p:tav>
                                        <p:tav tm="100000">
                                          <p:val>
                                            <p:strVal val="#ppt_x"/>
                                          </p:val>
                                        </p:tav>
                                      </p:tavLst>
                                    </p:anim>
                                    <p:anim calcmode="lin" valueType="num">
                                      <p:cBhvr>
                                        <p:cTn id="26" dur="1000" fill="hold"/>
                                        <p:tgtEl>
                                          <p:spTgt spid="1843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438"/>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ppt_x</p:attrName>
                                        </p:attrNameLst>
                                      </p:cBhvr>
                                      <p:tavLst>
                                        <p:tav tm="0">
                                          <p:val>
                                            <p:strVal val="#ppt_x-.2"/>
                                          </p:val>
                                        </p:tav>
                                        <p:tav tm="100000">
                                          <p:val>
                                            <p:strVal val="#ppt_x"/>
                                          </p:val>
                                        </p:tav>
                                      </p:tavLst>
                                    </p:anim>
                                    <p:anim calcmode="lin" valueType="num">
                                      <p:cBhvr>
                                        <p:cTn id="3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8435"/>
                                        </p:tgtEl>
                                        <p:attrNameLst>
                                          <p:attrName>style.visibility</p:attrName>
                                        </p:attrNameLst>
                                      </p:cBhvr>
                                      <p:to>
                                        <p:strVal val="visible"/>
                                      </p:to>
                                    </p:set>
                                    <p:anim calcmode="lin" valueType="num">
                                      <p:cBhvr>
                                        <p:cTn id="56" dur="500" fill="hold"/>
                                        <p:tgtEl>
                                          <p:spTgt spid="18435"/>
                                        </p:tgtEl>
                                        <p:attrNameLst>
                                          <p:attrName>ppt_w</p:attrName>
                                        </p:attrNameLst>
                                      </p:cBhvr>
                                      <p:tavLst>
                                        <p:tav tm="0">
                                          <p:val>
                                            <p:fltVal val="0"/>
                                          </p:val>
                                        </p:tav>
                                        <p:tav tm="100000">
                                          <p:val>
                                            <p:strVal val="#ppt_w"/>
                                          </p:val>
                                        </p:tav>
                                      </p:tavLst>
                                    </p:anim>
                                    <p:anim calcmode="lin" valueType="num">
                                      <p:cBhvr>
                                        <p:cTn id="57" dur="500" fill="hold"/>
                                        <p:tgtEl>
                                          <p:spTgt spid="18435"/>
                                        </p:tgtEl>
                                        <p:attrNameLst>
                                          <p:attrName>ppt_h</p:attrName>
                                        </p:attrNameLst>
                                      </p:cBhvr>
                                      <p:tavLst>
                                        <p:tav tm="0">
                                          <p:val>
                                            <p:fltVal val="0"/>
                                          </p:val>
                                        </p:tav>
                                        <p:tav tm="100000">
                                          <p:val>
                                            <p:strVal val="#ppt_h"/>
                                          </p:val>
                                        </p:tav>
                                      </p:tavLst>
                                    </p:anim>
                                    <p:animEffect transition="in" filter="fade">
                                      <p:cBhvr>
                                        <p:cTn id="5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Наши документы\Паська-Пасянька\гбдд\2.jpg"/>
          <p:cNvPicPr>
            <a:picLocks noChangeAspect="1" noChangeArrowheads="1"/>
          </p:cNvPicPr>
          <p:nvPr/>
        </p:nvPicPr>
        <p:blipFill>
          <a:blip r:embed="rId2"/>
          <a:srcRect/>
          <a:stretch>
            <a:fillRect/>
          </a:stretch>
        </p:blipFill>
        <p:spPr bwMode="auto">
          <a:xfrm>
            <a:off x="500034" y="3143248"/>
            <a:ext cx="2643206" cy="3441699"/>
          </a:xfrm>
          <a:prstGeom prst="rect">
            <a:avLst/>
          </a:prstGeom>
          <a:ln>
            <a:noFill/>
          </a:ln>
          <a:effectLst>
            <a:softEdge rad="112500"/>
          </a:effectLst>
        </p:spPr>
      </p:pic>
      <p:sp>
        <p:nvSpPr>
          <p:cNvPr id="4" name="Прямоугольник 3"/>
          <p:cNvSpPr/>
          <p:nvPr/>
        </p:nvSpPr>
        <p:spPr>
          <a:xfrm>
            <a:off x="357158" y="1571612"/>
            <a:ext cx="2775953" cy="1077218"/>
          </a:xfrm>
          <a:prstGeom prst="rect">
            <a:avLst/>
          </a:prstGeom>
        </p:spPr>
        <p:txBody>
          <a:bodyPr wrap="none">
            <a:spAutoFit/>
          </a:bodyPr>
          <a:lstStyle/>
          <a:p>
            <a:pPr algn="ctr"/>
            <a:r>
              <a:rPr lang="ru-RU" sz="3200" dirty="0">
                <a:solidFill>
                  <a:schemeClr val="tx1">
                    <a:lumMod val="75000"/>
                  </a:schemeClr>
                </a:solidFill>
                <a:latin typeface="Times New Roman" pitchFamily="18" charset="0"/>
                <a:cs typeface="Times New Roman" pitchFamily="18" charset="0"/>
              </a:rPr>
              <a:t>Светофор </a:t>
            </a:r>
          </a:p>
          <a:p>
            <a:pPr algn="ctr"/>
            <a:r>
              <a:rPr lang="ru-RU" sz="3200" dirty="0">
                <a:solidFill>
                  <a:schemeClr val="tx1">
                    <a:lumMod val="75000"/>
                  </a:schemeClr>
                </a:solidFill>
                <a:latin typeface="Times New Roman" pitchFamily="18" charset="0"/>
                <a:cs typeface="Times New Roman" pitchFamily="18" charset="0"/>
              </a:rPr>
              <a:t>для пешеходов</a:t>
            </a:r>
            <a:endParaRPr lang="ru-RU" sz="3200" dirty="0"/>
          </a:p>
        </p:txBody>
      </p:sp>
      <p:pic>
        <p:nvPicPr>
          <p:cNvPr id="5" name="Picture 5" descr="D:\Наши документы\Паська-Пасянька\гбдд\3.jpg"/>
          <p:cNvPicPr>
            <a:picLocks noChangeAspect="1" noChangeArrowheads="1"/>
          </p:cNvPicPr>
          <p:nvPr/>
        </p:nvPicPr>
        <p:blipFill>
          <a:blip r:embed="rId3"/>
          <a:srcRect/>
          <a:stretch>
            <a:fillRect/>
          </a:stretch>
        </p:blipFill>
        <p:spPr bwMode="auto">
          <a:xfrm>
            <a:off x="5857884" y="285728"/>
            <a:ext cx="2622030" cy="3286148"/>
          </a:xfrm>
          <a:prstGeom prst="rect">
            <a:avLst/>
          </a:prstGeom>
          <a:ln>
            <a:noFill/>
          </a:ln>
          <a:effectLst>
            <a:softEdge rad="112500"/>
          </a:effectLst>
        </p:spPr>
      </p:pic>
      <p:sp>
        <p:nvSpPr>
          <p:cNvPr id="6" name="Прямоугольник 5"/>
          <p:cNvSpPr/>
          <p:nvPr/>
        </p:nvSpPr>
        <p:spPr>
          <a:xfrm>
            <a:off x="5857884" y="4000504"/>
            <a:ext cx="2831031" cy="1077218"/>
          </a:xfrm>
          <a:prstGeom prst="rect">
            <a:avLst/>
          </a:prstGeom>
        </p:spPr>
        <p:txBody>
          <a:bodyPr wrap="none">
            <a:spAutoFit/>
          </a:bodyPr>
          <a:lstStyle/>
          <a:p>
            <a:r>
              <a:rPr lang="ru-RU" sz="3200" dirty="0">
                <a:solidFill>
                  <a:schemeClr val="tx1">
                    <a:lumMod val="75000"/>
                  </a:schemeClr>
                </a:solidFill>
                <a:latin typeface="Times New Roman" pitchFamily="18" charset="0"/>
                <a:cs typeface="Times New Roman" pitchFamily="18" charset="0"/>
              </a:rPr>
              <a:t>Транспортный </a:t>
            </a:r>
          </a:p>
          <a:p>
            <a:pPr algn="ctr"/>
            <a:r>
              <a:rPr lang="ru-RU" sz="3200" dirty="0">
                <a:solidFill>
                  <a:schemeClr val="tx1">
                    <a:lumMod val="75000"/>
                  </a:schemeClr>
                </a:solidFill>
                <a:latin typeface="Times New Roman" pitchFamily="18" charset="0"/>
                <a:cs typeface="Times New Roman" pitchFamily="18" charset="0"/>
              </a:rPr>
              <a:t>светофор</a:t>
            </a:r>
            <a:endParaRPr lang="ru-RU" sz="32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0"/>
            <a:ext cx="6858048" cy="4031873"/>
          </a:xfrm>
          <a:prstGeom prst="rect">
            <a:avLst/>
          </a:prstGeom>
        </p:spPr>
        <p:txBody>
          <a:bodyPr wrap="square">
            <a:spAutoFit/>
          </a:bodyPr>
          <a:lstStyle/>
          <a:p>
            <a:pPr>
              <a:lnSpc>
                <a:spcPct val="200000"/>
              </a:lnSpc>
            </a:pPr>
            <a:r>
              <a:rPr lang="ru-RU" sz="3200" dirty="0">
                <a:solidFill>
                  <a:schemeClr val="tx1">
                    <a:lumMod val="75000"/>
                  </a:schemeClr>
                </a:solidFill>
                <a:latin typeface="Times New Roman" pitchFamily="18" charset="0"/>
                <a:cs typeface="Times New Roman" pitchFamily="18" charset="0"/>
              </a:rPr>
              <a:t>Светофор - твой друг дорожный:</a:t>
            </a:r>
          </a:p>
          <a:p>
            <a:pPr>
              <a:lnSpc>
                <a:spcPct val="200000"/>
              </a:lnSpc>
            </a:pPr>
            <a:r>
              <a:rPr lang="ru-RU" sz="3200" dirty="0">
                <a:solidFill>
                  <a:schemeClr val="tx1">
                    <a:lumMod val="75000"/>
                  </a:schemeClr>
                </a:solidFill>
                <a:latin typeface="Times New Roman" pitchFamily="18" charset="0"/>
                <a:cs typeface="Times New Roman" pitchFamily="18" charset="0"/>
              </a:rPr>
              <a:t>       Видишь </a:t>
            </a:r>
            <a:r>
              <a:rPr lang="ru-RU" sz="3200" dirty="0">
                <a:solidFill>
                  <a:srgbClr val="FF0000"/>
                </a:solidFill>
                <a:latin typeface="Times New Roman" pitchFamily="18" charset="0"/>
                <a:cs typeface="Times New Roman" pitchFamily="18" charset="0"/>
              </a:rPr>
              <a:t>красный</a:t>
            </a:r>
            <a:r>
              <a:rPr lang="ru-RU" sz="3200" dirty="0">
                <a:solidFill>
                  <a:schemeClr val="tx1">
                    <a:lumMod val="75000"/>
                  </a:schemeClr>
                </a:solidFill>
                <a:latin typeface="Times New Roman" pitchFamily="18" charset="0"/>
                <a:cs typeface="Times New Roman" pitchFamily="18" charset="0"/>
              </a:rPr>
              <a:t>? Просто ждем,</a:t>
            </a:r>
          </a:p>
          <a:p>
            <a:pPr>
              <a:lnSpc>
                <a:spcPct val="200000"/>
              </a:lnSpc>
            </a:pPr>
            <a:r>
              <a:rPr lang="ru-RU" sz="3200" dirty="0">
                <a:solidFill>
                  <a:srgbClr val="FFFF00"/>
                </a:solidFill>
                <a:latin typeface="Times New Roman" pitchFamily="18" charset="0"/>
                <a:cs typeface="Times New Roman" pitchFamily="18" charset="0"/>
              </a:rPr>
              <a:t>       Желтый</a:t>
            </a:r>
            <a:r>
              <a:rPr lang="ru-RU" sz="3200" dirty="0">
                <a:solidFill>
                  <a:schemeClr val="tx1">
                    <a:lumMod val="75000"/>
                  </a:schemeClr>
                </a:solidFill>
                <a:latin typeface="Times New Roman" pitchFamily="18" charset="0"/>
                <a:cs typeface="Times New Roman" pitchFamily="18" charset="0"/>
              </a:rPr>
              <a:t> цвет – готовим ножки, </a:t>
            </a:r>
          </a:p>
          <a:p>
            <a:pPr>
              <a:lnSpc>
                <a:spcPct val="200000"/>
              </a:lnSpc>
            </a:pPr>
            <a:r>
              <a:rPr lang="ru-RU" sz="3200" dirty="0">
                <a:solidFill>
                  <a:schemeClr val="tx1">
                    <a:lumMod val="75000"/>
                  </a:schemeClr>
                </a:solidFill>
                <a:latin typeface="Times New Roman" pitchFamily="18" charset="0"/>
                <a:cs typeface="Times New Roman" pitchFamily="18" charset="0"/>
              </a:rPr>
              <a:t>       На </a:t>
            </a:r>
            <a:r>
              <a:rPr lang="ru-RU" sz="3200" dirty="0">
                <a:solidFill>
                  <a:srgbClr val="00B050"/>
                </a:solidFill>
                <a:latin typeface="Times New Roman" pitchFamily="18" charset="0"/>
                <a:cs typeface="Times New Roman" pitchFamily="18" charset="0"/>
              </a:rPr>
              <a:t>зеленый</a:t>
            </a:r>
            <a:r>
              <a:rPr lang="ru-RU" sz="3200" dirty="0">
                <a:solidFill>
                  <a:schemeClr val="tx1">
                    <a:lumMod val="75000"/>
                  </a:schemeClr>
                </a:solidFill>
                <a:latin typeface="Times New Roman" pitchFamily="18" charset="0"/>
                <a:cs typeface="Times New Roman" pitchFamily="18" charset="0"/>
              </a:rPr>
              <a:t> мы идем!</a:t>
            </a:r>
            <a:endParaRPr lang="ru-RU" sz="3200" dirty="0"/>
          </a:p>
        </p:txBody>
      </p:sp>
      <p:pic>
        <p:nvPicPr>
          <p:cNvPr id="3" name="Picture 3" descr="D:\Наши документы\Паська-Пасянька\гбдд\На дорогах_files\1.jpg"/>
          <p:cNvPicPr>
            <a:picLocks noChangeAspect="1" noChangeArrowheads="1"/>
          </p:cNvPicPr>
          <p:nvPr/>
        </p:nvPicPr>
        <p:blipFill>
          <a:blip r:embed="rId2"/>
          <a:srcRect/>
          <a:stretch>
            <a:fillRect/>
          </a:stretch>
        </p:blipFill>
        <p:spPr bwMode="auto">
          <a:xfrm>
            <a:off x="500034" y="1000108"/>
            <a:ext cx="1171575" cy="3000375"/>
          </a:xfrm>
          <a:prstGeom prst="rect">
            <a:avLst/>
          </a:prstGeom>
          <a:noFill/>
        </p:spPr>
      </p:pic>
      <p:sp>
        <p:nvSpPr>
          <p:cNvPr id="4" name="Прямоугольник 3"/>
          <p:cNvSpPr/>
          <p:nvPr/>
        </p:nvSpPr>
        <p:spPr>
          <a:xfrm>
            <a:off x="4786314" y="4429132"/>
            <a:ext cx="3650423" cy="2092881"/>
          </a:xfrm>
          <a:prstGeom prst="rect">
            <a:avLst/>
          </a:prstGeom>
        </p:spPr>
        <p:txBody>
          <a:bodyPr wrap="none">
            <a:spAutoFit/>
          </a:bodyPr>
          <a:lstStyle/>
          <a:p>
            <a:r>
              <a:rPr lang="ru-RU" sz="2800" dirty="0">
                <a:solidFill>
                  <a:srgbClr val="FF0000"/>
                </a:solidFill>
                <a:latin typeface="Times New Roman" pitchFamily="18" charset="0"/>
                <a:cs typeface="Times New Roman" pitchFamily="18" charset="0"/>
              </a:rPr>
              <a:t>Красный – </a:t>
            </a:r>
            <a:r>
              <a:rPr lang="ru-RU" sz="2800" dirty="0">
                <a:latin typeface="Times New Roman" pitchFamily="18" charset="0"/>
                <a:cs typeface="Times New Roman" pitchFamily="18" charset="0"/>
              </a:rPr>
              <a:t>запрещает </a:t>
            </a:r>
          </a:p>
          <a:p>
            <a:r>
              <a:rPr lang="ru-RU" sz="2800" dirty="0">
                <a:latin typeface="Times New Roman" pitchFamily="18" charset="0"/>
                <a:cs typeface="Times New Roman" pitchFamily="18" charset="0"/>
              </a:rPr>
              <a:t>                     движение,</a:t>
            </a:r>
          </a:p>
          <a:p>
            <a:pPr>
              <a:lnSpc>
                <a:spcPct val="200000"/>
              </a:lnSpc>
            </a:pPr>
            <a:r>
              <a:rPr lang="ru-RU" sz="2800" dirty="0">
                <a:solidFill>
                  <a:srgbClr val="00B050"/>
                </a:solidFill>
                <a:latin typeface="Times New Roman" pitchFamily="18" charset="0"/>
                <a:cs typeface="Times New Roman" pitchFamily="18" charset="0"/>
              </a:rPr>
              <a:t>Зеленый</a:t>
            </a:r>
            <a:r>
              <a:rPr lang="ru-RU" sz="2800" dirty="0">
                <a:latin typeface="Times New Roman" pitchFamily="18" charset="0"/>
                <a:cs typeface="Times New Roman" pitchFamily="18" charset="0"/>
              </a:rPr>
              <a:t> - разрешает</a:t>
            </a:r>
          </a:p>
          <a:p>
            <a:endParaRPr lang="ru-RU" dirty="0"/>
          </a:p>
        </p:txBody>
      </p:sp>
      <p:pic>
        <p:nvPicPr>
          <p:cNvPr id="20482" name="Picture 2" descr="D:\Наши документы\Паська-Пасянька\гбдд\На дорогах_files\p17_svew.jpg"/>
          <p:cNvPicPr>
            <a:picLocks noChangeAspect="1" noChangeArrowheads="1"/>
          </p:cNvPicPr>
          <p:nvPr/>
        </p:nvPicPr>
        <p:blipFill>
          <a:blip r:embed="rId3"/>
          <a:srcRect l="10000" t="3074" r="9999" b="4712"/>
          <a:stretch>
            <a:fillRect/>
          </a:stretch>
        </p:blipFill>
        <p:spPr bwMode="auto">
          <a:xfrm>
            <a:off x="3143240" y="4000504"/>
            <a:ext cx="1428760" cy="2678925"/>
          </a:xfrm>
          <a:prstGeom prst="rect">
            <a:avLst/>
          </a:prstGeom>
          <a:ln>
            <a:noFill/>
          </a:ln>
          <a:effectLst>
            <a:softEdge rad="112500"/>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20482"/>
                                        </p:tgtEl>
                                        <p:attrNameLst>
                                          <p:attrName>style.visibility</p:attrName>
                                        </p:attrNameLst>
                                      </p:cBhvr>
                                      <p:to>
                                        <p:strVal val="visible"/>
                                      </p:to>
                                    </p:set>
                                    <p:anim calcmode="lin" valueType="num">
                                      <p:cBhvr>
                                        <p:cTn id="24" dur="1000" fill="hold"/>
                                        <p:tgtEl>
                                          <p:spTgt spid="20482"/>
                                        </p:tgtEl>
                                        <p:attrNameLst>
                                          <p:attrName>ppt_w</p:attrName>
                                        </p:attrNameLst>
                                      </p:cBhvr>
                                      <p:tavLst>
                                        <p:tav tm="0">
                                          <p:val>
                                            <p:strVal val="#ppt_w+.3"/>
                                          </p:val>
                                        </p:tav>
                                        <p:tav tm="100000">
                                          <p:val>
                                            <p:strVal val="#ppt_w"/>
                                          </p:val>
                                        </p:tav>
                                      </p:tavLst>
                                    </p:anim>
                                    <p:anim calcmode="lin" valueType="num">
                                      <p:cBhvr>
                                        <p:cTn id="25" dur="1000" fill="hold"/>
                                        <p:tgtEl>
                                          <p:spTgt spid="20482"/>
                                        </p:tgtEl>
                                        <p:attrNameLst>
                                          <p:attrName>ppt_h</p:attrName>
                                        </p:attrNameLst>
                                      </p:cBhvr>
                                      <p:tavLst>
                                        <p:tav tm="0">
                                          <p:val>
                                            <p:strVal val="#ppt_h"/>
                                          </p:val>
                                        </p:tav>
                                        <p:tav tm="100000">
                                          <p:val>
                                            <p:strVal val="#ppt_h"/>
                                          </p:val>
                                        </p:tav>
                                      </p:tavLst>
                                    </p:anim>
                                    <p:animEffect transition="in" filter="fade">
                                      <p:cBhvr>
                                        <p:cTn id="26"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7858180" cy="6001643"/>
          </a:xfrm>
          <a:prstGeom prst="rect">
            <a:avLst/>
          </a:prstGeom>
        </p:spPr>
        <p:txBody>
          <a:bodyPr wrap="square">
            <a:spAutoFit/>
          </a:bodyPr>
          <a:lstStyle/>
          <a:p>
            <a:r>
              <a:rPr lang="ru-RU" dirty="0"/>
              <a:t>        </a:t>
            </a:r>
            <a:r>
              <a:rPr lang="ru-RU" sz="2400" dirty="0"/>
              <a:t>Первые дорожные указатели появились практически одновременно с возникновением дорог. Для обозначения маршрута первобытные путешественники надламывали сучья и делали метки на коре деревьев, устанавливали вдоль дорог камни определённой формы. </a:t>
            </a:r>
          </a:p>
          <a:p>
            <a:r>
              <a:rPr lang="ru-RU" sz="2400" dirty="0"/>
              <a:t>        Следующим шагом стало придание придорожным сооружениям конкретной формы, чтобы выделить их на фоне окружающего пейзажа. С этой целью вдоль дорог стали ставить скульптуры.</a:t>
            </a:r>
          </a:p>
          <a:p>
            <a:r>
              <a:rPr lang="ru-RU" sz="2400" dirty="0"/>
              <a:t>        После возникновения письменности на камнях стали делать надписи, обычно писали название населённого пункта, в который ведёт дорога. </a:t>
            </a:r>
          </a:p>
          <a:p>
            <a:r>
              <a:rPr lang="ru-RU" sz="2400" dirty="0"/>
              <a:t>        Первая в мире система дорожных указателей возникла в Древнем Риме в III в. до н.э.</a:t>
            </a:r>
          </a:p>
        </p:txBody>
      </p:sp>
      <p:sp>
        <p:nvSpPr>
          <p:cNvPr id="3" name="Прямоугольник 2"/>
          <p:cNvSpPr/>
          <p:nvPr/>
        </p:nvSpPr>
        <p:spPr>
          <a:xfrm>
            <a:off x="2714612" y="0"/>
            <a:ext cx="3317960" cy="584775"/>
          </a:xfrm>
          <a:prstGeom prst="rect">
            <a:avLst/>
          </a:prstGeom>
        </p:spPr>
        <p:txBody>
          <a:bodyPr wrap="square">
            <a:spAutoFit/>
          </a:bodyPr>
          <a:lstStyle/>
          <a:p>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Дорожные знаки</a:t>
            </a:r>
            <a:endParaRPr lang="ru-RU" sz="3200" dirty="0"/>
          </a:p>
        </p:txBody>
      </p:sp>
      <p:pic>
        <p:nvPicPr>
          <p:cNvPr id="1026" name="Picture 2" descr="D:\Наши документы\Паська-Пасянька\post-4-1198061892_thumb.jpg"/>
          <p:cNvPicPr>
            <a:picLocks noChangeAspect="1" noChangeArrowheads="1"/>
          </p:cNvPicPr>
          <p:nvPr/>
        </p:nvPicPr>
        <p:blipFill>
          <a:blip r:embed="rId2"/>
          <a:srcRect/>
          <a:stretch>
            <a:fillRect/>
          </a:stretch>
        </p:blipFill>
        <p:spPr bwMode="auto">
          <a:xfrm>
            <a:off x="6929454" y="142852"/>
            <a:ext cx="1389073" cy="1000132"/>
          </a:xfrm>
          <a:prstGeom prst="rect">
            <a:avLst/>
          </a:prstGeom>
          <a:noFill/>
        </p:spPr>
      </p:pic>
      <p:pic>
        <p:nvPicPr>
          <p:cNvPr id="1027" name="Picture 3" descr="D:\Наши документы\Паська-Пасянька\i.jpeg"/>
          <p:cNvPicPr>
            <a:picLocks noChangeAspect="1" noChangeArrowheads="1"/>
          </p:cNvPicPr>
          <p:nvPr/>
        </p:nvPicPr>
        <p:blipFill>
          <a:blip r:embed="rId3"/>
          <a:srcRect l="52084"/>
          <a:stretch>
            <a:fillRect/>
          </a:stretch>
        </p:blipFill>
        <p:spPr bwMode="auto">
          <a:xfrm>
            <a:off x="7715272" y="2428868"/>
            <a:ext cx="1014410" cy="1693147"/>
          </a:xfrm>
          <a:prstGeom prst="rect">
            <a:avLst/>
          </a:prstGeom>
          <a:noFill/>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Scale>
                                      <p:cBhvr>
                                        <p:cTn id="1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
                                        </p:tgtEl>
                                        <p:attrNameLst>
                                          <p:attrName>ppt_x</p:attrName>
                                          <p:attrName>ppt_y</p:attrName>
                                        </p:attrNameLst>
                                      </p:cBhvr>
                                    </p:animMotion>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2">
      <a:dk1>
        <a:srgbClr val="344D6C"/>
      </a:dk1>
      <a:lt1>
        <a:srgbClr val="809EC2"/>
      </a:lt1>
      <a:dk2>
        <a:srgbClr val="4E74A3"/>
      </a:dk2>
      <a:lt2>
        <a:srgbClr val="809EC2"/>
      </a:lt2>
      <a:accent1>
        <a:srgbClr val="CCD8E6"/>
      </a:accent1>
      <a:accent2>
        <a:srgbClr val="CCD8E6"/>
      </a:accent2>
      <a:accent3>
        <a:srgbClr val="E7BC29"/>
      </a:accent3>
      <a:accent4>
        <a:srgbClr val="D092A7"/>
      </a:accent4>
      <a:accent5>
        <a:srgbClr val="9C85C0"/>
      </a:accent5>
      <a:accent6>
        <a:srgbClr val="809EC2"/>
      </a:accent6>
      <a:hlink>
        <a:srgbClr val="8E58B6"/>
      </a:hlink>
      <a:folHlink>
        <a:srgbClr val="7F6F6F"/>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390</TotalTime>
  <Words>755</Words>
  <Application>Microsoft Office PowerPoint</Application>
  <PresentationFormat>Экран (4:3)</PresentationFormat>
  <Paragraphs>90</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Calibri</vt:lpstr>
      <vt:lpstr>Century Schoolbook</vt:lpstr>
      <vt:lpstr>Times New Roman</vt:lpstr>
      <vt:lpstr>Wingdings</vt:lpstr>
      <vt:lpstr>Wingdings 2</vt:lpstr>
      <vt:lpstr>Эркер</vt:lpstr>
      <vt:lpstr>Презентация PowerPoint</vt:lpstr>
      <vt:lpstr>Презентация PowerPoint</vt:lpstr>
      <vt:lpstr> Участники дорожного движения</vt:lpstr>
      <vt:lpstr> Правила движения -  достойны уважения</vt:lpstr>
      <vt:lpstr>Презентация PowerPoint</vt:lpstr>
      <vt:lpstr>На проезжей части случаются несчастья….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Детям знать положено,     правила дорожные. </vt:lpstr>
      <vt:lpstr>Всем знать    правила          движения,              как таблицу                 умножения!!!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Екатерина</cp:lastModifiedBy>
  <cp:revision>43</cp:revision>
  <cp:lastPrinted>2016-03-21T14:05:26Z</cp:lastPrinted>
  <dcterms:modified xsi:type="dcterms:W3CDTF">2022-04-11T14:41:00Z</dcterms:modified>
</cp:coreProperties>
</file>