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95" r:id="rId3"/>
    <p:sldId id="260" r:id="rId4"/>
    <p:sldId id="296" r:id="rId5"/>
    <p:sldId id="262" r:id="rId6"/>
    <p:sldId id="277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4" r:id="rId15"/>
    <p:sldId id="276" r:id="rId16"/>
    <p:sldId id="292" r:id="rId17"/>
    <p:sldId id="278" r:id="rId18"/>
    <p:sldId id="281" r:id="rId19"/>
    <p:sldId id="279" r:id="rId20"/>
    <p:sldId id="280" r:id="rId21"/>
    <p:sldId id="291" r:id="rId22"/>
    <p:sldId id="282" r:id="rId23"/>
    <p:sldId id="283" r:id="rId24"/>
    <p:sldId id="284" r:id="rId25"/>
    <p:sldId id="285" r:id="rId26"/>
    <p:sldId id="290" r:id="rId27"/>
    <p:sldId id="286" r:id="rId28"/>
    <p:sldId id="287" r:id="rId29"/>
    <p:sldId id="288" r:id="rId30"/>
    <p:sldId id="289" r:id="rId31"/>
    <p:sldId id="272" r:id="rId32"/>
    <p:sldId id="297" r:id="rId33"/>
    <p:sldId id="298" r:id="rId3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24E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0448" autoAdjust="0"/>
  </p:normalViewPr>
  <p:slideViewPr>
    <p:cSldViewPr>
      <p:cViewPr varScale="1">
        <p:scale>
          <a:sx n="83" d="100"/>
          <a:sy n="83" d="100"/>
        </p:scale>
        <p:origin x="-1362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760697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37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42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44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25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69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90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42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7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35.jpeg"/><Relationship Id="rId5" Type="http://schemas.openxmlformats.org/officeDocument/2006/relationships/image" Target="../media/image5.png"/><Relationship Id="rId10" Type="http://schemas.openxmlformats.org/officeDocument/2006/relationships/image" Target="../media/image34.jpeg"/><Relationship Id="rId4" Type="http://schemas.openxmlformats.org/officeDocument/2006/relationships/image" Target="../media/image23.pn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3.jpeg"/><Relationship Id="rId5" Type="http://schemas.openxmlformats.org/officeDocument/2006/relationships/image" Target="../media/image6.wmf"/><Relationship Id="rId10" Type="http://schemas.openxmlformats.org/officeDocument/2006/relationships/image" Target="../media/image42.jpeg"/><Relationship Id="rId4" Type="http://schemas.openxmlformats.org/officeDocument/2006/relationships/image" Target="../media/image5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12" Type="http://schemas.openxmlformats.org/officeDocument/2006/relationships/image" Target="../media/image3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5.jpeg"/><Relationship Id="rId5" Type="http://schemas.openxmlformats.org/officeDocument/2006/relationships/image" Target="../media/image7.png"/><Relationship Id="rId10" Type="http://schemas.openxmlformats.org/officeDocument/2006/relationships/image" Target="../media/image47.jpg"/><Relationship Id="rId4" Type="http://schemas.openxmlformats.org/officeDocument/2006/relationships/image" Target="../media/image6.wmf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wmf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8.jp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3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2.png"/><Relationship Id="rId7" Type="http://schemas.openxmlformats.org/officeDocument/2006/relationships/image" Target="../media/image45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jpg"/><Relationship Id="rId5" Type="http://schemas.openxmlformats.org/officeDocument/2006/relationships/image" Target="../media/image6.wmf"/><Relationship Id="rId10" Type="http://schemas.openxmlformats.org/officeDocument/2006/relationships/image" Target="../media/image54.jp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0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9.png"/><Relationship Id="rId7" Type="http://schemas.openxmlformats.org/officeDocument/2006/relationships/image" Target="../media/image61.jpg"/><Relationship Id="rId12" Type="http://schemas.openxmlformats.org/officeDocument/2006/relationships/image" Target="../media/image32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2.jpeg"/><Relationship Id="rId5" Type="http://schemas.openxmlformats.org/officeDocument/2006/relationships/image" Target="../media/image6.wmf"/><Relationship Id="rId10" Type="http://schemas.openxmlformats.org/officeDocument/2006/relationships/image" Target="../media/image54.jp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5.png"/><Relationship Id="rId7" Type="http://schemas.openxmlformats.org/officeDocument/2006/relationships/image" Target="../media/image6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7.png"/><Relationship Id="rId10" Type="http://schemas.openxmlformats.org/officeDocument/2006/relationships/image" Target="../media/image69.png"/><Relationship Id="rId4" Type="http://schemas.openxmlformats.org/officeDocument/2006/relationships/image" Target="../media/image6.wmf"/><Relationship Id="rId9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7.png"/><Relationship Id="rId10" Type="http://schemas.openxmlformats.org/officeDocument/2006/relationships/image" Target="../media/image54.jpg"/><Relationship Id="rId4" Type="http://schemas.openxmlformats.org/officeDocument/2006/relationships/image" Target="../media/image6.wmf"/><Relationship Id="rId9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6.wmf"/><Relationship Id="rId7" Type="http://schemas.openxmlformats.org/officeDocument/2006/relationships/image" Target="../media/image7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wmf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69.png"/><Relationship Id="rId10" Type="http://schemas.microsoft.com/office/2007/relationships/hdphoto" Target="../media/hdphoto4.wdp"/><Relationship Id="rId4" Type="http://schemas.openxmlformats.org/officeDocument/2006/relationships/image" Target="../media/image59.png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WORK\_PRESENTATION\GREENPIN\shutterstock_934556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b="8713"/>
          <a:stretch/>
        </p:blipFill>
        <p:spPr bwMode="auto">
          <a:xfrm>
            <a:off x="7809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5183" y="6749513"/>
            <a:ext cx="6550053" cy="179969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3142301" y="8479135"/>
            <a:ext cx="673581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5410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Экология </a:t>
            </a:r>
            <a:r>
              <a:rPr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начинается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дома</a:t>
            </a:r>
            <a:endParaRPr sz="4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1720" y="7109048"/>
            <a:ext cx="6264696" cy="0"/>
          </a:xfrm>
          <a:prstGeom prst="line">
            <a:avLst/>
          </a:prstGeom>
          <a:noFill/>
          <a:ln w="57150" cap="flat">
            <a:solidFill>
              <a:schemeClr val="accent2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98544" y="7109048"/>
            <a:ext cx="4840154" cy="0"/>
          </a:xfrm>
          <a:prstGeom prst="line">
            <a:avLst/>
          </a:prstGeom>
          <a:noFill/>
          <a:ln w="57150" cap="flat">
            <a:solidFill>
              <a:schemeClr val="accent2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WORK\_PRESENTATION\GREENPIN\maslo_pihtyi_sibirsko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r="15010"/>
          <a:stretch/>
        </p:blipFill>
        <p:spPr bwMode="auto">
          <a:xfrm flipH="1">
            <a:off x="178631" y="3907961"/>
            <a:ext cx="5752406" cy="44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2" descr="E:\WORK\_PRESENTATION\GREENPIN\401917 GreenPin поверхност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1298496"/>
            <a:ext cx="4363442" cy="9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10" name="Овал 9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Shape 68"/>
            <p:cNvSpPr/>
            <p:nvPr/>
          </p:nvSpPr>
          <p:spPr>
            <a:xfrm>
              <a:off x="4004318" y="5517893"/>
              <a:ext cx="2844745" cy="16078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КАК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знакГринпин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4" name="Picture 4" descr="E:\WORK\_PRESENTATION\BAYALIG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Чистые поверхности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7280" y="4084712"/>
            <a:ext cx="3507692" cy="1151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5400" b="1" dirty="0">
                <a:solidFill>
                  <a:srgbClr val="6EA92D"/>
                </a:solidFill>
                <a:latin typeface="Calibri" panose="020F0502020204030204" pitchFamily="34" charset="0"/>
              </a:rPr>
              <a:t>100% </a:t>
            </a:r>
            <a:endParaRPr lang="ru-RU" sz="5400" b="1" dirty="0" smtClean="0">
              <a:solidFill>
                <a:srgbClr val="6EA92D"/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растительные ПАВ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12393" r="44195"/>
          <a:stretch/>
        </p:blipFill>
        <p:spPr>
          <a:xfrm>
            <a:off x="9169180" y="7608275"/>
            <a:ext cx="1138610" cy="11316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19159" b="2849"/>
          <a:stretch/>
        </p:blipFill>
        <p:spPr>
          <a:xfrm>
            <a:off x="9175080" y="5808981"/>
            <a:ext cx="1126811" cy="113164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678864" y="6944758"/>
            <a:ext cx="146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пшеничные отруби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16735" y="6944758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свекла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17376" y="694454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сахар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4" t="3009" r="2040" b="3009"/>
          <a:stretch/>
        </p:blipFill>
        <p:spPr>
          <a:xfrm>
            <a:off x="7513462" y="5808983"/>
            <a:ext cx="1126811" cy="11316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t="27054" r="22336" b="5653"/>
          <a:stretch/>
        </p:blipFill>
        <p:spPr>
          <a:xfrm>
            <a:off x="10846247" y="5808983"/>
            <a:ext cx="1126811" cy="113164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412641" y="8739915"/>
            <a:ext cx="2651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масла пихты, туи, кедра,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ванили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пальмы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rapivina.ES\Desktop\green-marketing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80" y="3466643"/>
            <a:ext cx="2520280" cy="26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Shape 78"/>
          <p:cNvSpPr/>
          <p:nvPr/>
        </p:nvSpPr>
        <p:spPr>
          <a:xfrm>
            <a:off x="7569820" y="6100936"/>
            <a:ext cx="4829776" cy="325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Б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ез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вредных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веществ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е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требует </a:t>
            </a:r>
            <a:r>
              <a:rPr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смыва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ния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Подходит </a:t>
            </a:r>
            <a:r>
              <a:rPr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любых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поверхностей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А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нтистати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ческий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эффект.</a:t>
            </a: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Не пересушивает к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ожу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рук.</a:t>
            </a: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E:\WORK\_PRESENTATION\GREENPIN\maslo_pihtyi_sibirsko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r="15010"/>
          <a:stretch/>
        </p:blipFill>
        <p:spPr bwMode="auto">
          <a:xfrm flipH="1">
            <a:off x="178631" y="3907961"/>
            <a:ext cx="5752406" cy="44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 descr="E:\WORK\_PRESENTATION\GREENPIN\401917 GreenPin поверхност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1298496"/>
            <a:ext cx="4363442" cy="9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знакГринпин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2" name="Picture 4" descr="E:\WORK\_PRESENTATION\BAYALIG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Чистые поверхности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806915" y="4809417"/>
            <a:ext cx="3024769" cy="3024769"/>
            <a:chOff x="3702906" y="4598019"/>
            <a:chExt cx="3447566" cy="3447566"/>
          </a:xfrm>
        </p:grpSpPr>
        <p:sp>
          <p:nvSpPr>
            <p:cNvPr id="17" name="Овал 16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Shape 68"/>
            <p:cNvSpPr/>
            <p:nvPr/>
          </p:nvSpPr>
          <p:spPr>
            <a:xfrm>
              <a:off x="3835317" y="5673998"/>
              <a:ext cx="3182752" cy="12956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lnSpc>
                  <a:spcPct val="7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В чем </a:t>
              </a:r>
              <a:b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</a:br>
              <a: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прелесть</a:t>
              </a:r>
              <a:r>
                <a:rPr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4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sted-image.pdf"/>
          <p:cNvPicPr/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13266" t="699" r="75003" b="59563"/>
          <a:stretch/>
        </p:blipFill>
        <p:spPr>
          <a:xfrm>
            <a:off x="6145104" y="4825958"/>
            <a:ext cx="892250" cy="129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E:\WORK\_PRESENTATION\GREENPIN\maslo_pihtyi_sibirsko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r="15010"/>
          <a:stretch/>
        </p:blipFill>
        <p:spPr bwMode="auto">
          <a:xfrm flipH="1">
            <a:off x="178631" y="3907961"/>
            <a:ext cx="5752406" cy="44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2" descr="E:\WORK\_PRESENTATION\GREENPIN\401917 GreenPin поверхност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1298496"/>
            <a:ext cx="4363442" cy="9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накГринпин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1" name="Picture 4" descr="E:\WORK\_PRESENTATION\BAYALIG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Чистые поверхности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4368" y="4084712"/>
            <a:ext cx="3919663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Способ применения: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98024" y="5013325"/>
            <a:ext cx="489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6EA92D"/>
              </a:buClr>
              <a:defRPr sz="18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Для ежедневной уборки и мытья полов: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20-40 мл (1-2 колпачка) развести в 5 л воды.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Не требует смывания.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asted-image.pdf"/>
          <p:cNvPicPr/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44134" t="557" r="44134" b="59705"/>
          <a:stretch/>
        </p:blipFill>
        <p:spPr>
          <a:xfrm>
            <a:off x="6186214" y="6388968"/>
            <a:ext cx="892250" cy="129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asted-image.pdf"/>
          <p:cNvPicPr/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74702" t="2099" r="13567" b="58163"/>
          <a:stretch/>
        </p:blipFill>
        <p:spPr>
          <a:xfrm>
            <a:off x="6145104" y="7973144"/>
            <a:ext cx="892250" cy="1298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7298024" y="6576335"/>
            <a:ext cx="489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6EA92D"/>
              </a:buClr>
              <a:defRPr sz="18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Для уборки кухонных поверхностей: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20-40 мл (1-2 колпачка) развести в 1 л воды.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е требует смывания.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2713" y="7999225"/>
            <a:ext cx="503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6EA92D"/>
              </a:buClr>
              <a:defRPr sz="18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Для сильных загрязнений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используйте в концентрированном виде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(рекомендуется смыть водой или протереть влажной тканью).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7704" y="5518345"/>
            <a:ext cx="5319298" cy="29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832" y="210843"/>
            <a:ext cx="2860294" cy="107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11" name="Овал 10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Shape 68"/>
            <p:cNvSpPr/>
            <p:nvPr/>
          </p:nvSpPr>
          <p:spPr>
            <a:xfrm>
              <a:off x="4173942" y="5616481"/>
              <a:ext cx="2505493" cy="14106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5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ЧТО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5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46"/>
          <p:cNvSpPr/>
          <p:nvPr/>
        </p:nvSpPr>
        <p:spPr>
          <a:xfrm>
            <a:off x="4414168" y="1780125"/>
            <a:ext cx="7776864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Чистые фрукты и овощи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6" t="4880" r="12927" b="2519"/>
          <a:stretch/>
        </p:blipFill>
        <p:spPr>
          <a:xfrm>
            <a:off x="7507562" y="4873153"/>
            <a:ext cx="1138611" cy="11268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40784" r="61783"/>
          <a:stretch/>
        </p:blipFill>
        <p:spPr>
          <a:xfrm>
            <a:off x="9180216" y="4873153"/>
            <a:ext cx="1138608" cy="11268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t="20270" r="6807" b="11151"/>
          <a:stretch/>
        </p:blipFill>
        <p:spPr>
          <a:xfrm>
            <a:off x="9192013" y="6612054"/>
            <a:ext cx="1126811" cy="11357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3123" r="18048" b="25203"/>
          <a:stretch/>
        </p:blipFill>
        <p:spPr>
          <a:xfrm>
            <a:off x="10836400" y="4873153"/>
            <a:ext cx="1138608" cy="112681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661272" y="6030617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овощи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02410" y="6026861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фрукты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66373" y="6026861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детская посуда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812433" y="7747828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пустышки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37301" y="774782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бутылочки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71503" y="7747614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игрушки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-340" r="17599" b="1893"/>
          <a:stretch/>
        </p:blipFill>
        <p:spPr>
          <a:xfrm>
            <a:off x="7513462" y="6612054"/>
            <a:ext cx="1126811" cy="11357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20119" r="44410" b="20119"/>
          <a:stretch/>
        </p:blipFill>
        <p:spPr>
          <a:xfrm>
            <a:off x="10848197" y="6612054"/>
            <a:ext cx="1126811" cy="11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676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7704" y="5518345"/>
            <a:ext cx="5319298" cy="29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" name="Группа 9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11" name="Овал 10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Shape 68"/>
            <p:cNvSpPr/>
            <p:nvPr/>
          </p:nvSpPr>
          <p:spPr>
            <a:xfrm>
              <a:off x="4004317" y="5517893"/>
              <a:ext cx="2844745" cy="16078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КАК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знакГринпин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5" name="Picture 4" descr="E:\WORK\_PRESENTATION\BAYALIG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46"/>
          <p:cNvSpPr/>
          <p:nvPr/>
        </p:nvSpPr>
        <p:spPr>
          <a:xfrm>
            <a:off x="4414168" y="1780125"/>
            <a:ext cx="7776864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Чистые фрукты и овощи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832" y="210843"/>
            <a:ext cx="2860294" cy="107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577280" y="4084712"/>
            <a:ext cx="3507692" cy="1151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5400" b="1" dirty="0">
                <a:solidFill>
                  <a:srgbClr val="6EA92D"/>
                </a:solidFill>
                <a:latin typeface="Calibri" panose="020F0502020204030204" pitchFamily="34" charset="0"/>
              </a:rPr>
              <a:t>100% </a:t>
            </a:r>
            <a:endParaRPr lang="ru-RU" sz="5400" b="1" dirty="0" smtClean="0">
              <a:solidFill>
                <a:srgbClr val="6EA92D"/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растительные ПАВ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Shape 67"/>
          <p:cNvSpPr/>
          <p:nvPr/>
        </p:nvSpPr>
        <p:spPr>
          <a:xfrm>
            <a:off x="7449291" y="8716248"/>
            <a:ext cx="125515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масла мяты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 пальмы</a:t>
            </a:r>
            <a:endParaRPr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8022" y="6944545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черимойя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2455" r="20302" b="5835"/>
          <a:stretch/>
        </p:blipFill>
        <p:spPr>
          <a:xfrm>
            <a:off x="7513462" y="5808982"/>
            <a:ext cx="1126811" cy="113164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711414" y="8721377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рейпфрут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(экстракт косточек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34459" r="12289" b="12620"/>
          <a:stretch/>
        </p:blipFill>
        <p:spPr>
          <a:xfrm>
            <a:off x="9207665" y="7613104"/>
            <a:ext cx="1126810" cy="11268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19159" b="2849"/>
          <a:stretch/>
        </p:blipFill>
        <p:spPr>
          <a:xfrm>
            <a:off x="9207664" y="5808982"/>
            <a:ext cx="1126811" cy="113164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0680814" y="6944758"/>
            <a:ext cx="1461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артемизия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49319" y="6944759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свекла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17520" r="43689" b="17282"/>
          <a:stretch/>
        </p:blipFill>
        <p:spPr>
          <a:xfrm>
            <a:off x="10848197" y="5808982"/>
            <a:ext cx="1126811" cy="113577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680814" y="8726864"/>
            <a:ext cx="146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пшеничные отруби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t="27054" r="22336" b="5653"/>
          <a:stretch/>
        </p:blipFill>
        <p:spPr>
          <a:xfrm>
            <a:off x="10848197" y="7591089"/>
            <a:ext cx="1126811" cy="11316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12393" r="44195"/>
          <a:stretch/>
        </p:blipFill>
        <p:spPr>
          <a:xfrm>
            <a:off x="7524030" y="7613104"/>
            <a:ext cx="1138610" cy="11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267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7704" y="5518345"/>
            <a:ext cx="5319298" cy="29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rapivina.ES\Desktop\green-marketing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80" y="3466643"/>
            <a:ext cx="2520280" cy="26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78"/>
          <p:cNvSpPr/>
          <p:nvPr/>
        </p:nvSpPr>
        <p:spPr>
          <a:xfrm>
            <a:off x="7577280" y="5764881"/>
            <a:ext cx="4469736" cy="36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Убивает до 100%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микробов.*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lvl="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Удаляет восковую пленку с фруктов и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овощей.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lvl="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Удобно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 поездке: не надо смывать,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достаточно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протереть салфеткой.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3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806915" y="4809417"/>
            <a:ext cx="3024769" cy="3024769"/>
            <a:chOff x="3702906" y="4598019"/>
            <a:chExt cx="3447566" cy="3447566"/>
          </a:xfrm>
        </p:grpSpPr>
        <p:sp>
          <p:nvSpPr>
            <p:cNvPr id="15" name="Овал 14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Shape 68"/>
            <p:cNvSpPr/>
            <p:nvPr/>
          </p:nvSpPr>
          <p:spPr>
            <a:xfrm>
              <a:off x="3835317" y="5673998"/>
              <a:ext cx="3182752" cy="12956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lnSpc>
                  <a:spcPct val="7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В чем </a:t>
              </a:r>
              <a:b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</a:br>
              <a: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прелесть</a:t>
              </a:r>
              <a:r>
                <a:rPr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4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832" y="210843"/>
            <a:ext cx="2860294" cy="107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46"/>
          <p:cNvSpPr/>
          <p:nvPr/>
        </p:nvSpPr>
        <p:spPr>
          <a:xfrm>
            <a:off x="4414168" y="1780125"/>
            <a:ext cx="7776864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Чистые фрукты и овощи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6915" y="8572048"/>
            <a:ext cx="3415565" cy="8412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80000"/>
              </a:lnSpc>
            </a:pPr>
            <a:r>
              <a:rPr lang="ru-RU" sz="1200" dirty="0" smtClean="0">
                <a:latin typeface="Calibri" panose="020F0502020204030204" pitchFamily="34" charset="0"/>
              </a:rPr>
              <a:t>* Антибактериальная </a:t>
            </a:r>
            <a:r>
              <a:rPr lang="ru-RU" sz="1200" dirty="0">
                <a:latin typeface="Calibri" panose="020F0502020204030204" pitchFamily="34" charset="0"/>
              </a:rPr>
              <a:t>активность в отношении </a:t>
            </a:r>
            <a:r>
              <a:rPr lang="ru-RU" sz="1200" dirty="0" smtClean="0">
                <a:latin typeface="Calibri" panose="020F0502020204030204" pitchFamily="34" charset="0"/>
              </a:rPr>
              <a:t/>
            </a:r>
            <a:br>
              <a:rPr lang="ru-RU" sz="1200" dirty="0" smtClean="0">
                <a:latin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</a:rPr>
              <a:t>микроорганизмов </a:t>
            </a:r>
            <a:r>
              <a:rPr lang="en-US" sz="1200" dirty="0">
                <a:latin typeface="Calibri" panose="020F0502020204030204" pitchFamily="34" charset="0"/>
              </a:rPr>
              <a:t>E</a:t>
            </a:r>
            <a:r>
              <a:rPr lang="ru-RU" sz="1200" dirty="0">
                <a:latin typeface="Calibri" panose="020F0502020204030204" pitchFamily="34" charset="0"/>
              </a:rPr>
              <a:t>.</a:t>
            </a:r>
            <a:r>
              <a:rPr lang="en-US" sz="1200" dirty="0">
                <a:latin typeface="Calibri" panose="020F0502020204030204" pitchFamily="34" charset="0"/>
              </a:rPr>
              <a:t>coli</a:t>
            </a:r>
            <a:r>
              <a:rPr lang="ru-RU" sz="1200" dirty="0">
                <a:latin typeface="Calibri" panose="020F0502020204030204" pitchFamily="34" charset="0"/>
              </a:rPr>
              <a:t>, </a:t>
            </a:r>
            <a:r>
              <a:rPr lang="en-US" sz="1200" dirty="0">
                <a:latin typeface="Calibri" panose="020F0502020204030204" pitchFamily="34" charset="0"/>
              </a:rPr>
              <a:t>St</a:t>
            </a:r>
            <a:r>
              <a:rPr lang="ru-RU" sz="1200" dirty="0">
                <a:latin typeface="Calibri" panose="020F0502020204030204" pitchFamily="34" charset="0"/>
              </a:rPr>
              <a:t>. А</a:t>
            </a:r>
            <a:r>
              <a:rPr lang="en-US" sz="1200" dirty="0" err="1">
                <a:latin typeface="Calibri" panose="020F0502020204030204" pitchFamily="34" charset="0"/>
              </a:rPr>
              <a:t>ureus</a:t>
            </a:r>
            <a:r>
              <a:rPr lang="en-US" sz="1200" dirty="0">
                <a:latin typeface="Calibri" panose="020F0502020204030204" pitchFamily="34" charset="0"/>
              </a:rPr>
              <a:t>, Ps</a:t>
            </a:r>
            <a:r>
              <a:rPr lang="ru-RU" sz="1200" dirty="0">
                <a:latin typeface="Calibri" panose="020F0502020204030204" pitchFamily="34" charset="0"/>
              </a:rPr>
              <a:t>. </a:t>
            </a:r>
            <a:r>
              <a:rPr lang="en-US" sz="1200" dirty="0" smtClean="0">
                <a:latin typeface="Calibri" panose="020F0502020204030204" pitchFamily="34" charset="0"/>
              </a:rPr>
              <a:t>Aeruginosa</a:t>
            </a:r>
            <a:r>
              <a:rPr lang="ru-RU" sz="1200" dirty="0" smtClean="0">
                <a:latin typeface="Calibri" panose="020F0502020204030204" pitchFamily="34" charset="0"/>
              </a:rPr>
              <a:t>  подтверждена </a:t>
            </a:r>
            <a:r>
              <a:rPr lang="ru-RU" sz="1200" dirty="0">
                <a:latin typeface="Calibri" panose="020F0502020204030204" pitchFamily="34" charset="0"/>
              </a:rPr>
              <a:t>клиническими испытаниями ЦКБ </a:t>
            </a:r>
            <a:r>
              <a:rPr lang="ru-RU" sz="1200" dirty="0" smtClean="0">
                <a:latin typeface="Calibri" panose="020F0502020204030204" pitchFamily="34" charset="0"/>
              </a:rPr>
              <a:t/>
            </a:r>
            <a:br>
              <a:rPr lang="ru-RU" sz="1200" dirty="0" smtClean="0">
                <a:latin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</a:rPr>
              <a:t>РАН на </a:t>
            </a:r>
            <a:r>
              <a:rPr lang="ru-RU" sz="1200" dirty="0">
                <a:latin typeface="Calibri" panose="020F0502020204030204" pitchFamily="34" charset="0"/>
              </a:rPr>
              <a:t>продуктах «Сибирского </a:t>
            </a:r>
            <a:r>
              <a:rPr lang="ru-RU" sz="1200" dirty="0" smtClean="0">
                <a:latin typeface="Calibri" panose="020F0502020204030204" pitchFamily="34" charset="0"/>
              </a:rPr>
              <a:t>здоровья</a:t>
            </a:r>
            <a:r>
              <a:rPr lang="ru-RU" sz="1200" dirty="0">
                <a:latin typeface="Calibri" panose="020F0502020204030204" pitchFamily="34" charset="0"/>
              </a:rPr>
              <a:t>» с </a:t>
            </a:r>
            <a:r>
              <a:rPr lang="ru-RU" sz="1200" dirty="0" smtClean="0">
                <a:latin typeface="Calibri" panose="020F0502020204030204" pitchFamily="34" charset="0"/>
              </a:rPr>
              <a:t/>
            </a:r>
            <a:br>
              <a:rPr lang="ru-RU" sz="1200" dirty="0" smtClean="0">
                <a:latin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</a:rPr>
              <a:t>экстрактами </a:t>
            </a:r>
            <a:r>
              <a:rPr lang="ru-RU" sz="1200" dirty="0" err="1">
                <a:latin typeface="Calibri" panose="020F0502020204030204" pitchFamily="34" charset="0"/>
              </a:rPr>
              <a:t>артемизии</a:t>
            </a:r>
            <a:r>
              <a:rPr lang="ru-RU" sz="1200" dirty="0">
                <a:latin typeface="Calibri" panose="020F0502020204030204" pitchFamily="34" charset="0"/>
              </a:rPr>
              <a:t> и косточек </a:t>
            </a:r>
            <a:r>
              <a:rPr lang="ru-RU" sz="1200" dirty="0" smtClean="0">
                <a:latin typeface="Calibri" panose="020F0502020204030204" pitchFamily="34" charset="0"/>
              </a:rPr>
              <a:t>грейпфрута.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76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накГринпин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1" name="Picture 4" descr="E:\WORK\_PRESENTATION\BAYALIG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14368" y="4084712"/>
            <a:ext cx="3919663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Способ применения: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98024" y="5013325"/>
            <a:ext cx="5109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Ягоды, виноград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можно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сбрызнуть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ополоснуть водой.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7704" y="5518345"/>
            <a:ext cx="5319298" cy="29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832" y="210843"/>
            <a:ext cx="2860294" cy="107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46"/>
          <p:cNvSpPr/>
          <p:nvPr/>
        </p:nvSpPr>
        <p:spPr>
          <a:xfrm>
            <a:off x="4414168" y="1780125"/>
            <a:ext cx="7776864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Чистые фрукты и овощи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98024" y="6576335"/>
            <a:ext cx="5109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Яблоки, груши, помидоры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можно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сбрызнуть и вытереть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салфеткой.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98024" y="8160511"/>
            <a:ext cx="467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Пустышки, детские игрушки и бутылочки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можно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сбрызнуть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 ополоснуть под проточной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водой.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E:\WORK\_PRESENTATION\GREENPIN\w256h2561390846903bottle256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68" y="8160511"/>
            <a:ext cx="884557" cy="8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WORK\_PRESENTATION\GREENPIN\depositphotos_46518011-Set-of-black-simple-icons---fruits-and-berries.pn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91" t="57490"/>
          <a:stretch/>
        </p:blipFill>
        <p:spPr bwMode="auto">
          <a:xfrm>
            <a:off x="6070352" y="4992705"/>
            <a:ext cx="1148446" cy="10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WORK\_PRESENTATION\GREENPIN\depositphotos_46518011-Set-of-black-simple-icons---fruits-and-berries.pn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5" b="51100"/>
          <a:stretch/>
        </p:blipFill>
        <p:spPr bwMode="auto">
          <a:xfrm>
            <a:off x="6096539" y="6407982"/>
            <a:ext cx="1120213" cy="12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253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/>
          <a:stretch/>
        </p:blipFill>
        <p:spPr bwMode="auto">
          <a:xfrm>
            <a:off x="0" y="4275088"/>
            <a:ext cx="4796941" cy="45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85" y="1298496"/>
            <a:ext cx="4037912" cy="9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12" name="Овал 11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Shape 68"/>
            <p:cNvSpPr/>
            <p:nvPr/>
          </p:nvSpPr>
          <p:spPr>
            <a:xfrm>
              <a:off x="4173942" y="5616481"/>
              <a:ext cx="2505493" cy="14106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5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ЧТО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6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посуда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3826" r="10437"/>
          <a:stretch/>
        </p:blipFill>
        <p:spPr>
          <a:xfrm>
            <a:off x="8243251" y="4809417"/>
            <a:ext cx="3024336" cy="293841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9283976" y="7747828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посуда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5230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/>
          <a:stretch/>
        </p:blipFill>
        <p:spPr bwMode="auto">
          <a:xfrm>
            <a:off x="0" y="4275088"/>
            <a:ext cx="4796941" cy="45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85" y="1298496"/>
            <a:ext cx="4037912" cy="9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3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посуда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16" name="Овал 15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Shape 68"/>
            <p:cNvSpPr/>
            <p:nvPr/>
          </p:nvSpPr>
          <p:spPr>
            <a:xfrm>
              <a:off x="4004317" y="5517893"/>
              <a:ext cx="2844745" cy="16078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КАК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577280" y="4084712"/>
            <a:ext cx="3507692" cy="1151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5400" b="1" dirty="0">
                <a:solidFill>
                  <a:srgbClr val="6EA92D"/>
                </a:solidFill>
                <a:latin typeface="Calibri" panose="020F0502020204030204" pitchFamily="34" charset="0"/>
              </a:rPr>
              <a:t>100% </a:t>
            </a:r>
            <a:endParaRPr lang="ru-RU" sz="5400" b="1" dirty="0" smtClean="0">
              <a:solidFill>
                <a:srgbClr val="6EA92D"/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растительные ПАВ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Shape 67"/>
          <p:cNvSpPr/>
          <p:nvPr/>
        </p:nvSpPr>
        <p:spPr>
          <a:xfrm>
            <a:off x="7512612" y="8716248"/>
            <a:ext cx="11285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кокосовое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масло</a:t>
            </a:r>
            <a:endParaRPr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98022" y="6944545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черимойя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2455" r="20302" b="5835"/>
          <a:stretch/>
        </p:blipFill>
        <p:spPr>
          <a:xfrm>
            <a:off x="7513462" y="5808982"/>
            <a:ext cx="1126811" cy="113164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704200" y="8721377"/>
            <a:ext cx="2090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масла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мяты,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пальмы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апельсина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19159" b="2849"/>
          <a:stretch/>
        </p:blipFill>
        <p:spPr>
          <a:xfrm>
            <a:off x="9207664" y="5808982"/>
            <a:ext cx="1126811" cy="113164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0680814" y="6944758"/>
            <a:ext cx="146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пшеничные отруби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49319" y="6944759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свекла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t="27054" r="22336" b="5653"/>
          <a:stretch/>
        </p:blipFill>
        <p:spPr>
          <a:xfrm>
            <a:off x="10848197" y="5808982"/>
            <a:ext cx="1126811" cy="1131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t="28107" r="30664" b="24797"/>
          <a:stretch/>
        </p:blipFill>
        <p:spPr>
          <a:xfrm>
            <a:off x="7524030" y="7613104"/>
            <a:ext cx="1138610" cy="11268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12393" r="44195"/>
          <a:stretch/>
        </p:blipFill>
        <p:spPr>
          <a:xfrm>
            <a:off x="9207664" y="7613104"/>
            <a:ext cx="1138610" cy="11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271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rapivina.ES\Desktop\green-marketing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80" y="3466643"/>
            <a:ext cx="2520280" cy="26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/>
          <a:stretch/>
        </p:blipFill>
        <p:spPr bwMode="auto">
          <a:xfrm>
            <a:off x="0" y="4275088"/>
            <a:ext cx="4796941" cy="45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85" y="1298496"/>
            <a:ext cx="4037912" cy="9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посуда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hape 78"/>
          <p:cNvSpPr/>
          <p:nvPr/>
        </p:nvSpPr>
        <p:spPr>
          <a:xfrm>
            <a:off x="7577280" y="5692995"/>
            <a:ext cx="4469736" cy="36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Эффективно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удаляет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жир.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Устраняет неприятные запахи.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Экономит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воду благодаря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небольшому количеству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пены.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Бережет кожу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рук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знакГринпин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7" name="Picture 4" descr="E:\WORK\_PRESENTATION\BAYALIG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3806915" y="4809417"/>
            <a:ext cx="3024769" cy="3024769"/>
            <a:chOff x="3702906" y="4598019"/>
            <a:chExt cx="3447566" cy="3447566"/>
          </a:xfrm>
        </p:grpSpPr>
        <p:sp>
          <p:nvSpPr>
            <p:cNvPr id="19" name="Овал 18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Shape 68"/>
            <p:cNvSpPr/>
            <p:nvPr/>
          </p:nvSpPr>
          <p:spPr>
            <a:xfrm>
              <a:off x="3835317" y="5673998"/>
              <a:ext cx="3182752" cy="12956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lnSpc>
                  <a:spcPct val="7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В чем </a:t>
              </a:r>
              <a:b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</a:br>
              <a: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прелесть</a:t>
              </a:r>
              <a:r>
                <a:rPr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4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5033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4816"/>
            <a:ext cx="13004799" cy="59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hape 39"/>
          <p:cNvSpPr/>
          <p:nvPr/>
        </p:nvSpPr>
        <p:spPr>
          <a:xfrm>
            <a:off x="1271215" y="7258424"/>
            <a:ext cx="10462369" cy="22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sz="4400" b="1" dirty="0" err="1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Пока</a:t>
            </a:r>
            <a:r>
              <a:rPr sz="4400" b="1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идет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глобальная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борьба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за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защиту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окружающей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среды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,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мы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спокойно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sz="4400" b="1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воплощаем </a:t>
            </a:r>
            <a:r>
              <a:rPr lang="ru-RU" sz="4400" b="1" dirty="0" err="1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ЭКОподход</a:t>
            </a:r>
            <a:r>
              <a:rPr lang="ru-RU" sz="4400" b="1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в жизнь </a:t>
            </a:r>
            <a:r>
              <a:rPr sz="4400" b="1" dirty="0" err="1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прямо</a:t>
            </a:r>
            <a:r>
              <a:rPr sz="4400" b="1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у </a:t>
            </a:r>
            <a:r>
              <a:rPr sz="4400" b="1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себя</a:t>
            </a:r>
            <a:r>
              <a:rPr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sz="4400" b="1" dirty="0" err="1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дома</a:t>
            </a:r>
            <a:r>
              <a:rPr lang="ru-RU"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.</a:t>
            </a:r>
            <a:endParaRPr sz="4400" b="1" dirty="0">
              <a:solidFill>
                <a:srgbClr val="53585F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 descr="знакГринпин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2052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804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66296" y="5805582"/>
            <a:ext cx="6192688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Экономит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воду!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Благодаря умеренному пенообразованию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требует минимум воды для смывания.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/>
          <a:stretch/>
        </p:blipFill>
        <p:spPr bwMode="auto">
          <a:xfrm>
            <a:off x="0" y="4275088"/>
            <a:ext cx="4796941" cy="45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85" y="1298496"/>
            <a:ext cx="4037912" cy="9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посуда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3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WORK\_PRESENTATION\GREENPIN\voda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34" y="4149952"/>
            <a:ext cx="1044470" cy="15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WORK\_PRESENTATION\GREENPIN\voda4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381" y="4005937"/>
            <a:ext cx="522235" cy="7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790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/>
          <a:stretch/>
        </p:blipFill>
        <p:spPr bwMode="auto">
          <a:xfrm>
            <a:off x="0" y="4275088"/>
            <a:ext cx="4796941" cy="45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85" y="1298496"/>
            <a:ext cx="4037912" cy="9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посуда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3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14368" y="4084712"/>
            <a:ext cx="3919663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Способ применения: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98024" y="5013325"/>
            <a:ext cx="489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6EA92D"/>
              </a:buClr>
              <a:defRPr sz="18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Для мытья посуды непосредственно под </a:t>
            </a:r>
          </a:p>
          <a:p>
            <a:pPr algn="l">
              <a:buClr>
                <a:srgbClr val="6EA92D"/>
              </a:buClr>
              <a:defRPr sz="18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струей воды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нанесите 1-2 капли средства на влажную губку, протрите посуду и ополосните ее под струей воды. 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98024" y="6689774"/>
            <a:ext cx="489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6EA92D"/>
              </a:buClr>
              <a:defRPr sz="18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Для мытья посуды в емкости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растворите 3 капли средства в 5 л воды, вымойте посуду и ополосните ее чистой водой.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 descr="E:\WORK\_PRESENTATION\GREENPIN\Без имени-1.pn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65"/>
          <a:stretch/>
        </p:blipFill>
        <p:spPr bwMode="auto">
          <a:xfrm>
            <a:off x="6283912" y="5076606"/>
            <a:ext cx="650536" cy="7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WORK\_PRESENTATION\GREENPIN\Без имени-1.pn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4"/>
          <a:stretch/>
        </p:blipFill>
        <p:spPr bwMode="auto">
          <a:xfrm>
            <a:off x="6146977" y="6753055"/>
            <a:ext cx="803138" cy="7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0273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"/>
          <a:stretch/>
        </p:blipFill>
        <p:spPr bwMode="auto">
          <a:xfrm flipH="1">
            <a:off x="-1" y="4588768"/>
            <a:ext cx="5910080" cy="39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11828"/>
          <a:stretch/>
        </p:blipFill>
        <p:spPr bwMode="auto">
          <a:xfrm>
            <a:off x="624114" y="1021975"/>
            <a:ext cx="3947886" cy="105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11" name="Овал 10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Shape 68"/>
            <p:cNvSpPr/>
            <p:nvPr/>
          </p:nvSpPr>
          <p:spPr>
            <a:xfrm>
              <a:off x="4173942" y="5616481"/>
              <a:ext cx="2505493" cy="14106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5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ЧТО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5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одежда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t="17508" r="11255" b="-126"/>
          <a:stretch/>
        </p:blipFill>
        <p:spPr>
          <a:xfrm>
            <a:off x="8243251" y="4809417"/>
            <a:ext cx="3024336" cy="293841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29439" y="7747828"/>
            <a:ext cx="3651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ручная и машинная стирка </a:t>
            </a:r>
          </a:p>
          <a:p>
            <a:pPr>
              <a:buClr>
                <a:srgbClr val="6EA92D"/>
              </a:buClr>
              <a:defRPr sz="1800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зделий из всех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видов тканей*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43251" y="8941380"/>
            <a:ext cx="3306972" cy="4719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 Продукт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не тестирован и не имеет сертификата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для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стирки белья новорожденных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детей.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0305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"/>
          <a:stretch/>
        </p:blipFill>
        <p:spPr bwMode="auto">
          <a:xfrm flipH="1">
            <a:off x="-1" y="4588768"/>
            <a:ext cx="5910080" cy="39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11828"/>
          <a:stretch/>
        </p:blipFill>
        <p:spPr bwMode="auto">
          <a:xfrm>
            <a:off x="624114" y="1021975"/>
            <a:ext cx="3947886" cy="105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3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одежда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16" name="Овал 15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Shape 68"/>
            <p:cNvSpPr/>
            <p:nvPr/>
          </p:nvSpPr>
          <p:spPr>
            <a:xfrm>
              <a:off x="4004317" y="5517893"/>
              <a:ext cx="2844745" cy="16078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КАК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577280" y="4084712"/>
            <a:ext cx="3507692" cy="1151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5400" b="1" dirty="0">
                <a:solidFill>
                  <a:srgbClr val="6EA92D"/>
                </a:solidFill>
                <a:latin typeface="Calibri" panose="020F0502020204030204" pitchFamily="34" charset="0"/>
              </a:rPr>
              <a:t>100% </a:t>
            </a:r>
            <a:endParaRPr lang="ru-RU" sz="5400" b="1" dirty="0" smtClean="0">
              <a:solidFill>
                <a:srgbClr val="6EA92D"/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растительные ПАВ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Shape 67"/>
          <p:cNvSpPr/>
          <p:nvPr/>
        </p:nvSpPr>
        <p:spPr>
          <a:xfrm>
            <a:off x="7512612" y="8716248"/>
            <a:ext cx="11285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кокосовое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масло</a:t>
            </a:r>
            <a:endParaRPr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24522" y="6944545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янтарная кислота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0185" r="17736" b="29726"/>
          <a:stretch/>
        </p:blipFill>
        <p:spPr>
          <a:xfrm>
            <a:off x="7513462" y="5808983"/>
            <a:ext cx="1126811" cy="113577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062269" y="8721377"/>
            <a:ext cx="1319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пальмовое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масло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19159" b="2849"/>
          <a:stretch/>
        </p:blipFill>
        <p:spPr>
          <a:xfrm>
            <a:off x="9180212" y="5808982"/>
            <a:ext cx="1126811" cy="113164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420805" y="6944758"/>
            <a:ext cx="198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пшеничный сахар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21867" y="6944759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свекла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t="27054" r="22336" b="5653"/>
          <a:stretch/>
        </p:blipFill>
        <p:spPr>
          <a:xfrm>
            <a:off x="10848197" y="5808982"/>
            <a:ext cx="1126811" cy="11316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t="28107" r="30664" b="24797"/>
          <a:stretch/>
        </p:blipFill>
        <p:spPr>
          <a:xfrm>
            <a:off x="7524030" y="7613104"/>
            <a:ext cx="1138610" cy="11268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9233" r="18919" b="11287"/>
          <a:stretch/>
        </p:blipFill>
        <p:spPr>
          <a:xfrm>
            <a:off x="9180212" y="7613104"/>
            <a:ext cx="1138610" cy="110314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528787" y="8721377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масла пихты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buClr>
                <a:srgbClr val="6EA92D"/>
              </a:buClr>
              <a:defRPr sz="1800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кедра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 ванили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12393" r="44195"/>
          <a:stretch/>
        </p:blipFill>
        <p:spPr>
          <a:xfrm>
            <a:off x="10842297" y="7613104"/>
            <a:ext cx="1138610" cy="11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0329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krapivina.ES\Desktop\green-marketing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80" y="3466643"/>
            <a:ext cx="2520280" cy="26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"/>
          <a:stretch/>
        </p:blipFill>
        <p:spPr bwMode="auto">
          <a:xfrm flipH="1">
            <a:off x="-1" y="4588768"/>
            <a:ext cx="5910080" cy="39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11828"/>
          <a:stretch/>
        </p:blipFill>
        <p:spPr bwMode="auto">
          <a:xfrm>
            <a:off x="624114" y="1021975"/>
            <a:ext cx="3947886" cy="105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знакГринпин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4" name="Picture 4" descr="E:\WORK\_PRESENTATION\BAYALIG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одежда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Shape 78"/>
          <p:cNvSpPr/>
          <p:nvPr/>
        </p:nvSpPr>
        <p:spPr>
          <a:xfrm>
            <a:off x="7577280" y="5764879"/>
            <a:ext cx="5085128" cy="36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50 стирок в одном флаконе.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Действует сразу.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Защищает структуру волокон и цвет.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Эффективно при температуре воды 40 ⁰С.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Полностью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биоразлагаемо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806915" y="4809417"/>
            <a:ext cx="3024769" cy="3024769"/>
            <a:chOff x="3702906" y="4598019"/>
            <a:chExt cx="3447566" cy="3447566"/>
          </a:xfrm>
        </p:grpSpPr>
        <p:sp>
          <p:nvSpPr>
            <p:cNvPr id="19" name="Овал 18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Shape 68"/>
            <p:cNvSpPr/>
            <p:nvPr/>
          </p:nvSpPr>
          <p:spPr>
            <a:xfrm>
              <a:off x="3835317" y="5673998"/>
              <a:ext cx="3182752" cy="12956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lnSpc>
                  <a:spcPct val="7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В чем </a:t>
              </a:r>
              <a:b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</a:br>
              <a:r>
                <a:rPr lang="ru-RU"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прелесть</a:t>
              </a:r>
              <a:r>
                <a:rPr sz="48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4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97749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"/>
          <a:stretch/>
        </p:blipFill>
        <p:spPr bwMode="auto">
          <a:xfrm flipH="1">
            <a:off x="-1" y="4580986"/>
            <a:ext cx="5910080" cy="39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11828"/>
          <a:stretch/>
        </p:blipFill>
        <p:spPr bwMode="auto">
          <a:xfrm>
            <a:off x="624114" y="1021975"/>
            <a:ext cx="3947886" cy="105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1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одежда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2280" y="5773072"/>
            <a:ext cx="6624736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Забота о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стиральной машине!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содержит наполнителей,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увеличивающих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вес порошка и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оседающих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на узлах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стиральной машины.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 descr="E:\WORK\_PRESENTATION\GREENPIN\31285507-Стиральная-машина-на-белом-фоне-изолированные.-3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03" y="386136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7838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4368" y="4126644"/>
            <a:ext cx="6336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Подходит для стирки вещей всей семьи, в том числе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вещей детей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3 лет.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Для въевшихся пятен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рекомендуем постепенное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увеличение дозировки: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сначала в 1,5 раза,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затем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 2 раза (1,5 колпачка, затем 2 колпачка). Средство комбинируется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 любым пятновыводителем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4368" y="6604992"/>
            <a:ext cx="3919663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Способ применения: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98024" y="7325072"/>
            <a:ext cx="489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Ручная стирка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 колпачок на 10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л воды.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98024" y="7881771"/>
            <a:ext cx="503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Машинная стирка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– используйте 1 колпачок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40-50 мл средства) для стирки 5 кг белья при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температуре воды 30-60 ⁰С 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зависимости от типа ткани.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"/>
          <a:stretch/>
        </p:blipFill>
        <p:spPr bwMode="auto">
          <a:xfrm flipH="1">
            <a:off x="-1" y="4588768"/>
            <a:ext cx="5910080" cy="39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11828"/>
          <a:stretch/>
        </p:blipFill>
        <p:spPr bwMode="auto">
          <a:xfrm>
            <a:off x="624114" y="1021975"/>
            <a:ext cx="3947886" cy="105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22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одежда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 descr="E:\WORK\_PRESENTATION\GREENPIN\Без имени-2.pn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 bwMode="auto">
          <a:xfrm>
            <a:off x="6142360" y="7525378"/>
            <a:ext cx="901933" cy="11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4363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3" t="3107" r="13361" b="3107"/>
          <a:stretch/>
        </p:blipFill>
        <p:spPr>
          <a:xfrm>
            <a:off x="7519362" y="4873153"/>
            <a:ext cx="1126811" cy="113164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638574" y="6008927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кафель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знакГринпин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6" name="Picture 4" descr="E:\WORK\_PRESENTATION\BAYALIG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46"/>
          <p:cNvSpPr/>
          <p:nvPr/>
        </p:nvSpPr>
        <p:spPr>
          <a:xfrm>
            <a:off x="4414168" y="1780125"/>
            <a:ext cx="7776864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ванная комната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2342" r="6598" b="1994"/>
          <a:stretch/>
        </p:blipFill>
        <p:spPr>
          <a:xfrm>
            <a:off x="9180216" y="4873153"/>
            <a:ext cx="1138608" cy="11357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r="7666" b="14657"/>
          <a:stretch/>
        </p:blipFill>
        <p:spPr>
          <a:xfrm>
            <a:off x="9192013" y="6612054"/>
            <a:ext cx="1126811" cy="11357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-762" r="3556" b="2025"/>
          <a:stretch/>
        </p:blipFill>
        <p:spPr>
          <a:xfrm>
            <a:off x="10836400" y="4873153"/>
            <a:ext cx="1138608" cy="1135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204627" y="6008927"/>
            <a:ext cx="110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санфаянс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38885" y="6008927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душевые </a:t>
            </a:r>
          </a:p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кабины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25575" y="7747828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раковины и </a:t>
            </a:r>
          </a:p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хромированные изделия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291" name="Picture 3" descr="E:\WORK\_PRESENTATION\GREENPIN\apelsin_polza_vre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/>
          <a:stretch/>
        </p:blipFill>
        <p:spPr bwMode="auto">
          <a:xfrm flipH="1">
            <a:off x="0" y="4783499"/>
            <a:ext cx="5575648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07" y="866832"/>
            <a:ext cx="5018360" cy="98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12" name="Овал 11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Shape 68"/>
            <p:cNvSpPr/>
            <p:nvPr/>
          </p:nvSpPr>
          <p:spPr>
            <a:xfrm>
              <a:off x="4173942" y="5616481"/>
              <a:ext cx="2505493" cy="14106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5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ЧТО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16384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0185" r="17736" b="29726"/>
          <a:stretch/>
        </p:blipFill>
        <p:spPr>
          <a:xfrm>
            <a:off x="9213563" y="5804846"/>
            <a:ext cx="1126811" cy="113577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накГринпин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1" name="Picture 4" descr="E:\WORK\_PRESENTATION\BAYALIG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46"/>
          <p:cNvSpPr/>
          <p:nvPr/>
        </p:nvSpPr>
        <p:spPr>
          <a:xfrm>
            <a:off x="4414168" y="1780125"/>
            <a:ext cx="7776864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ванная комната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3" descr="E:\WORK\_PRESENTATION\GREENPIN\apelsin_polza_vre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/>
          <a:stretch/>
        </p:blipFill>
        <p:spPr bwMode="auto">
          <a:xfrm flipH="1">
            <a:off x="0" y="4783499"/>
            <a:ext cx="5575648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07" y="866832"/>
            <a:ext cx="5018360" cy="98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16" name="Овал 15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Shape 68"/>
            <p:cNvSpPr/>
            <p:nvPr/>
          </p:nvSpPr>
          <p:spPr>
            <a:xfrm>
              <a:off x="4004317" y="5517893"/>
              <a:ext cx="2844745" cy="16078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КАК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577280" y="4084712"/>
            <a:ext cx="3507692" cy="1151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5400" b="1" dirty="0">
                <a:solidFill>
                  <a:srgbClr val="6EA92D"/>
                </a:solidFill>
                <a:latin typeface="Calibri" panose="020F0502020204030204" pitchFamily="34" charset="0"/>
              </a:rPr>
              <a:t>100% </a:t>
            </a:r>
            <a:endParaRPr lang="ru-RU" sz="5400" b="1" dirty="0" smtClean="0">
              <a:solidFill>
                <a:srgbClr val="6EA92D"/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растительные ПАВ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69972" y="6944545"/>
            <a:ext cx="1213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кожура</a:t>
            </a:r>
          </a:p>
          <a:p>
            <a:pPr lvl="0">
              <a:buClr>
                <a:srgbClr val="6EA92D"/>
              </a:buClr>
              <a:defRPr sz="18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апельсина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t="10017" r="29642" b="-77"/>
          <a:stretch/>
        </p:blipFill>
        <p:spPr>
          <a:xfrm>
            <a:off x="7513462" y="5804846"/>
            <a:ext cx="1126811" cy="113577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144224" y="8721377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кокосовое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масло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680814" y="6944758"/>
            <a:ext cx="146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пшеничные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сахара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18728" y="6944759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EA92D"/>
              </a:buClr>
              <a:defRPr sz="1800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янтарная кислота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t="27054" r="22336" b="5653"/>
          <a:stretch/>
        </p:blipFill>
        <p:spPr>
          <a:xfrm>
            <a:off x="10848197" y="5808982"/>
            <a:ext cx="1126811" cy="11316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t="28107" r="30664" b="24797"/>
          <a:stretch/>
        </p:blipFill>
        <p:spPr>
          <a:xfrm>
            <a:off x="9207664" y="7613104"/>
            <a:ext cx="1138610" cy="11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66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знакГринпин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0" name="Picture 4" descr="E:\WORK\_PRESENTATION\BAYALIG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22280" y="5805582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Не содержит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хлор</a:t>
            </a:r>
          </a:p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Без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грубых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абразивов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3" descr="E:\WORK\_PRESENTATION\GREENPIN\apelsin_polza_vr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/>
          <a:stretch/>
        </p:blipFill>
        <p:spPr bwMode="auto">
          <a:xfrm flipH="1">
            <a:off x="0" y="4783499"/>
            <a:ext cx="5575648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07" y="866832"/>
            <a:ext cx="5018360" cy="98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74793" y="3702690"/>
            <a:ext cx="1719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</a:t>
            </a:r>
            <a:endParaRPr lang="ru-RU" sz="1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931150" y="3868688"/>
            <a:ext cx="1606996" cy="1606996"/>
            <a:chOff x="6790432" y="3868688"/>
            <a:chExt cx="1728192" cy="1728192"/>
          </a:xfrm>
        </p:grpSpPr>
        <p:sp>
          <p:nvSpPr>
            <p:cNvPr id="3" name="Овал 2"/>
            <p:cNvSpPr/>
            <p:nvPr/>
          </p:nvSpPr>
          <p:spPr>
            <a:xfrm>
              <a:off x="6790432" y="3868688"/>
              <a:ext cx="1728192" cy="1728192"/>
            </a:xfrm>
            <a:prstGeom prst="ellipse">
              <a:avLst/>
            </a:prstGeom>
            <a:noFill/>
            <a:ln w="152400" cap="flat">
              <a:solidFill>
                <a:srgbClr val="C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5" name="Прямая соединительная линия 14"/>
            <p:cNvCxnSpPr>
              <a:endCxn id="3" idx="1"/>
            </p:cNvCxnSpPr>
            <p:nvPr/>
          </p:nvCxnSpPr>
          <p:spPr>
            <a:xfrm flipH="1" flipV="1">
              <a:off x="7043520" y="4121776"/>
              <a:ext cx="1187072" cy="1222016"/>
            </a:xfrm>
            <a:prstGeom prst="line">
              <a:avLst/>
            </a:prstGeom>
            <a:noFill/>
            <a:ln w="152400" cap="flat">
              <a:solidFill>
                <a:srgbClr val="C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Shape 46"/>
          <p:cNvSpPr/>
          <p:nvPr/>
        </p:nvSpPr>
        <p:spPr>
          <a:xfrm>
            <a:off x="4414168" y="1780125"/>
            <a:ext cx="7776864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ванная комната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707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17896" r="-213" b="17896"/>
          <a:stretch/>
        </p:blipFill>
        <p:spPr bwMode="auto">
          <a:xfrm>
            <a:off x="0" y="1084815"/>
            <a:ext cx="13032525" cy="595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39"/>
          <p:cNvSpPr/>
          <p:nvPr/>
        </p:nvSpPr>
        <p:spPr>
          <a:xfrm>
            <a:off x="1127483" y="8076557"/>
            <a:ext cx="10749833" cy="119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Натуральные эффективные и безопасные моющие и чистящие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средства.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271215" y="2860576"/>
            <a:ext cx="1046237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5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>
              <a:defRPr sz="1800"/>
            </a:pPr>
            <a:r>
              <a:rPr sz="5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Домашняя</a:t>
            </a:r>
            <a:r>
              <a:rPr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sz="5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экология</a:t>
            </a:r>
            <a:endParaRPr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7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WORK\_PRESENTATION\GREENPIN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84" y="5452861"/>
            <a:ext cx="2482389" cy="248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067" y="5452862"/>
            <a:ext cx="2482389" cy="248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827" y="5452860"/>
            <a:ext cx="2482389" cy="248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8" t="26652" r="43698" b="13794"/>
          <a:stretch/>
        </p:blipFill>
        <p:spPr bwMode="auto">
          <a:xfrm>
            <a:off x="6278755" y="6689773"/>
            <a:ext cx="731520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накГринпин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11" name="Picture 4" descr="E:\WORK\_PRESENTATION\BAYALIG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WORK\_PRESENTATION\GREENPIN\apelsin_polza_vre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/>
          <a:stretch/>
        </p:blipFill>
        <p:spPr bwMode="auto">
          <a:xfrm flipH="1">
            <a:off x="0" y="4783499"/>
            <a:ext cx="5575648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07" y="866832"/>
            <a:ext cx="5018360" cy="98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46"/>
          <p:cNvSpPr/>
          <p:nvPr/>
        </p:nvSpPr>
        <p:spPr>
          <a:xfrm>
            <a:off x="4414168" y="1771821"/>
            <a:ext cx="7776864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r>
              <a:rPr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Чистая ванная комната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4368" y="4084712"/>
            <a:ext cx="3919663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Способ применения: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98024" y="5013325"/>
            <a:ext cx="489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6EA92D"/>
              </a:buClr>
              <a:defRPr sz="18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Для ежедневной уборки –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>
              <a:buClr>
                <a:srgbClr val="6EA92D"/>
              </a:buClr>
              <a:defRPr sz="18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нанесите на влажную губку и протрите поверхность.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98024" y="6689774"/>
            <a:ext cx="4893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6EA92D"/>
              </a:buClr>
              <a:defRPr sz="18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Для въевшейся грязи –</a:t>
            </a:r>
          </a:p>
          <a:p>
            <a:pPr algn="l">
              <a:buClr>
                <a:srgbClr val="6EA92D"/>
              </a:buClr>
              <a:defRPr sz="18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нанесите непосредственно на проблемный участок, оставьте на 5 минут для достижения наилучшего результата, протрите губкой и тщательно смойте водой.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5990" r="77363" b="22397"/>
          <a:stretch/>
        </p:blipFill>
        <p:spPr bwMode="auto">
          <a:xfrm>
            <a:off x="6214368" y="5013325"/>
            <a:ext cx="86029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8871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755" y="1718901"/>
            <a:ext cx="944329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Экологические</a:t>
            </a:r>
            <a:r>
              <a:rPr kumimoji="0" lang="ru-RU" sz="40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 сертификаты на продукты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знакГринпин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5" name="Picture 4" descr="E:\WORK\_PRESENTATION\BAYALIG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WORK\_PRESENTATION\GREENPIN\Эко сертифика поверх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68" y="3292624"/>
            <a:ext cx="319740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E:\WORK\_PRESENTATION\GREENPIN\Эко сертифика поверх.фрукт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11" y="3292624"/>
            <a:ext cx="31993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2080" y="4516760"/>
            <a:ext cx="32056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WORK\_PRESENTATION\GREENPIN\Эко серт посуда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096" y="4516760"/>
            <a:ext cx="31729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03920" y="278856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4974057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64801"/>
            <a:ext cx="13004800" cy="59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39"/>
          <p:cNvSpPr/>
          <p:nvPr/>
        </p:nvSpPr>
        <p:spPr>
          <a:xfrm>
            <a:off x="3957754" y="7548951"/>
            <a:ext cx="7081150" cy="1688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1800"/>
            </a:pPr>
            <a:r>
              <a:rPr lang="ru-RU" sz="3200" b="1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Часть средств от продажи идет в благотворительный фонд проекта </a:t>
            </a:r>
            <a:br>
              <a:rPr lang="ru-RU" sz="3200" b="1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«Мир Вокруг Тебя» для поддержки природоохранных мероприятий.</a:t>
            </a:r>
            <a:endParaRPr lang="ru-RU" sz="3200" b="1" i="1" dirty="0">
              <a:solidFill>
                <a:srgbClr val="C82506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hape 33"/>
          <p:cNvSpPr/>
          <p:nvPr/>
        </p:nvSpPr>
        <p:spPr>
          <a:xfrm>
            <a:off x="5618140" y="2840251"/>
            <a:ext cx="704840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54109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400" b="1" dirty="0" smtClean="0">
                <a:ln w="28575"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</a:rPr>
              <a:t>Э</a:t>
            </a:r>
            <a:r>
              <a:rPr sz="4400" b="1" dirty="0" err="1" smtClean="0">
                <a:ln w="28575"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</a:rPr>
              <a:t>кология</a:t>
            </a:r>
            <a:r>
              <a:rPr sz="4400" b="1" dirty="0" smtClean="0">
                <a:ln w="28575"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sz="4400" b="1" dirty="0" err="1">
                <a:ln w="28575"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</a:rPr>
              <a:t>начинается</a:t>
            </a:r>
            <a:r>
              <a:rPr sz="4400" b="1" dirty="0">
                <a:ln w="28575"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sz="4400" b="1" dirty="0" err="1" smtClean="0">
                <a:ln w="28575"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</a:rPr>
              <a:t>дома</a:t>
            </a:r>
            <a:r>
              <a:rPr sz="4400" b="1" dirty="0" smtClean="0">
                <a:ln w="28575"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sz="4400" b="1" dirty="0">
              <a:ln w="28575">
                <a:noFill/>
              </a:ln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6975" y="7513050"/>
            <a:ext cx="1430729" cy="176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WORK\_PRESENTATION\BAYALIG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знакГринпин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817" y="1348408"/>
            <a:ext cx="5583049" cy="15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5002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58" y="0"/>
            <a:ext cx="13009658" cy="79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 flipH="1">
            <a:off x="-4859" y="2365155"/>
            <a:ext cx="7083323" cy="8632325"/>
            <a:chOff x="-122336" y="1223502"/>
            <a:chExt cx="8003394" cy="9753600"/>
          </a:xfrm>
        </p:grpSpPr>
        <p:pic>
          <p:nvPicPr>
            <p:cNvPr id="14341" name="Picture 5" descr="E:\WORK\_PRESENTATION\GREENPIN\402727 Greenpin, ЭКОсредство для ручной и машинной стирки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7427" y="1223502"/>
              <a:ext cx="4937007" cy="975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E:\WORK\_PRESENTATION\GREENPIN\402921 Greenpin, ЭКОсредство для ванных комнат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4168" y="3472444"/>
              <a:ext cx="3466890" cy="6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E:\WORK\_PRESENTATION\GREENPIN\401918 GreenPin фрукты и овощи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98076" y="1501727"/>
              <a:ext cx="2160240" cy="8092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E:\WORK\_PRESENTATION\GREENPIN\401916 GreenPin посуд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22336" y="4222151"/>
              <a:ext cx="2409360" cy="5758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" name="Picture 3" descr="E:\WORK\_PRESENTATION\GREENPIN\401917 GreenPin поверхност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49872" y="5076621"/>
              <a:ext cx="2376264" cy="5255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hape 33"/>
          <p:cNvSpPr/>
          <p:nvPr/>
        </p:nvSpPr>
        <p:spPr>
          <a:xfrm>
            <a:off x="1336225" y="1195757"/>
            <a:ext cx="408605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54109"/>
                </a:solidFill>
              </a:defRPr>
            </a:lvl1pPr>
          </a:lstStyle>
          <a:p>
            <a:pPr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5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Мой дом –</a:t>
            </a:r>
          </a:p>
          <a:p>
            <a:pPr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5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     мой мир!</a:t>
            </a:r>
            <a:endParaRPr sz="5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4" descr="E:\WORK\_PRESENTATION\BAYALIG\logo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8584" y="8333184"/>
            <a:ext cx="3676272" cy="9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367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81704"/>
            <a:ext cx="13004800" cy="59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знакГринпин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6" name="Picture 4" descr="E:\WORK\_PRESENTATION\BAYALIG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39"/>
          <p:cNvSpPr/>
          <p:nvPr/>
        </p:nvSpPr>
        <p:spPr>
          <a:xfrm>
            <a:off x="2665335" y="7522501"/>
            <a:ext cx="7965887" cy="1741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lang="ru-RU" sz="44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Хотите жить в экологически чистом мире? </a:t>
            </a:r>
            <a:r>
              <a:rPr lang="ru-RU" sz="4400" b="1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ru-RU" sz="4400" b="1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</a:br>
            <a:r>
              <a:rPr lang="ru-RU" sz="4400" b="1" i="1" dirty="0" smtClean="0">
                <a:solidFill>
                  <a:srgbClr val="C82506">
                    <a:lumMod val="50000"/>
                  </a:srgbClr>
                </a:solidFill>
                <a:latin typeface="Calibri" panose="020F0502020204030204" pitchFamily="34" charset="0"/>
              </a:rPr>
              <a:t>Начните </a:t>
            </a:r>
            <a:r>
              <a:rPr lang="ru-RU" sz="4400" b="1" i="1" dirty="0">
                <a:solidFill>
                  <a:srgbClr val="C82506">
                    <a:lumMod val="50000"/>
                  </a:srgbClr>
                </a:solidFill>
                <a:latin typeface="Calibri" panose="020F0502020204030204" pitchFamily="34" charset="0"/>
              </a:rPr>
              <a:t>с собственного дома! </a:t>
            </a:r>
          </a:p>
        </p:txBody>
      </p:sp>
    </p:spTree>
    <p:extLst>
      <p:ext uri="{BB962C8B-B14F-4D97-AF65-F5344CB8AC3E}">
        <p14:creationId xmlns:p14="http://schemas.microsoft.com/office/powerpoint/2010/main" val="1127531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WORK\_PRESENTATION\GREENPIN\stock-photo-maid-hands-with-cleaning-tools-house-cleaning-service-concept-3207691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b="4948"/>
          <a:stretch/>
        </p:blipFill>
        <p:spPr bwMode="auto">
          <a:xfrm>
            <a:off x="0" y="1074072"/>
            <a:ext cx="8175403" cy="86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hape 54"/>
          <p:cNvSpPr/>
          <p:nvPr/>
        </p:nvSpPr>
        <p:spPr>
          <a:xfrm>
            <a:off x="5710312" y="409398"/>
            <a:ext cx="4536504" cy="933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0" h="5715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600" b="1">
                <a:solidFill>
                  <a:srgbClr val="70BF4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0" spc="50" dirty="0">
                <a:ln w="412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знакГринпин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8" name="Picture 4" descr="E:\WORK\_PRESENTATION\BAYALIG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39"/>
          <p:cNvSpPr/>
          <p:nvPr/>
        </p:nvSpPr>
        <p:spPr>
          <a:xfrm>
            <a:off x="7680212" y="6999949"/>
            <a:ext cx="4222788" cy="22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r">
              <a:lnSpc>
                <a:spcPct val="80000"/>
              </a:lnSpc>
              <a:defRPr sz="1800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ПРАВИЛА 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ЭКОЛОГИЧЕСКИ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ЧИСТОЙ УБОРКИ</a:t>
            </a:r>
          </a:p>
        </p:txBody>
      </p:sp>
      <p:pic>
        <p:nvPicPr>
          <p:cNvPr id="4101" name="Picture 5" descr="E:\WORK\_PRESENTATION\GREENPIN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469">
            <a:off x="10380847" y="4561648"/>
            <a:ext cx="982567" cy="10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WORK\_PRESENTATION\GREENPIN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825">
            <a:off x="11571260" y="3369570"/>
            <a:ext cx="891729" cy="9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WORK\_PRESENTATION\GREENPIN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21">
            <a:off x="9939335" y="2215083"/>
            <a:ext cx="885264" cy="9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"/>
          <p:cNvSpPr/>
          <p:nvPr/>
        </p:nvSpPr>
        <p:spPr>
          <a:xfrm>
            <a:off x="5278264" y="4156720"/>
            <a:ext cx="6912768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lvl="0" algn="l">
              <a:defRPr sz="1800"/>
            </a:pPr>
            <a:r>
              <a:rPr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Поверхностно-активные</a:t>
            </a:r>
            <a:r>
              <a:rPr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вещества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то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что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чистит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моет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растворяет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должны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быть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растительными</a:t>
            </a:r>
            <a:r>
              <a:rPr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defRPr sz="1800"/>
            </a:pP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80000" algn="l">
              <a:defRPr sz="1800"/>
            </a:pPr>
            <a:r>
              <a:rPr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Отказать</a:t>
            </a:r>
            <a:r>
              <a:rPr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фосфатам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сульфатам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хлору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отдушкам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красителям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80000" algn="l">
              <a:defRPr sz="1800"/>
            </a:pPr>
            <a:endParaRPr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80000" algn="l">
              <a:defRPr sz="1800"/>
            </a:pPr>
            <a:r>
              <a:rPr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Сказать</a:t>
            </a:r>
            <a:r>
              <a:rPr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да</a:t>
            </a:r>
            <a:r>
              <a:rPr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натуральным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маслам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экстрактам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растений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знакГринпин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8" name="Picture 4" descr="E:\WORK\_PRESENTATION\BAYALIG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97844" y="1780456"/>
            <a:ext cx="10009112" cy="13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ПРАВИЛО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4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Только </a:t>
            </a:r>
            <a:r>
              <a:rPr lang="ru-RU" sz="4400" b="1" dirty="0">
                <a:solidFill>
                  <a:srgbClr val="6EA92D"/>
                </a:solidFill>
                <a:latin typeface="Calibri" panose="020F0502020204030204" pitchFamily="34" charset="0"/>
              </a:rPr>
              <a:t>растительные ПАВ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11" y="4156720"/>
            <a:ext cx="4850701" cy="485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WORK\_PRESENTATION\GREENPIN\yes-no-thumbs-up-and-down-icons_15043096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0" t="55306" r="15955" b="15363"/>
          <a:stretch/>
        </p:blipFill>
        <p:spPr bwMode="auto">
          <a:xfrm>
            <a:off x="5206256" y="6298759"/>
            <a:ext cx="969991" cy="8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WORK\_PRESENTATION\GREENPIN\yes-no-thumbs-up-and-down-icons_15043096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t="55107" r="50000" b="15562"/>
          <a:stretch/>
        </p:blipFill>
        <p:spPr bwMode="auto">
          <a:xfrm>
            <a:off x="5301821" y="7757120"/>
            <a:ext cx="969991" cy="8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03920" y="3580656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60526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11" y="4156720"/>
            <a:ext cx="4850701" cy="485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066" y="8881799"/>
            <a:ext cx="3710070" cy="69352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80000"/>
              </a:lnSpc>
            </a:pPr>
            <a:r>
              <a:rPr lang="ru-RU" sz="1200" dirty="0" smtClean="0">
                <a:latin typeface="Calibri" panose="020F0502020204030204" pitchFamily="34" charset="0"/>
              </a:rPr>
              <a:t>Подтверждено </a:t>
            </a:r>
            <a:r>
              <a:rPr lang="ru-RU" sz="1200" dirty="0">
                <a:latin typeface="Calibri" panose="020F0502020204030204" pitchFamily="34" charset="0"/>
              </a:rPr>
              <a:t>клиническими испытаниями </a:t>
            </a:r>
            <a:endParaRPr lang="ru-RU" sz="1200" dirty="0" smtClean="0">
              <a:latin typeface="Calibri" panose="020F0502020204030204" pitchFamily="34" charset="0"/>
            </a:endParaRPr>
          </a:p>
          <a:p>
            <a:pPr algn="l" rtl="0" latinLnBrk="1" hangingPunct="0">
              <a:lnSpc>
                <a:spcPct val="80000"/>
              </a:lnSpc>
            </a:pPr>
            <a:r>
              <a:rPr lang="ru-RU" sz="1200" dirty="0" smtClean="0">
                <a:latin typeface="Calibri" panose="020F0502020204030204" pitchFamily="34" charset="0"/>
              </a:rPr>
              <a:t>на </a:t>
            </a:r>
            <a:r>
              <a:rPr lang="ru-RU" sz="1200" dirty="0">
                <a:latin typeface="Calibri" panose="020F0502020204030204" pitchFamily="34" charset="0"/>
              </a:rPr>
              <a:t>добровольцах </a:t>
            </a:r>
            <a:r>
              <a:rPr lang="ru-RU" sz="1200" dirty="0" smtClean="0">
                <a:latin typeface="Calibri" panose="020F0502020204030204" pitchFamily="34" charset="0"/>
              </a:rPr>
              <a:t>ЦКБ РАН. Актуально для продуктов: </a:t>
            </a:r>
          </a:p>
          <a:p>
            <a:pPr algn="l" rtl="0" latinLnBrk="1" hangingPunct="0">
              <a:lnSpc>
                <a:spcPct val="80000"/>
              </a:lnSpc>
            </a:pPr>
            <a:r>
              <a:rPr lang="ru-RU" sz="1200" dirty="0" smtClean="0">
                <a:latin typeface="Calibri" panose="020F0502020204030204" pitchFamily="34" charset="0"/>
              </a:rPr>
              <a:t>средство для мытья поверхностей, средство для мытья фруктов и овощей, средство для мытья посуды</a:t>
            </a:r>
            <a:r>
              <a:rPr lang="en-US" sz="1200" dirty="0" smtClean="0">
                <a:latin typeface="Calibri" panose="020F0502020204030204" pitchFamily="34" charset="0"/>
              </a:rPr>
              <a:t>.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5" name="Shape 57"/>
          <p:cNvSpPr/>
          <p:nvPr/>
        </p:nvSpPr>
        <p:spPr>
          <a:xfrm>
            <a:off x="5278264" y="4156720"/>
            <a:ext cx="6912768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lvl="0" algn="l">
              <a:defRPr sz="1800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Компоненты моющих/чистящих средств должны быть протестированы на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антиаллергенность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и раздражение кожного покрова.</a:t>
            </a:r>
          </a:p>
          <a:p>
            <a:pPr lvl="0" algn="l">
              <a:defRPr sz="1800"/>
            </a:pPr>
            <a:endParaRPr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80000" lvl="0" algn="l">
              <a:defRPr sz="1800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Отказать: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средствам, не прошедшим тестирование.</a:t>
            </a:r>
          </a:p>
          <a:p>
            <a:pPr marL="1080000" lvl="0" algn="l">
              <a:defRPr sz="1800"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80000" lvl="0" algn="l">
              <a:defRPr sz="1800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Сказать да: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уборке без аллергии и раздражений кожи.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знакГринп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8" name="Picture 4" descr="E:\WORK\_PRESENTATION\BAYALIG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WORK\_PRESENTATION\GREENPIN\yes-no-thumbs-up-and-down-icons_15043096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0" t="55306" r="15955" b="15363"/>
          <a:stretch/>
        </p:blipFill>
        <p:spPr bwMode="auto">
          <a:xfrm>
            <a:off x="5206256" y="6784614"/>
            <a:ext cx="969991" cy="8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WORK\_PRESENTATION\GREENPIN\yes-no-thumbs-up-and-down-icons_15043096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t="55107" r="50000" b="15562"/>
          <a:stretch/>
        </p:blipFill>
        <p:spPr bwMode="auto">
          <a:xfrm>
            <a:off x="5301821" y="8242975"/>
            <a:ext cx="969991" cy="8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50882" y="1780455"/>
            <a:ext cx="11164564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ПРАВИЛО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4400" b="1" dirty="0">
                <a:solidFill>
                  <a:srgbClr val="6EA92D"/>
                </a:solidFill>
                <a:latin typeface="Calibri" panose="020F0502020204030204" pitchFamily="34" charset="0"/>
              </a:rPr>
              <a:t>Уборка без аллергии и раздражений кожи*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03920" y="3580656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apivina.ES\Desktop\green-marketing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76" y="1060376"/>
            <a:ext cx="2504296" cy="26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57"/>
          <p:cNvSpPr/>
          <p:nvPr/>
        </p:nvSpPr>
        <p:spPr>
          <a:xfrm>
            <a:off x="5278264" y="4156720"/>
            <a:ext cx="6912768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lvl="0" algn="l">
              <a:defRPr sz="1800"/>
            </a:pPr>
            <a:r>
              <a:rPr lang="ru-RU" sz="3200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Компоненты моющих средств должны быть </a:t>
            </a:r>
            <a:r>
              <a:rPr lang="ru-RU" sz="3200" dirty="0" err="1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биоразлагаемы</a:t>
            </a:r>
            <a:r>
              <a:rPr lang="ru-RU" sz="3200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и не </a:t>
            </a:r>
            <a:r>
              <a:rPr lang="ru-RU" sz="32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должны наносить </a:t>
            </a:r>
            <a:r>
              <a:rPr lang="ru-RU" sz="3200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вреда окружающей </a:t>
            </a:r>
            <a:r>
              <a:rPr lang="ru-RU" sz="32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среде.</a:t>
            </a:r>
            <a:endParaRPr lang="ru-RU" sz="3200" dirty="0">
              <a:solidFill>
                <a:srgbClr val="53585F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l">
              <a:defRPr sz="1800"/>
            </a:pPr>
            <a:endParaRPr lang="ru-RU" sz="3200" b="1" dirty="0">
              <a:solidFill>
                <a:srgbClr val="53585F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1080000" lvl="0" algn="l">
              <a:defRPr sz="1800"/>
            </a:pPr>
            <a:r>
              <a:rPr lang="ru-RU" sz="32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Отказать: </a:t>
            </a:r>
            <a:r>
              <a:rPr lang="ru-RU" sz="3200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жесткой химии, разрушающей природу.</a:t>
            </a:r>
          </a:p>
          <a:p>
            <a:pPr marL="1080000" lvl="0" algn="l">
              <a:defRPr sz="1800"/>
            </a:pPr>
            <a:endParaRPr lang="ru-RU" sz="3200" b="1" dirty="0">
              <a:solidFill>
                <a:srgbClr val="53585F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1080000" lvl="0" algn="l">
              <a:defRPr sz="1800"/>
            </a:pPr>
            <a:r>
              <a:rPr lang="ru-RU" sz="3200" b="1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Сказать да: </a:t>
            </a:r>
            <a:r>
              <a:rPr lang="ru-RU" sz="3200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естественным </a:t>
            </a:r>
            <a:r>
              <a:rPr lang="ru-RU" sz="32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ком</a:t>
            </a:r>
            <a:r>
              <a:rPr lang="en-US" sz="32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-</a:t>
            </a:r>
            <a:r>
              <a:rPr lang="ru-RU" sz="3200" dirty="0" err="1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понентам</a:t>
            </a:r>
            <a:r>
              <a:rPr lang="en-US" sz="32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– </a:t>
            </a:r>
            <a:r>
              <a:rPr lang="ru-RU" sz="3200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побочным </a:t>
            </a:r>
            <a:r>
              <a:rPr lang="ru-RU" sz="3200" dirty="0" err="1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продук</a:t>
            </a:r>
            <a:r>
              <a:rPr lang="en-US" sz="32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-</a:t>
            </a:r>
            <a:r>
              <a:rPr lang="ru-RU" sz="3200" dirty="0" smtClean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там </a:t>
            </a:r>
            <a:r>
              <a:rPr lang="ru-RU" sz="3200" dirty="0">
                <a:solidFill>
                  <a:srgbClr val="53585F">
                    <a:lumMod val="75000"/>
                  </a:srgbClr>
                </a:solidFill>
                <a:latin typeface="Calibri" panose="020F0502020204030204" pitchFamily="34" charset="0"/>
              </a:rPr>
              <a:t>основного производства.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знакГринпин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9" name="Picture 4" descr="E:\WORK\_PRESENTATION\BAYALIG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11" y="4156720"/>
            <a:ext cx="4850701" cy="485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WORK\_PRESENTATION\GREENPIN\yes-no-thumbs-up-and-down-icons_15043096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0" t="55306" r="15955" b="15363"/>
          <a:stretch/>
        </p:blipFill>
        <p:spPr bwMode="auto">
          <a:xfrm>
            <a:off x="5206256" y="6298759"/>
            <a:ext cx="969991" cy="8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WORK\_PRESENTATION\GREENPIN\yes-no-thumbs-up-and-down-icons_15043096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t="55107" r="50000" b="15562"/>
          <a:stretch/>
        </p:blipFill>
        <p:spPr bwMode="auto">
          <a:xfrm>
            <a:off x="5301821" y="7757120"/>
            <a:ext cx="969991" cy="8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97844" y="1780456"/>
            <a:ext cx="10009112" cy="13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ПРАВИЛО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ru-RU" sz="4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Уважение к природе</a:t>
            </a:r>
            <a:endParaRPr lang="ru-RU" sz="4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03920" y="3580656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WORK\_PRESENTATION\GREENPIN\maslo_pihtyi_sibirsko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r="15010"/>
          <a:stretch/>
        </p:blipFill>
        <p:spPr bwMode="auto">
          <a:xfrm flipH="1">
            <a:off x="178631" y="3907961"/>
            <a:ext cx="5752406" cy="44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03920" y="3508648"/>
            <a:ext cx="12258488" cy="0"/>
          </a:xfrm>
          <a:prstGeom prst="line">
            <a:avLst/>
          </a:prstGeom>
          <a:noFill/>
          <a:ln w="104775" cap="rnd" cmpd="dbl">
            <a:solidFill>
              <a:srgbClr val="6EA92D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 descr="E:\WORK\_PRESENTATION\GREENPIN\401917 GreenPin поверхност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1298496"/>
            <a:ext cx="4363442" cy="9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806914" y="4809417"/>
            <a:ext cx="3024769" cy="3024769"/>
            <a:chOff x="3702906" y="4598019"/>
            <a:chExt cx="3447566" cy="3447566"/>
          </a:xfrm>
        </p:grpSpPr>
        <p:sp>
          <p:nvSpPr>
            <p:cNvPr id="2" name="Овал 1"/>
            <p:cNvSpPr/>
            <p:nvPr/>
          </p:nvSpPr>
          <p:spPr>
            <a:xfrm>
              <a:off x="3702906" y="4598019"/>
              <a:ext cx="3447566" cy="3447566"/>
            </a:xfrm>
            <a:prstGeom prst="ellipse">
              <a:avLst/>
            </a:prstGeom>
            <a:solidFill>
              <a:srgbClr val="6EA92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4173942" y="5616481"/>
              <a:ext cx="2505493" cy="14106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8500" b="1">
                  <a:solidFill>
                    <a:srgbClr val="05410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5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ЧТО</a:t>
              </a:r>
              <a:r>
                <a:rPr sz="85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?</a:t>
              </a:r>
              <a:endParaRPr sz="85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7"/>
          <a:stretch/>
        </p:blipFill>
        <p:spPr bwMode="auto">
          <a:xfrm>
            <a:off x="0" y="-18873"/>
            <a:ext cx="13004800" cy="10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знакГринпин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920" y="556320"/>
            <a:ext cx="2650914" cy="720080"/>
          </a:xfrm>
          <a:prstGeom prst="rect">
            <a:avLst/>
          </a:prstGeom>
        </p:spPr>
      </p:pic>
      <p:pic>
        <p:nvPicPr>
          <p:cNvPr id="8" name="Picture 4" descr="E:\WORK\_PRESENTATION\BAYALIG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161031"/>
            <a:ext cx="2581497" cy="6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46"/>
          <p:cNvSpPr/>
          <p:nvPr/>
        </p:nvSpPr>
        <p:spPr>
          <a:xfrm>
            <a:off x="4414168" y="1771821"/>
            <a:ext cx="6311305" cy="14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Greenpin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defRPr sz="1800"/>
            </a:pPr>
            <a:r>
              <a:rPr lang="ru-RU" sz="5400" b="1" dirty="0" smtClean="0">
                <a:solidFill>
                  <a:srgbClr val="6EA92D"/>
                </a:solidFill>
                <a:latin typeface="Calibri" panose="020F0502020204030204" pitchFamily="34" charset="0"/>
              </a:rPr>
              <a:t>Чистые поверхности</a:t>
            </a:r>
            <a:endParaRPr sz="5400" b="1" dirty="0">
              <a:solidFill>
                <a:srgbClr val="6EA92D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Рисунок 21" descr="пол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7562" y="4070085"/>
            <a:ext cx="1138611" cy="11268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2709" b="2305"/>
          <a:stretch/>
        </p:blipFill>
        <p:spPr>
          <a:xfrm>
            <a:off x="9180216" y="4070085"/>
            <a:ext cx="1138608" cy="11316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8" t="19870" r="24448"/>
          <a:stretch/>
        </p:blipFill>
        <p:spPr>
          <a:xfrm>
            <a:off x="7507562" y="7613104"/>
            <a:ext cx="1138610" cy="11268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3" t="3107" r="13361" b="3107"/>
          <a:stretch/>
        </p:blipFill>
        <p:spPr>
          <a:xfrm>
            <a:off x="9192013" y="5808985"/>
            <a:ext cx="1126811" cy="11316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139" r="47975" b="39860"/>
          <a:stretch/>
        </p:blipFill>
        <p:spPr>
          <a:xfrm>
            <a:off x="10822880" y="4070085"/>
            <a:ext cx="1138608" cy="11268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07947" y="5227548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пол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72753" y="5223792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зеркала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980853" y="5223792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стекла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31961" y="6944759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мебель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11225" y="6944759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кафель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97339" y="6944545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стены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4669" r="12632" b="5292"/>
          <a:stretch/>
        </p:blipFill>
        <p:spPr>
          <a:xfrm>
            <a:off x="7513462" y="5808985"/>
            <a:ext cx="1126811" cy="11316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t="17427" r="31860" b="10693"/>
          <a:stretch/>
        </p:blipFill>
        <p:spPr>
          <a:xfrm>
            <a:off x="10834677" y="5808984"/>
            <a:ext cx="1126811" cy="113164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715774" y="8739916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>
                <a:srgbClr val="6EA92D"/>
              </a:buClr>
              <a:defRPr sz="18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кухня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9" t="2281" r="18490" b="2281"/>
          <a:stretch/>
        </p:blipFill>
        <p:spPr>
          <a:xfrm>
            <a:off x="9192013" y="7613104"/>
            <a:ext cx="1138610" cy="1126812"/>
          </a:xfrm>
          <a:prstGeom prst="rect">
            <a:avLst/>
          </a:prstGeom>
        </p:spPr>
      </p:pic>
      <p:sp>
        <p:nvSpPr>
          <p:cNvPr id="38" name="Shape 67"/>
          <p:cNvSpPr/>
          <p:nvPr/>
        </p:nvSpPr>
        <p:spPr>
          <a:xfrm>
            <a:off x="9094114" y="8739916"/>
            <a:ext cx="12872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buClr>
                <a:srgbClr val="6EA92D"/>
              </a:buClr>
              <a:defRPr sz="1800"/>
            </a:pPr>
            <a:r>
              <a:rPr sz="18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автомобиль</a:t>
            </a:r>
            <a:endParaRPr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775</Words>
  <Application>Microsoft Office PowerPoint</Application>
  <PresentationFormat>Произвольный</PresentationFormat>
  <Paragraphs>209</Paragraphs>
  <Slides>33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Абдулсатарова Мария Владимировна</dc:creator>
  <cp:lastModifiedBy>Калюжная Юзефа</cp:lastModifiedBy>
  <cp:revision>110</cp:revision>
  <cp:lastPrinted>2015-10-16T10:30:42Z</cp:lastPrinted>
  <dcterms:modified xsi:type="dcterms:W3CDTF">2015-11-03T10:11:57Z</dcterms:modified>
</cp:coreProperties>
</file>