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FF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1" autoAdjust="0"/>
  </p:normalViewPr>
  <p:slideViewPr>
    <p:cSldViewPr>
      <p:cViewPr>
        <p:scale>
          <a:sx n="100" d="100"/>
          <a:sy n="100" d="100"/>
        </p:scale>
        <p:origin x="-294" y="-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1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31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4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61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6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6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6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039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6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8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2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E4016-5221-43F1-A83E-03578A97556A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B3DFA-70CF-4A9F-A161-064DA25414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29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festival.1september.ru/articles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hyperlink" Target="http://sch216.narod.ru/nayka/do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ewallpapers.org/photo/23514/rainbow-col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Государственное бюджетное общеобразовательное учреждение</a:t>
            </a:r>
          </a:p>
          <a:p>
            <a:pPr algn="ctr"/>
            <a:r>
              <a:rPr lang="ru-RU" dirty="0"/>
              <a:t>средняя общеобразовательная школа № 471</a:t>
            </a:r>
          </a:p>
          <a:p>
            <a:pPr algn="ctr"/>
            <a:r>
              <a:rPr lang="ru-RU" dirty="0"/>
              <a:t>Выборгского района Санкт-Петербурга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7684" y="2101437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Исследовательская работа на тему: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699792" y="2721114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«Химия красок»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112" y="4221088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Выполнила: ученица 10 класса</a:t>
            </a:r>
          </a:p>
          <a:p>
            <a:pPr algn="r"/>
            <a:r>
              <a:rPr lang="ru-RU" dirty="0" smtClean="0"/>
              <a:t>Иванова Е. В.</a:t>
            </a:r>
          </a:p>
          <a:p>
            <a:pPr algn="r"/>
            <a:r>
              <a:rPr lang="ru-RU" dirty="0" smtClean="0"/>
              <a:t>Куратор: учитель химии </a:t>
            </a:r>
          </a:p>
          <a:p>
            <a:pPr algn="r"/>
            <a:r>
              <a:rPr lang="ru-RU" dirty="0" err="1" smtClean="0"/>
              <a:t>Жилавая</a:t>
            </a:r>
            <a:r>
              <a:rPr lang="ru-RU" dirty="0" smtClean="0"/>
              <a:t> Т. О.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663788" y="594928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Санкт-Петербург</a:t>
            </a:r>
          </a:p>
          <a:p>
            <a:pPr algn="ctr"/>
            <a:r>
              <a:rPr lang="ru-RU" dirty="0" smtClean="0"/>
              <a:t>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3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ендеры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09775"/>
            <a:ext cx="59817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6276" y="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Возникновение цвета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1218783"/>
            <a:ext cx="4464496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Возникновение цвета</a:t>
            </a:r>
          </a:p>
          <a:p>
            <a:r>
              <a:rPr lang="ru-RU" dirty="0" smtClean="0"/>
              <a:t> Цвет создается, благодаря, подвижности </a:t>
            </a:r>
            <a:r>
              <a:rPr lang="ru-RU" dirty="0"/>
              <a:t>электронов, их </a:t>
            </a:r>
            <a:r>
              <a:rPr lang="ru-RU" dirty="0" smtClean="0"/>
              <a:t>способностью </a:t>
            </a:r>
            <a:r>
              <a:rPr lang="ru-RU" dirty="0"/>
              <a:t>переходить с одного энергетического уровня на другой, перемещаться от одного атома к </a:t>
            </a:r>
            <a:r>
              <a:rPr lang="ru-RU" dirty="0" smtClean="0"/>
              <a:t>другому.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8841" y="555550"/>
            <a:ext cx="414335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Спектральный анализ</a:t>
            </a:r>
          </a:p>
          <a:p>
            <a:pPr algn="just"/>
            <a:r>
              <a:rPr lang="ru-RU" dirty="0" smtClean="0"/>
              <a:t>Вывод</a:t>
            </a:r>
            <a:r>
              <a:rPr lang="ru-RU" dirty="0"/>
              <a:t>: соли щелочных металлов окрашивают пламя в характерные для каждого из них </a:t>
            </a:r>
            <a:r>
              <a:rPr lang="ru-RU" dirty="0" smtClean="0"/>
              <a:t>цвета</a:t>
            </a:r>
            <a:r>
              <a:rPr lang="ru-RU" dirty="0"/>
              <a:t>.</a:t>
            </a: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477916" y="3141851"/>
            <a:ext cx="4486572" cy="2862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Влияние температуры на цвет</a:t>
            </a:r>
            <a:endParaRPr lang="ru-RU" dirty="0" smtClean="0">
              <a:solidFill>
                <a:srgbClr val="FFC000"/>
              </a:solidFill>
            </a:endParaRPr>
          </a:p>
          <a:p>
            <a:pPr algn="just"/>
            <a:r>
              <a:rPr lang="ru-RU" dirty="0" smtClean="0"/>
              <a:t>Вывод</a:t>
            </a:r>
            <a:r>
              <a:rPr lang="ru-RU" dirty="0"/>
              <a:t>: константа диссоциации воды сильно зависит от температуры. В разбавленных растворах щелочи [</a:t>
            </a:r>
            <a:r>
              <a:rPr lang="en-US" dirty="0"/>
              <a:t>OH</a:t>
            </a:r>
            <a:r>
              <a:rPr lang="ru-RU" baseline="30000" dirty="0"/>
              <a:t>–</a:t>
            </a:r>
            <a:r>
              <a:rPr lang="ru-RU" dirty="0"/>
              <a:t>] не изменяется при нагревании, в то время как [</a:t>
            </a:r>
            <a:r>
              <a:rPr lang="en-US" dirty="0"/>
              <a:t>H</a:t>
            </a:r>
            <a:r>
              <a:rPr lang="ru-RU" baseline="30000" dirty="0"/>
              <a:t>+</a:t>
            </a:r>
            <a:r>
              <a:rPr lang="ru-RU" dirty="0"/>
              <a:t>] увеличивается.  Поэтому фенолфталеин, имеющий интервал перехода окраски при нагревании обесцвечивается, так как среда становится менее щелочной.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7883" y="5229200"/>
            <a:ext cx="4153619" cy="14773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C000"/>
                </a:solidFill>
              </a:rPr>
              <a:t>Гамма цветов одного </a:t>
            </a:r>
            <a:r>
              <a:rPr lang="ru-RU" b="1" dirty="0" smtClean="0">
                <a:solidFill>
                  <a:srgbClr val="FFC000"/>
                </a:solidFill>
              </a:rPr>
              <a:t>красителя</a:t>
            </a:r>
            <a:endParaRPr lang="ru-RU" dirty="0" smtClean="0">
              <a:solidFill>
                <a:srgbClr val="FFC000"/>
              </a:solidFill>
            </a:endParaRPr>
          </a:p>
          <a:p>
            <a:pPr algn="just"/>
            <a:r>
              <a:rPr lang="ru-RU" dirty="0" smtClean="0"/>
              <a:t>Вывод</a:t>
            </a:r>
            <a:r>
              <a:rPr lang="ru-RU" dirty="0"/>
              <a:t>: </a:t>
            </a:r>
            <a:r>
              <a:rPr lang="ru-RU" dirty="0" smtClean="0"/>
              <a:t>сок обыкновенной красной свеклы может служить в качестве примера зависимости </a:t>
            </a:r>
            <a:r>
              <a:rPr lang="ru-RU" dirty="0" err="1" smtClean="0"/>
              <a:t>цветаприродных</a:t>
            </a:r>
            <a:r>
              <a:rPr lang="ru-RU" dirty="0" smtClean="0"/>
              <a:t> красителей от кислотности среды. </a:t>
            </a:r>
            <a:endParaRPr lang="ru-RU" dirty="0"/>
          </a:p>
        </p:txBody>
      </p:sp>
      <p:pic>
        <p:nvPicPr>
          <p:cNvPr id="1027" name="Picture 3" descr="C:\Users\екатерина\Desktop\исследовательская работа\3822691_flame_test_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26" y="3631616"/>
            <a:ext cx="1632308" cy="147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Сок красной свеклы с мёдо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8" y="1804296"/>
            <a:ext cx="2172840" cy="17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Ягоды годжи химические реакции с изменением цвета Худеем вместе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2" y="3677265"/>
            <a:ext cx="2172840" cy="13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Химические графинчики для уксуса и масла - Женский Журнал PopGadget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7" y="1883008"/>
            <a:ext cx="1432780" cy="162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4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Обои для рабочего стола в радужных красках rainbow-ocean-by-thelma1.jpg - Дизайн-журнал 1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Обои для рабочего стола в радужных красках rainbow-ocean-by-thelma1.jpg - Дизайн-журнал 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399272"/>
            <a:ext cx="6840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</a:rPr>
              <a:t>проделано </a:t>
            </a:r>
            <a:r>
              <a:rPr lang="ru-RU" sz="2400" b="1" dirty="0">
                <a:solidFill>
                  <a:schemeClr val="bg1"/>
                </a:solidFill>
              </a:rPr>
              <a:t>множество реакций по созданию темперных </a:t>
            </a:r>
            <a:r>
              <a:rPr lang="ru-RU" sz="2400" b="1" dirty="0" smtClean="0">
                <a:solidFill>
                  <a:schemeClr val="bg1"/>
                </a:solidFill>
              </a:rPr>
              <a:t>красок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</a:rPr>
              <a:t>исследовано, </a:t>
            </a:r>
            <a:r>
              <a:rPr lang="ru-RU" sz="2400" b="1" dirty="0">
                <a:solidFill>
                  <a:schemeClr val="bg1"/>
                </a:solidFill>
              </a:rPr>
              <a:t>каким образом появляется цвет и </a:t>
            </a:r>
            <a:r>
              <a:rPr lang="ru-RU" sz="2400" b="1" dirty="0" smtClean="0">
                <a:solidFill>
                  <a:schemeClr val="bg1"/>
                </a:solidFill>
              </a:rPr>
              <a:t>доказано на </a:t>
            </a:r>
            <a:r>
              <a:rPr lang="ru-RU" sz="2400" b="1" dirty="0">
                <a:solidFill>
                  <a:schemeClr val="bg1"/>
                </a:solidFill>
              </a:rPr>
              <a:t>собственных </a:t>
            </a:r>
            <a:r>
              <a:rPr lang="ru-RU" sz="2400" b="1" dirty="0" smtClean="0">
                <a:solidFill>
                  <a:schemeClr val="bg1"/>
                </a:solidFill>
              </a:rPr>
              <a:t>экспериментах</a:t>
            </a:r>
            <a:endParaRPr lang="ru-RU" sz="2400" b="1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</a:rPr>
              <a:t>цели  и задачи реализованы в полном объёме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7" name="Picture 9" descr="http://himbio.ucoz.ru/J00761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4698404" cy="341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екатерина\Desktop\исследовательская работа\68606212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55317"/>
            <a:ext cx="2776339" cy="305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6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.buoni-pasto.it/wp-content/uploads/2014/07/Holi_Festival_the_big_toss_by_vannie_lo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8" b="43994"/>
          <a:stretch/>
        </p:blipFill>
        <p:spPr bwMode="auto">
          <a:xfrm>
            <a:off x="0" y="0"/>
            <a:ext cx="918051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16632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литературы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268760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Большая советская энциклопедия (в 30 томах) / Гл. ред. А. М. Прохоров. – Изд. 3-е. «Советская энциклопедия». 1978. – Т. 1. Экслибрис-Я. 1978. – 632 л.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Аликберова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Л. Ю. Занимательная химия: Книга для учащихся, учителей и родителей / Л. Ю.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Аликберова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М. : АСТ-ПРЕСС, 2002.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2000" u="sng" dirty="0">
                <a:solidFill>
                  <a:schemeClr val="bg1"/>
                </a:solidFill>
                <a:hlinkClick r:id="rId3"/>
              </a:rPr>
              <a:t>http://festival.1september.ru/articles/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иду на урок «Химия красок».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</a:rPr>
              <a:t>4. </a:t>
            </a:r>
            <a:r>
              <a:rPr lang="ru-RU" sz="2000" u="sng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ru-RU" sz="2000" u="sng" dirty="0" smtClean="0">
                <a:solidFill>
                  <a:schemeClr val="bg1"/>
                </a:solidFill>
                <a:hlinkClick r:id="rId4"/>
              </a:rPr>
              <a:t>sch216.narod.ru/nayka/doc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Минеральные краски. Минеральные краски в природе и жизни.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Степин, Б. Д. Занимательные задания и эффектные опыты по химии / Б. Д. Степин, Л. Ю.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Аликберова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М. : Дрофа, 2002.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Гросс, Э. Химия для любознательных / Э. Гросс, </a:t>
            </a:r>
            <a:r>
              <a:rPr lang="ru-RU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Х.Вайсмантель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– Л. : Химия, 1987.</a:t>
            </a:r>
          </a:p>
        </p:txBody>
      </p:sp>
      <p:pic>
        <p:nvPicPr>
          <p:cNvPr id="3076" name="Picture 4" descr="Анимашки Книг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25144"/>
            <a:ext cx="1974515" cy="19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litefon.ru/pic/201211/1280x1024/elitefon.ru-8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2" y="0"/>
            <a:ext cx="91521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</a:rPr>
              <a:t>Цель: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изучить химический состав красок; 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получить научную информацию о цветах;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изготовить краски в школьной лаборатории;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chemeClr val="bg1"/>
                </a:solidFill>
              </a:rPr>
              <a:t>Изучить физические особенности красок.</a:t>
            </a:r>
            <a:endParaRPr lang="ru-RU" sz="2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348880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</a:rPr>
              <a:t>Задачи:</a:t>
            </a: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bg1"/>
                </a:solidFill>
              </a:rPr>
              <a:t>сбор </a:t>
            </a:r>
            <a:r>
              <a:rPr lang="ru-RU" sz="2400" dirty="0">
                <a:solidFill>
                  <a:schemeClr val="bg1"/>
                </a:solidFill>
              </a:rPr>
              <a:t>и анализ информации по истории создания красок.</a:t>
            </a: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bg1"/>
                </a:solidFill>
              </a:rPr>
              <a:t>выявление </a:t>
            </a:r>
            <a:r>
              <a:rPr lang="ru-RU" sz="2400" dirty="0">
                <a:solidFill>
                  <a:schemeClr val="bg1"/>
                </a:solidFill>
              </a:rPr>
              <a:t>связи между цветом и строением вещества.</a:t>
            </a: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bg1"/>
                </a:solidFill>
              </a:rPr>
              <a:t>показ </a:t>
            </a:r>
            <a:r>
              <a:rPr lang="ru-RU" sz="2400" dirty="0">
                <a:solidFill>
                  <a:schemeClr val="bg1"/>
                </a:solidFill>
              </a:rPr>
              <a:t>восприимчивости цвета на человека.</a:t>
            </a: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ru-RU" sz="2400" dirty="0" smtClean="0">
                <a:solidFill>
                  <a:schemeClr val="bg1"/>
                </a:solidFill>
              </a:rPr>
              <a:t>изготовление </a:t>
            </a:r>
            <a:r>
              <a:rPr lang="ru-RU" sz="2400" dirty="0">
                <a:solidFill>
                  <a:schemeClr val="bg1"/>
                </a:solidFill>
              </a:rPr>
              <a:t>красок в школьной лаборатории.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 </a:t>
            </a:r>
            <a:endParaRPr lang="ru-RU" sz="2400" dirty="0">
              <a:solidFill>
                <a:schemeClr val="bg1"/>
              </a:solidFill>
            </a:endParaRP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Объекты исследования:</a:t>
            </a:r>
            <a:endParaRPr lang="ru-RU" sz="2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bg1"/>
                </a:solidFill>
              </a:rPr>
              <a:t>красящиеся вещества</a:t>
            </a:r>
          </a:p>
          <a:p>
            <a:pPr algn="just"/>
            <a:endParaRPr lang="ru-RU" sz="2400" dirty="0">
              <a:solidFill>
                <a:schemeClr val="bg1"/>
              </a:solidFill>
            </a:endParaRPr>
          </a:p>
          <a:p>
            <a:pPr algn="just"/>
            <a:r>
              <a:rPr lang="ru-RU" sz="2400" b="1" dirty="0">
                <a:solidFill>
                  <a:schemeClr val="bg1"/>
                </a:solidFill>
              </a:rPr>
              <a:t>Предмет исследования:</a:t>
            </a:r>
            <a:endParaRPr lang="ru-RU" sz="2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</a:rPr>
              <a:t>цвет</a:t>
            </a:r>
          </a:p>
        </p:txBody>
      </p:sp>
    </p:spTree>
    <p:extLst>
      <p:ext uri="{BB962C8B-B14F-4D97-AF65-F5344CB8AC3E}">
        <p14:creationId xmlns:p14="http://schemas.microsoft.com/office/powerpoint/2010/main" val="18467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splatt - Paint Tossing_20.jpg - Mi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109439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создания красок</a:t>
            </a:r>
            <a:endParaRPr lang="ru-RU" sz="28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2330" y="980381"/>
            <a:ext cx="45005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В процессе старения краски сильно изменили физико-химические свойства.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Самой </a:t>
            </a:r>
            <a:r>
              <a:rPr lang="ru-RU" dirty="0"/>
              <a:t>древней краской, полученной искусственно окислением свинцовых стружек уксусом, были свинцовые </a:t>
            </a:r>
            <a:r>
              <a:rPr lang="ru-RU" dirty="0" smtClean="0"/>
              <a:t>белила </a:t>
            </a:r>
            <a:r>
              <a:rPr lang="en-US" dirty="0"/>
              <a:t> </a:t>
            </a:r>
            <a:r>
              <a:rPr lang="ru-RU" dirty="0" smtClean="0"/>
              <a:t>(</a:t>
            </a:r>
            <a:r>
              <a:rPr lang="en-US" dirty="0" smtClean="0"/>
              <a:t>2PbCO3•Pb</a:t>
            </a:r>
            <a:r>
              <a:rPr lang="en-US" dirty="0"/>
              <a:t> (</a:t>
            </a:r>
            <a:r>
              <a:rPr lang="en-US" dirty="0" smtClean="0"/>
              <a:t>OH)2</a:t>
            </a:r>
            <a:r>
              <a:rPr lang="ru-RU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Начиная </a:t>
            </a:r>
            <a:r>
              <a:rPr lang="ru-RU" dirty="0"/>
              <a:t>с XVIII </a:t>
            </a:r>
            <a:r>
              <a:rPr lang="ru-RU" dirty="0" smtClean="0"/>
              <a:t>века краски начала получать химическим путем.</a:t>
            </a:r>
            <a:endParaRPr lang="ru-RU" dirty="0"/>
          </a:p>
        </p:txBody>
      </p:sp>
      <p:pic>
        <p:nvPicPr>
          <p:cNvPr id="4102" name="Picture 6" descr="Галерея мистического портала ugabuga.ru. Страница 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268829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Ру-ком образовательный: руды - Обо всем во вселенной EVE - EVE-RU FO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93" y="4412850"/>
            <a:ext cx="2186939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Ural Malac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12851"/>
            <a:ext cx="25241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Киноварь и ртут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38" y="4412851"/>
            <a:ext cx="2385894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84168" y="2916232"/>
            <a:ext cx="195457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666" y="3861048"/>
            <a:ext cx="195457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малахит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0809" y="3861047"/>
            <a:ext cx="195457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киноварь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1382" y="3861048"/>
            <a:ext cx="195457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умбра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17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platt - Paint Tossing_19.jpg - Mi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3665" y="11663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красок</a:t>
            </a:r>
            <a:endParaRPr lang="ru-RU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97511"/>
            <a:ext cx="3312368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Основными компонентами художественной краски в настоящее время является: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/>
              <a:t> пигмент,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/>
              <a:t> связующее вещество,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/>
              <a:t> наполнитель,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dirty="0"/>
              <a:t> вспомогательные вещества.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9937" y="797511"/>
            <a:ext cx="381642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Пигмент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076056" y="1234282"/>
            <a:ext cx="216024" cy="231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228184" y="1235136"/>
            <a:ext cx="216024" cy="2376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18" name="TextBox 17"/>
          <p:cNvSpPr txBox="1"/>
          <p:nvPr/>
        </p:nvSpPr>
        <p:spPr>
          <a:xfrm>
            <a:off x="3845818" y="1515329"/>
            <a:ext cx="1872208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u="sng" dirty="0" smtClean="0"/>
              <a:t>Природные</a:t>
            </a:r>
            <a:r>
              <a:rPr lang="ru-RU" dirty="0" smtClean="0"/>
              <a:t>:</a:t>
            </a:r>
          </a:p>
          <a:p>
            <a:pPr algn="ctr"/>
            <a:r>
              <a:rPr lang="ru-RU" dirty="0"/>
              <a:t>мел, мумие, сурик </a:t>
            </a:r>
            <a:r>
              <a:rPr lang="ru-RU" dirty="0" smtClean="0"/>
              <a:t>железный…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788149" y="1536817"/>
            <a:ext cx="3245085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u="sng" dirty="0" smtClean="0"/>
              <a:t>Синтетические</a:t>
            </a:r>
            <a:r>
              <a:rPr lang="ru-RU" dirty="0" smtClean="0"/>
              <a:t>:</a:t>
            </a:r>
          </a:p>
          <a:p>
            <a:pPr algn="ctr"/>
            <a:r>
              <a:rPr lang="ru-RU" dirty="0" smtClean="0"/>
              <a:t>органические и неорганические:</a:t>
            </a:r>
          </a:p>
          <a:p>
            <a:pPr algn="ctr"/>
            <a:r>
              <a:rPr lang="ru-RU" dirty="0"/>
              <a:t> Оксиды и сульфиды </a:t>
            </a:r>
            <a:r>
              <a:rPr lang="ru-RU" dirty="0" smtClean="0"/>
              <a:t>металлов, средние соли металлов, основные соли металлов, металлические пигменты, высокомолекулярные соединения (</a:t>
            </a:r>
            <a:r>
              <a:rPr lang="ru-RU" dirty="0"/>
              <a:t>n(Na</a:t>
            </a:r>
            <a:r>
              <a:rPr lang="ru-RU" baseline="-25000" dirty="0"/>
              <a:t>2</a:t>
            </a:r>
            <a:r>
              <a:rPr lang="ru-RU" dirty="0"/>
              <a:t>O·Al</a:t>
            </a:r>
            <a:r>
              <a:rPr lang="ru-RU" baseline="-25000" dirty="0"/>
              <a:t>2</a:t>
            </a:r>
            <a:r>
              <a:rPr lang="ru-RU" dirty="0"/>
              <a:t>O</a:t>
            </a:r>
            <a:r>
              <a:rPr lang="ru-RU" baseline="-25000" dirty="0"/>
              <a:t>3</a:t>
            </a:r>
            <a:r>
              <a:rPr lang="ru-RU" dirty="0"/>
              <a:t>·mSiO</a:t>
            </a:r>
            <a:r>
              <a:rPr lang="ru-RU" baseline="-25000" dirty="0"/>
              <a:t>2</a:t>
            </a:r>
            <a:r>
              <a:rPr lang="ru-RU" dirty="0"/>
              <a:t>)·</a:t>
            </a:r>
            <a:r>
              <a:rPr lang="ru-RU" dirty="0" smtClean="0"/>
              <a:t>Na</a:t>
            </a:r>
            <a:r>
              <a:rPr lang="ru-RU" baseline="-25000" dirty="0" smtClean="0"/>
              <a:t>2</a:t>
            </a:r>
            <a:r>
              <a:rPr lang="ru-RU" dirty="0" smtClean="0"/>
              <a:t>S</a:t>
            </a:r>
            <a:r>
              <a:rPr lang="ru-RU" baseline="-25000" dirty="0" smtClean="0"/>
              <a:t>х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3068960"/>
            <a:ext cx="2736304" cy="34163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Связующие вещества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растворённые</a:t>
            </a:r>
            <a:r>
              <a:rPr lang="ru-RU" dirty="0"/>
              <a:t>, </a:t>
            </a:r>
            <a:r>
              <a:rPr lang="ru-RU" dirty="0" err="1"/>
              <a:t>эмульгированные</a:t>
            </a:r>
            <a:r>
              <a:rPr lang="ru-RU" dirty="0"/>
              <a:t> или суспендированные в воде или ином растворителе клеи животного или растительного происхождения, смолы, углеводороды, растворимые в воде или в маслах, твердеющие масла, полимеры.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68427" y="3212976"/>
            <a:ext cx="2448272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Наполнитель:</a:t>
            </a:r>
          </a:p>
          <a:p>
            <a:pPr algn="ctr"/>
            <a:r>
              <a:rPr lang="ru-RU" dirty="0" smtClean="0"/>
              <a:t>твёрдые </a:t>
            </a:r>
            <a:r>
              <a:rPr lang="ru-RU" dirty="0"/>
              <a:t>дисперсные неорганические вещества, нерастворимые в растворителях и плёнкообразователях и не обладающие красящей способностью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864150" y="4777120"/>
            <a:ext cx="309308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Вспомогательные вещества:</a:t>
            </a:r>
          </a:p>
          <a:p>
            <a:r>
              <a:rPr lang="ru-RU" dirty="0" smtClean="0"/>
              <a:t>разбавители , отвердители , пластификаторы, антисептики , сиккативы.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8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allery For Paint Splatter Png P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5836" y="44624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красок</a:t>
            </a:r>
            <a:endParaRPr lang="ru-RU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766" y="908720"/>
            <a:ext cx="3672408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Акварель-</a:t>
            </a:r>
            <a:r>
              <a:rPr lang="ru-RU" dirty="0" smtClean="0"/>
              <a:t> </a:t>
            </a:r>
            <a:r>
              <a:rPr lang="ru-RU" dirty="0"/>
              <a:t>(от франц. </a:t>
            </a:r>
            <a:r>
              <a:rPr lang="ru-RU" i="1" dirty="0" err="1"/>
              <a:t>aquarelle</a:t>
            </a:r>
            <a:r>
              <a:rPr lang="ru-RU" dirty="0"/>
              <a:t> «водяная краска») один из видов живописи водяными красками. </a:t>
            </a:r>
            <a:endParaRPr lang="ru-RU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dirty="0" smtClean="0"/>
              <a:t>В </a:t>
            </a:r>
            <a:r>
              <a:rPr lang="ru-RU" dirty="0"/>
              <a:t>состав </a:t>
            </a:r>
            <a:r>
              <a:rPr lang="ru-RU" dirty="0" smtClean="0"/>
              <a:t>красок </a:t>
            </a:r>
            <a:r>
              <a:rPr lang="ru-RU" dirty="0"/>
              <a:t>входят: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гуммиарабик</a:t>
            </a:r>
            <a:r>
              <a:rPr lang="ru-RU" dirty="0"/>
              <a:t>;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/>
              <a:t>глицерин</a:t>
            </a:r>
            <a:r>
              <a:rPr lang="ru-RU" dirty="0" smtClean="0"/>
              <a:t>,;</a:t>
            </a:r>
            <a:endParaRPr lang="ru-RU" dirty="0"/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/>
              <a:t>бычья </a:t>
            </a:r>
            <a:r>
              <a:rPr lang="ru-RU" dirty="0" smtClean="0"/>
              <a:t>желчь;</a:t>
            </a:r>
            <a:endParaRPr lang="ru-RU" dirty="0"/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 smtClean="0"/>
              <a:t>фенол.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93865" y="1443841"/>
            <a:ext cx="4499992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Краски приготовленные путем растирания пигмента со связующим веществом, в котором главной составной частью является масло, называются 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масляными </a:t>
            </a: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красками. </a:t>
            </a:r>
            <a:r>
              <a:rPr lang="ru-RU" dirty="0" smtClean="0"/>
              <a:t>В </a:t>
            </a:r>
            <a:r>
              <a:rPr lang="ru-RU" dirty="0"/>
              <a:t>состав </a:t>
            </a:r>
            <a:r>
              <a:rPr lang="ru-RU" dirty="0" smtClean="0"/>
              <a:t>красок </a:t>
            </a:r>
            <a:r>
              <a:rPr lang="ru-RU" dirty="0"/>
              <a:t>входят следующие вещества: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dirty="0"/>
              <a:t>уплотненные </a:t>
            </a:r>
            <a:r>
              <a:rPr lang="ru-RU" dirty="0" smtClean="0"/>
              <a:t>масла,</a:t>
            </a:r>
            <a:endParaRPr lang="ru-RU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dirty="0"/>
              <a:t>мягкие смолы,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dirty="0"/>
              <a:t>пчелиный </a:t>
            </a:r>
            <a:r>
              <a:rPr lang="ru-RU" dirty="0" smtClean="0"/>
              <a:t>воск,</a:t>
            </a:r>
            <a:endParaRPr lang="ru-RU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dirty="0"/>
              <a:t>эфирное масло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1766" y="3583682"/>
            <a:ext cx="3672408" cy="31393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Гуашь</a:t>
            </a:r>
          </a:p>
          <a:p>
            <a:pPr algn="just"/>
            <a:r>
              <a:rPr lang="ru-RU" dirty="0" smtClean="0"/>
              <a:t>Пигмент </a:t>
            </a:r>
            <a:r>
              <a:rPr lang="ru-RU" dirty="0"/>
              <a:t>замешан на водорастворимой клеевой основе. </a:t>
            </a:r>
            <a:r>
              <a:rPr lang="ru-RU" dirty="0" smtClean="0"/>
              <a:t>Главным  качество – непрозрачность </a:t>
            </a:r>
            <a:r>
              <a:rPr lang="ru-RU" dirty="0"/>
              <a:t>– </a:t>
            </a:r>
            <a:r>
              <a:rPr lang="ru-RU" dirty="0" smtClean="0"/>
              <a:t>из-за входящим в состав белилам. </a:t>
            </a:r>
          </a:p>
          <a:p>
            <a:pPr algn="just"/>
            <a:r>
              <a:rPr lang="ru-RU" dirty="0" smtClean="0"/>
              <a:t>Состав </a:t>
            </a:r>
            <a:r>
              <a:rPr lang="ru-RU" dirty="0"/>
              <a:t>гуаши состоит из: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/>
              <a:t>гуммиарабик,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/>
              <a:t>глицерин,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/>
              <a:t>масла,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/>
              <a:t>фенол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8" name="Picture 4" descr="Акварель, акварельные мазки и кляксы, текстуры в формате jpg с большим разрешением Abali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800" y="1548758"/>
            <a:ext cx="2208553" cy="176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lorful Paint Splash Isolated on White. Abstract Splashing из Subbotina Anna, Роялти-фри стоковое фото #57601368 на Fotolia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31" l="98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020272" y="4407469"/>
            <a:ext cx="1873585" cy="10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Рисунки зимы гуашью - лесной царь рисун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45" b="90000" l="11588" r="899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29" y="5013176"/>
            <a:ext cx="25394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7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орзина - колор студия &quot;Студия Красок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1" y="3953985"/>
            <a:ext cx="4788024" cy="29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14189"/>
            <a:ext cx="774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красок в школьной лаборатории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714342"/>
            <a:ext cx="360040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Изготовление темперных красок состоит из нескольких операций: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dirty="0" smtClean="0"/>
              <a:t>Получение </a:t>
            </a:r>
            <a:r>
              <a:rPr lang="ru-RU" dirty="0"/>
              <a:t>пигмента.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dirty="0"/>
              <a:t>Изготовление «связующего вещества».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dirty="0"/>
              <a:t>Смешивание связующего вещества с пигментом.</a:t>
            </a:r>
          </a:p>
        </p:txBody>
      </p:sp>
      <p:pic>
        <p:nvPicPr>
          <p:cNvPr id="7172" name="Picture 4" descr="Взаимодействие глицерина с перманганатом калия - Сделай са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14342"/>
            <a:ext cx="3209462" cy="24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3" t="22037" r="57814" b="59793"/>
          <a:stretch/>
        </p:blipFill>
        <p:spPr bwMode="auto">
          <a:xfrm>
            <a:off x="755576" y="2950280"/>
            <a:ext cx="2164306" cy="239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6" t="30471" r="56281" b="52173"/>
          <a:stretch/>
        </p:blipFill>
        <p:spPr bwMode="auto">
          <a:xfrm>
            <a:off x="5173456" y="3404480"/>
            <a:ext cx="3322472" cy="244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5" t="14860" r="59404" b="56333"/>
          <a:stretch/>
        </p:blipFill>
        <p:spPr bwMode="auto">
          <a:xfrm>
            <a:off x="3235175" y="3104273"/>
            <a:ext cx="1587525" cy="275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08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eCl3+K4[Fe(CN)6]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399.2744" end="7179.4944"/>
                </p14:media>
              </p:ext>
            </p:extLst>
          </p:nvPr>
        </p:nvPicPr>
        <p:blipFill rotWithShape="1">
          <a:blip r:embed="rId4"/>
          <a:srcRect l="12080" r="12004"/>
          <a:stretch/>
        </p:blipFill>
        <p:spPr>
          <a:xfrm>
            <a:off x="627026" y="666973"/>
            <a:ext cx="7848871" cy="5816166"/>
          </a:xfrm>
        </p:spPr>
      </p:pic>
      <p:sp>
        <p:nvSpPr>
          <p:cNvPr id="4" name="TextBox 3"/>
          <p:cNvSpPr txBox="1"/>
          <p:nvPr/>
        </p:nvSpPr>
        <p:spPr>
          <a:xfrm>
            <a:off x="447006" y="-99392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Получение берлинской лазури</a:t>
            </a:r>
            <a:endParaRPr lang="ru-RU" sz="4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815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1541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Получение роданида железа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Взаимодействие хлорида железа III с роданидом калия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840.3104" end="4268.6128"/>
                </p14:media>
              </p:ext>
            </p:extLst>
          </p:nvPr>
        </p:nvPicPr>
        <p:blipFill rotWithShape="1">
          <a:blip r:embed="rId4"/>
          <a:srcRect l="10871" r="11280"/>
          <a:stretch/>
        </p:blipFill>
        <p:spPr>
          <a:xfrm>
            <a:off x="539552" y="620688"/>
            <a:ext cx="8125504" cy="5871553"/>
          </a:xfrm>
        </p:spPr>
      </p:pic>
    </p:spTree>
    <p:extLst>
      <p:ext uri="{BB962C8B-B14F-4D97-AF65-F5344CB8AC3E}">
        <p14:creationId xmlns:p14="http://schemas.microsoft.com/office/powerpoint/2010/main" val="45935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eethefreeweb.com/wp-content/uploads/2012/05/3doc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" y="19100"/>
            <a:ext cx="9065651" cy="68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26715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Изготовление связующего вещества</a:t>
            </a:r>
            <a:endParaRPr lang="ru-RU" sz="28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974" y="1052736"/>
            <a:ext cx="4572000" cy="45243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0000" algn="just"/>
            <a:r>
              <a:rPr lang="ru-RU" dirty="0" smtClean="0"/>
              <a:t>Связующее вещество </a:t>
            </a:r>
            <a:r>
              <a:rPr lang="ru-RU" dirty="0"/>
              <a:t>мы изготовили следующим образом: отделили желток от белка сырого куриного </a:t>
            </a:r>
            <a:r>
              <a:rPr lang="ru-RU" dirty="0" smtClean="0"/>
              <a:t>яйца. </a:t>
            </a:r>
            <a:r>
              <a:rPr lang="ru-RU" dirty="0"/>
              <a:t>Смешали его с оливковым </a:t>
            </a:r>
            <a:r>
              <a:rPr lang="ru-RU" dirty="0" smtClean="0"/>
              <a:t>маслом. </a:t>
            </a:r>
            <a:r>
              <a:rPr lang="ru-RU" dirty="0"/>
              <a:t>Добавили 2%-</a:t>
            </a:r>
            <a:r>
              <a:rPr lang="ru-RU" dirty="0" err="1"/>
              <a:t>ый</a:t>
            </a:r>
            <a:r>
              <a:rPr lang="ru-RU" dirty="0"/>
              <a:t> раствор уксусной кислоты. Все компоненты смеси находятся в соотношении по объёму 20:10:5 </a:t>
            </a:r>
            <a:r>
              <a:rPr lang="ru-RU" dirty="0" smtClean="0"/>
              <a:t>соответственно. </a:t>
            </a:r>
          </a:p>
          <a:p>
            <a:pPr indent="360000" algn="just"/>
            <a:r>
              <a:rPr lang="ru-RU" dirty="0" smtClean="0"/>
              <a:t>Перемешали </a:t>
            </a:r>
            <a:r>
              <a:rPr lang="ru-RU" dirty="0"/>
              <a:t>все компоненты будущей краски до сметанообразного состояния</a:t>
            </a:r>
            <a:r>
              <a:rPr lang="ru-RU" dirty="0" smtClean="0"/>
              <a:t>.</a:t>
            </a:r>
          </a:p>
          <a:p>
            <a:pPr indent="360000" algn="just"/>
            <a:r>
              <a:rPr lang="ru-RU" dirty="0" smtClean="0"/>
              <a:t>  Были </a:t>
            </a:r>
            <a:r>
              <a:rPr lang="ru-RU" dirty="0"/>
              <a:t>опробованы все сделанные краски на белой бумаге. Сначала кисточкой наносили на бумагу, давали некоторое время высохнуть и далее смотрели, не потеряла ли краска цвета. Ни одни мною приготовленные краски, не потеряли цвета в течение </a:t>
            </a:r>
            <a:r>
              <a:rPr lang="ru-RU" dirty="0" smtClean="0"/>
              <a:t>трёх недель. </a:t>
            </a:r>
            <a:endParaRPr lang="ru-RU" dirty="0"/>
          </a:p>
        </p:txBody>
      </p:sp>
      <p:pic>
        <p:nvPicPr>
          <p:cNvPr id="6" name="Picture 6" descr="DSC0124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52" y="2904284"/>
            <a:ext cx="1518667" cy="166456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7" descr="DSC0126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9"/>
          <a:stretch/>
        </p:blipFill>
        <p:spPr bwMode="auto">
          <a:xfrm>
            <a:off x="5238903" y="764704"/>
            <a:ext cx="1590675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8" descr="DSC0127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52"/>
          <a:stretch/>
        </p:blipFill>
        <p:spPr bwMode="auto">
          <a:xfrm>
            <a:off x="7017998" y="2956706"/>
            <a:ext cx="1940627" cy="1612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Темпер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998" y="764704"/>
            <a:ext cx="1904836" cy="151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3" t="26015" r="14125" b="57767"/>
          <a:stretch/>
        </p:blipFill>
        <p:spPr bwMode="auto">
          <a:xfrm>
            <a:off x="5672134" y="4835579"/>
            <a:ext cx="2691728" cy="17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41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810</Words>
  <Application>Microsoft Office PowerPoint</Application>
  <PresentationFormat>Экран (4:3)</PresentationFormat>
  <Paragraphs>103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Получение роданида железа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442</cp:lastModifiedBy>
  <cp:revision>60</cp:revision>
  <dcterms:created xsi:type="dcterms:W3CDTF">2015-03-23T11:30:15Z</dcterms:created>
  <dcterms:modified xsi:type="dcterms:W3CDTF">2015-04-16T07:20:40Z</dcterms:modified>
</cp:coreProperties>
</file>