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4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7D28F8-B741-45BE-B202-8AAB3ADE2BA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482D60-DD20-4326-A72A-04DD81839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" TargetMode="External"/><Relationship Id="rId2" Type="http://schemas.openxmlformats.org/officeDocument/2006/relationships/hyperlink" Target="http://ru.wikipedia.org/wiki/&#1064;&#1086;&#1083;&#1086;&#1093;&#1086;&#1074;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645024"/>
            <a:ext cx="5472608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i="1" u="sng" dirty="0" smtClean="0">
                <a:solidFill>
                  <a:schemeClr val="bg2">
                    <a:lumMod val="10000"/>
                  </a:schemeClr>
                </a:solidFill>
              </a:rPr>
              <a:t>ЖИЗНЬ. ТВОРЧЕСТВО. СУДЬБА</a:t>
            </a:r>
            <a:endParaRPr lang="ru-RU" sz="3600" b="1" i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Марина\Downloads\sm_1291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77711" cy="4428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124744"/>
            <a:ext cx="5904656" cy="2304256"/>
          </a:xfr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МИХАИЛ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АЛЕКСАНДРОВИЧ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ШОЛОХОВ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301208"/>
            <a:ext cx="5937844" cy="1200329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/>
              <a:t>Учитель русского языка и литературы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 err="1" smtClean="0"/>
              <a:t>МАОУЛицея</a:t>
            </a:r>
            <a:r>
              <a:rPr lang="ru-RU" sz="2400" b="1" i="1" dirty="0" smtClean="0"/>
              <a:t> № 88 г.Екатеринбурга</a:t>
            </a:r>
          </a:p>
          <a:p>
            <a:pPr algn="ctr"/>
            <a:r>
              <a:rPr lang="ru-RU" sz="2400" b="1" i="1" dirty="0" smtClean="0"/>
              <a:t>ТОЛМАЧЕВА Марина Ивановна</a:t>
            </a:r>
            <a:endParaRPr lang="ru-RU" sz="2400" b="1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ВЕЛИКАЯ ОТЕЧЕСТВЕННАЯ ВОЙНА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В годы войны М.А.Шолохов был военным корреспондентом от газеты «Правда», в конце войны стал полковником;</a:t>
            </a:r>
          </a:p>
          <a:p>
            <a:pPr algn="just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В 1942 году в «Правде» опубликован рассказ «Наука ненависти»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Марина\Downloads\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454061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ПРОИЗВЕДЕНИЯ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195" name="Picture 3" descr="C:\Users\Марина\Downloads\Mihail_Sholohov__Podnyataya_tselina._Kniga_vtor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2304256" cy="3467905"/>
          </a:xfrm>
          <a:prstGeom prst="rect">
            <a:avLst/>
          </a:prstGeom>
          <a:noFill/>
        </p:spPr>
      </p:pic>
      <p:pic>
        <p:nvPicPr>
          <p:cNvPr id="8196" name="Picture 4" descr="C:\Users\Марина\Downloads\Mihail_Sholohov__Sudba_chelov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2610459" cy="3501008"/>
          </a:xfrm>
          <a:prstGeom prst="rect">
            <a:avLst/>
          </a:prstGeom>
          <a:noFill/>
        </p:spPr>
      </p:pic>
      <p:pic>
        <p:nvPicPr>
          <p:cNvPr id="8197" name="Picture 5" descr="C:\Users\Марина\Downloads\sholohov-mihail-tihiy-d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176181" cy="3353544"/>
          </a:xfrm>
          <a:prstGeom prst="rect">
            <a:avLst/>
          </a:prstGeom>
          <a:noFill/>
        </p:spPr>
      </p:pic>
      <p:pic>
        <p:nvPicPr>
          <p:cNvPr id="8194" name="Picture 2" descr="C:\Users\Марина\Downloads\10lu4fe8i5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980728"/>
            <a:ext cx="2103120" cy="32552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903893"/>
            <a:ext cx="287450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1928-1940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«ТИХИЙ ДОН»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3789040"/>
            <a:ext cx="174118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1932-1959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6093296"/>
            <a:ext cx="90281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1956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0508" y="3573016"/>
            <a:ext cx="197522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1942-1969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«ОНИ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СРАЖАЛИСЬ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 РОДИНУ»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НОБЕЛЕВСКАЯ ПРЕМИЯ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В 1958 году (в седьмой раз!) на Нобелевскую премию был выдвинут Борис ПАСТЕРНАК, которого вынудили отказаться от премии;</a:t>
            </a:r>
          </a:p>
          <a:p>
            <a:pPr algn="just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В числе соискателей премии был и Михаил ШОЛОХОВ;</a:t>
            </a:r>
          </a:p>
          <a:p>
            <a:pPr algn="just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В 1964 году французский писатель </a:t>
            </a:r>
            <a:r>
              <a:rPr lang="ru-RU" sz="2800" b="1" i="1" smtClean="0">
                <a:solidFill>
                  <a:schemeClr val="bg2">
                    <a:lumMod val="10000"/>
                  </a:schemeClr>
                </a:solidFill>
              </a:rPr>
              <a:t>Жан-Поль САРТР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отказался от Нобелевской премии, возмущенный тем, что «премия не была присуждена Шолохову и что единственным советским произведением, получившим премию, была книга, изданная за границей и запрещенная в родной стране» (роман Б.Пастернака «Доктор Живаго»)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ВРУЧЕНИЕ ПРЕМИИ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412776"/>
            <a:ext cx="4343400" cy="5069160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В 1965 году  на вручении Нобелевской премии по литературе М.А.Шолохов не поклонился королю Густаву Адольфу Шестому: «Мы, казаки, ни перед кем не кланяемся. Вот перед народом – пожалуйста, а перед королем не буду и всё…»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218" name="Picture 2" descr="C:\Users\Марина\Downloads\sholoh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393694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ОБЩЕСТВЕННАЯ ДЕЯТЕЛЬНОСТЬ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В 1966 году выступил в поддержку ареста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писателей-дессидентов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Синявского и Даниэля;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В 1973 году подписал письмо советских писателей против Солженицына и Сахарова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42" name="Picture 2" descr="C:\Users\Марина\Downloads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789940" cy="28387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Общественная деятельность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Сталинскую премию передал в Фонд обороны (1941 г.);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Ленинскую премию передал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Каргинскому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сельсовету на строительство школы (1960 г.);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Нобелевскую премию передал на постройку школы в станице Вёшенской (1965 г.)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67" name="Picture 3" descr="C:\Users\Марина\Downloads\inde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9000" contrast="20000"/>
          </a:blip>
          <a:srcRect/>
          <a:stretch>
            <a:fillRect/>
          </a:stretch>
        </p:blipFill>
        <p:spPr bwMode="auto">
          <a:xfrm>
            <a:off x="179512" y="2276872"/>
            <a:ext cx="4420918" cy="248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Марина\Downloads\0_152.jpg"/>
          <p:cNvPicPr>
            <a:picLocks noChangeAspect="1" noChangeArrowheads="1"/>
          </p:cNvPicPr>
          <p:nvPr/>
        </p:nvPicPr>
        <p:blipFill>
          <a:blip r:embed="rId2" cstate="print">
            <a:lum bright="-21000" contrast="14000"/>
          </a:blip>
          <a:srcRect/>
          <a:stretch>
            <a:fillRect/>
          </a:stretch>
        </p:blipFill>
        <p:spPr bwMode="auto">
          <a:xfrm>
            <a:off x="611560" y="4409728"/>
            <a:ext cx="3681612" cy="2448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41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ПОСЛЕДНИЕ ГОДЫ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До конца жизни жил в Вешенской, с 1960-х фактически отошел от литературы;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Увлекся охотой и рыбной ловлей;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Умер писатель 21 февраля 1984 года, похоронен на родине</a:t>
            </a:r>
          </a:p>
        </p:txBody>
      </p:sp>
      <p:pic>
        <p:nvPicPr>
          <p:cNvPr id="12290" name="Picture 2" descr="C:\Users\Марина\Downloads\tam-tak-umirotvorenno_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2304256" cy="342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БЛАГОДАРНЫЕ ЗЕМЛЯКИ-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–ЛЮБИМОМУ ПИСАТЕЛЮ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314" name="Picture 2" descr="C:\Users\Марина\Downloads\00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0" y="908720"/>
            <a:ext cx="6350000" cy="4229100"/>
          </a:xfrm>
          <a:prstGeom prst="rect">
            <a:avLst/>
          </a:prstGeom>
          <a:noFill/>
        </p:spPr>
      </p:pic>
      <p:pic>
        <p:nvPicPr>
          <p:cNvPr id="13315" name="Picture 3" descr="C:\Users\Марина\Downloads\by ponomar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3810000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5896" y="3933056"/>
            <a:ext cx="454804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ГРИГОРИЙ и АКСИНЬЯ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Марина\Downloads\td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941168"/>
            <a:ext cx="2165226" cy="15156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БЛАГОДАРНЫЕ ЗЕМЛЯКИ-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–ЛЮБИМОМУ ПИСАТЕЛЮ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338" name="Picture 2" descr="C:\Users\Марина\Downloads\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9000" contrast="14000"/>
          </a:blip>
          <a:srcRect/>
          <a:stretch>
            <a:fillRect/>
          </a:stretch>
        </p:blipFill>
        <p:spPr bwMode="auto">
          <a:xfrm>
            <a:off x="1835695" y="1412776"/>
            <a:ext cx="5856651" cy="4392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5805264"/>
            <a:ext cx="505619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КАЗАКАМ ТИХОГО ДОНА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БЛАГОДАРНЫЕ ЗЕМЛЯКИ-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–ЛЮБИМОМУ ПИСАТЕЛЮ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 descr="C:\Users\Марина\Downloads\9406850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" contrast="19000"/>
          </a:blip>
          <a:srcRect/>
          <a:stretch>
            <a:fillRect/>
          </a:stretch>
        </p:blipFill>
        <p:spPr bwMode="auto">
          <a:xfrm>
            <a:off x="1403648" y="1268760"/>
            <a:ext cx="6124415" cy="45961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5733256"/>
            <a:ext cx="421782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КУРГАН ШОЛОХОВА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БИОГРАФИЯ ПИСАТЕЛЯ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196752"/>
            <a:ext cx="4343400" cy="4724400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Михаил Александрович ШОЛОХОВ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родился 11 мая 1905 года на хуторе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Кружилин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Донецкого района Области Войска Донского – ныне Шолоховский район Ростовской области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C:\Users\Марина\Downloads\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3650" y="-820738"/>
            <a:ext cx="2876898" cy="1916015"/>
          </a:xfrm>
          <a:prstGeom prst="rect">
            <a:avLst/>
          </a:prstGeom>
          <a:noFill/>
        </p:spPr>
      </p:pic>
      <p:pic>
        <p:nvPicPr>
          <p:cNvPr id="2051" name="Picture 3" descr="C:\Users\Марина\Downloads\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401750" cy="2880000"/>
          </a:xfrm>
          <a:prstGeom prst="rect">
            <a:avLst/>
          </a:prstGeom>
          <a:noFill/>
        </p:spPr>
      </p:pic>
      <p:pic>
        <p:nvPicPr>
          <p:cNvPr id="2052" name="Picture 4" descr="C:\Users\Марина\Downloads\veshenskaya.jpg"/>
          <p:cNvPicPr>
            <a:picLocks noChangeAspect="1" noChangeArrowheads="1"/>
          </p:cNvPicPr>
          <p:nvPr/>
        </p:nvPicPr>
        <p:blipFill>
          <a:blip r:embed="rId4" cstate="print">
            <a:lum bright="-16000" contrast="18000"/>
          </a:blip>
          <a:srcRect/>
          <a:stretch>
            <a:fillRect/>
          </a:stretch>
        </p:blipFill>
        <p:spPr bwMode="auto">
          <a:xfrm>
            <a:off x="683568" y="4028254"/>
            <a:ext cx="3600400" cy="28297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БЛАГОДАРНЫЕ ЧИТАТЕЛИ-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–ЛЮБИМОМУ ПИСАТЕЛЮ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7411" name="Picture 3" descr="C:\Users\Марина\Downloads\800px-Michail_Sholokhov.jpg"/>
          <p:cNvPicPr>
            <a:picLocks noChangeAspect="1" noChangeArrowheads="1"/>
          </p:cNvPicPr>
          <p:nvPr/>
        </p:nvPicPr>
        <p:blipFill>
          <a:blip r:embed="rId2" cstate="print">
            <a:lum bright="2000" contrast="17000"/>
          </a:blip>
          <a:srcRect/>
          <a:stretch>
            <a:fillRect/>
          </a:stretch>
        </p:blipFill>
        <p:spPr bwMode="auto">
          <a:xfrm>
            <a:off x="899592" y="1196752"/>
            <a:ext cx="7353194" cy="518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Марина\Downloads\5110-0062-rever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3744416" cy="37444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БЛАГОДАРНЫЕ  ЧИТАТЕЛИ-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–ЛЮБИМОМУ ПИСАТЕЛЮ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7410" name="Picture 2" descr="C:\Users\Марина\Downloads\Panitnik_Maximy_Gorkomy_in_Luhans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5000" contrast="12000"/>
          </a:blip>
          <a:srcRect/>
          <a:stretch>
            <a:fillRect/>
          </a:stretch>
        </p:blipFill>
        <p:spPr bwMode="auto">
          <a:xfrm>
            <a:off x="899592" y="1556792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:\Users\Марина\Downloads\l_784a11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72000"/>
            <a:ext cx="3048000" cy="2286000"/>
          </a:xfrm>
          <a:prstGeom prst="rect">
            <a:avLst/>
          </a:prstGeom>
          <a:noFill/>
        </p:spPr>
      </p:pic>
      <p:pic>
        <p:nvPicPr>
          <p:cNvPr id="16388" name="Picture 4" descr="C:\Users\Марина\Downloads\veshki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4032448" cy="26864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ДОНСКИЕ КАЗАКИ СЕГОДНЯ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386" name="Picture 2" descr="C:\Users\Марина\Downloads\PICT046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3600400" cy="2700300"/>
          </a:xfrm>
          <a:prstGeom prst="rect">
            <a:avLst/>
          </a:prstGeom>
          <a:noFill/>
        </p:spPr>
      </p:pic>
      <p:pic>
        <p:nvPicPr>
          <p:cNvPr id="16389" name="Picture 5" descr="C:\Users\Марина\Downloads\каза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2600325" cy="1752600"/>
          </a:xfrm>
          <a:prstGeom prst="rect">
            <a:avLst/>
          </a:prstGeom>
          <a:noFill/>
        </p:spPr>
      </p:pic>
      <p:pic>
        <p:nvPicPr>
          <p:cNvPr id="16387" name="Picture 3" descr="C:\Users\Марина\Downloads\sovet_02.jpg"/>
          <p:cNvPicPr>
            <a:picLocks noChangeAspect="1" noChangeArrowheads="1"/>
          </p:cNvPicPr>
          <p:nvPr/>
        </p:nvPicPr>
        <p:blipFill>
          <a:blip r:embed="rId6" cstate="print">
            <a:lum bright="-2000" contrast="8000"/>
          </a:blip>
          <a:srcRect/>
          <a:stretch>
            <a:fillRect/>
          </a:stretch>
        </p:blipFill>
        <p:spPr bwMode="auto">
          <a:xfrm>
            <a:off x="2051720" y="2708920"/>
            <a:ext cx="4977023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ВЕЛИКИЙ СОВЕТСКИЙ ПИСАТЕЛЬ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5" descr="C:\Users\Марина\Downloads\365px-Plaque_Sholokhov_Sivcev_Vrazhek_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5000" contrast="30000"/>
          </a:blip>
          <a:stretch>
            <a:fillRect/>
          </a:stretch>
        </p:blipFill>
        <p:spPr bwMode="auto">
          <a:xfrm>
            <a:off x="958489" y="1600200"/>
            <a:ext cx="2883622" cy="47244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484784"/>
            <a:ext cx="4343400" cy="4724400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«ЗА ХУДОЖЕСТВЕННУЮ СИЛУ И ЦЕЛЬНОСТЬ ЭПОСА О ДОНСКОМ КАЗАЧЕСТВЕ В ПЕРЕЛОМНОЕ ДЛЯ РОССИИ ВРЕМЯ»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20688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</a:rPr>
              <a:t>Использованные ресурсы</a:t>
            </a:r>
            <a:endParaRPr lang="ru-RU" sz="24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3" y="692696"/>
            <a:ext cx="8784977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/>
              <a:t>Шолохов М.А. Биография: </a:t>
            </a:r>
            <a:r>
              <a:rPr lang="en-US" sz="2000" b="1" dirty="0" smtClean="0">
                <a:hlinkClick r:id="rId2"/>
              </a:rPr>
              <a:t>http://ru.wikipedia.org/wiki/</a:t>
            </a:r>
            <a:r>
              <a:rPr lang="ru-RU" sz="2000" b="1" dirty="0" smtClean="0">
                <a:hlinkClick r:id="rId2"/>
              </a:rPr>
              <a:t>Шолохов</a:t>
            </a:r>
            <a:r>
              <a:rPr lang="en-US" sz="2000" b="1" dirty="0" smtClean="0"/>
              <a:t>;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Шолохов М.А. Портрет: </a:t>
            </a:r>
            <a:r>
              <a:rPr lang="en-US" sz="2000" b="1" dirty="0" smtClean="0"/>
              <a:t> </a:t>
            </a:r>
            <a:r>
              <a:rPr lang="en-US" sz="2000" b="1" dirty="0" smtClean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www.google.ru</a:t>
            </a:r>
            <a:r>
              <a:rPr lang="en-US" sz="2000" b="1" dirty="0" smtClean="0"/>
              <a:t> / cholohov.uvao.ru: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шолохов</a:t>
            </a:r>
            <a:r>
              <a:rPr lang="ru-RU" sz="2000" b="1" dirty="0" smtClean="0"/>
              <a:t>, </a:t>
            </a:r>
            <a:r>
              <a:rPr lang="en-US" sz="2000" b="1" dirty="0" smtClean="0"/>
              <a:t> thCAYRWR8;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Шолохов М.А. Портрет:</a:t>
            </a:r>
            <a:r>
              <a:rPr lang="en-US" sz="2000" b="1" dirty="0" smtClean="0"/>
              <a:t> </a:t>
            </a:r>
            <a:r>
              <a:rPr lang="en-US" sz="2000" b="1" dirty="0" smtClean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www.google.ru</a:t>
            </a:r>
            <a:r>
              <a:rPr lang="en-US" sz="2000" b="1" dirty="0" smtClean="0"/>
              <a:t> / www.zarlit.com: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шолохов</a:t>
            </a:r>
            <a:r>
              <a:rPr lang="ru-RU" sz="2000" b="1" dirty="0" smtClean="0"/>
              <a:t>,</a:t>
            </a:r>
            <a:r>
              <a:rPr lang="en-US" sz="2000" b="1" dirty="0" smtClean="0"/>
              <a:t> 02;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Шолохов М.А. Портрет:</a:t>
            </a:r>
            <a:r>
              <a:rPr lang="en-US" sz="2000" b="1" dirty="0" smtClean="0"/>
              <a:t>  </a:t>
            </a:r>
            <a:r>
              <a:rPr lang="en-US" sz="2000" b="1" dirty="0" smtClean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www.google.ru</a:t>
            </a:r>
            <a:r>
              <a:rPr lang="en-US" sz="2000" b="1" dirty="0" smtClean="0">
                <a:hlinkClick r:id="rId3"/>
              </a:rPr>
              <a:t>/</a:t>
            </a:r>
            <a:r>
              <a:rPr lang="en-US" sz="2000" b="1" dirty="0" smtClean="0"/>
              <a:t> book2.me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шолохов</a:t>
            </a:r>
            <a:r>
              <a:rPr lang="ru-RU" sz="2000" b="1" dirty="0" smtClean="0"/>
              <a:t>,</a:t>
            </a:r>
            <a:r>
              <a:rPr lang="en-US" sz="2000" b="1" dirty="0" smtClean="0"/>
              <a:t> 04;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Памятник Аксинье и Григорию: </a:t>
            </a:r>
            <a:r>
              <a:rPr lang="en-US" sz="2000" b="1" dirty="0" smtClean="0"/>
              <a:t>  </a:t>
            </a:r>
            <a:r>
              <a:rPr lang="en-US" sz="2000" b="1" dirty="0" smtClean="0">
                <a:hlinkClick r:id="rId3"/>
              </a:rPr>
              <a:t>https://www.google.ru</a:t>
            </a:r>
            <a:r>
              <a:rPr lang="en-US" sz="2000" b="1" dirty="0" smtClean="0"/>
              <a:t> 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вешенская</a:t>
            </a:r>
            <a:r>
              <a:rPr lang="ru-RU" sz="2000" b="1" dirty="0" smtClean="0"/>
              <a:t>,</a:t>
            </a:r>
            <a:r>
              <a:rPr lang="en-US" sz="2000" b="1" dirty="0" smtClean="0"/>
              <a:t> 00000;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Станица Вешенская:</a:t>
            </a:r>
            <a:r>
              <a:rPr lang="en-US" sz="2000" b="1" dirty="0" smtClean="0">
                <a:hlinkClick r:id="rId3"/>
              </a:rPr>
              <a:t> https://</a:t>
            </a:r>
            <a:r>
              <a:rPr lang="en-US" sz="2000" b="1" dirty="0" smtClean="0">
                <a:hlinkClick r:id="rId3"/>
              </a:rPr>
              <a:t>www.google.ru</a:t>
            </a:r>
            <a:r>
              <a:rPr lang="en-US" sz="2000" b="1" dirty="0" smtClean="0"/>
              <a:t>/pohodd.ru 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вешенская</a:t>
            </a:r>
            <a:r>
              <a:rPr lang="ru-RU" sz="2000" b="1" dirty="0" smtClean="0"/>
              <a:t>,</a:t>
            </a:r>
            <a:r>
              <a:rPr lang="en-US" sz="2000" b="1" dirty="0" smtClean="0"/>
              <a:t> 1;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Произведения Шолохова М.А.: :</a:t>
            </a:r>
            <a:r>
              <a:rPr lang="en-US" sz="2000" b="1" dirty="0" smtClean="0">
                <a:hlinkClick r:id="rId3"/>
              </a:rPr>
              <a:t> https://</a:t>
            </a:r>
            <a:r>
              <a:rPr lang="en-US" sz="2000" b="1" dirty="0" smtClean="0">
                <a:hlinkClick r:id="rId3"/>
              </a:rPr>
              <a:t>www.google.ru</a:t>
            </a:r>
            <a:r>
              <a:rPr lang="en-US" sz="2000" b="1" dirty="0" smtClean="0"/>
              <a:t>/chtobi-pomnili.livejournal.com 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шолохов</a:t>
            </a:r>
            <a:r>
              <a:rPr lang="ru-RU" sz="2000" b="1" dirty="0" smtClean="0"/>
              <a:t>,</a:t>
            </a:r>
            <a:r>
              <a:rPr lang="en-US" sz="2000" b="1" dirty="0" smtClean="0"/>
              <a:t> 10LU4fe8;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Казаки: :</a:t>
            </a:r>
            <a:r>
              <a:rPr lang="en-US" sz="2000" b="1" dirty="0" smtClean="0">
                <a:hlinkClick r:id="rId3"/>
              </a:rPr>
              <a:t> https://</a:t>
            </a:r>
            <a:r>
              <a:rPr lang="en-US" sz="2000" b="1" dirty="0" smtClean="0">
                <a:hlinkClick r:id="rId3"/>
              </a:rPr>
              <a:t>www.google.ru</a:t>
            </a:r>
            <a:r>
              <a:rPr lang="en-US" sz="2000" b="1" dirty="0" smtClean="0"/>
              <a:t>/russianossachs.getbb.ru 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вешенская</a:t>
            </a:r>
            <a:r>
              <a:rPr lang="ru-RU" sz="2000" b="1" dirty="0" smtClean="0"/>
              <a:t>,</a:t>
            </a:r>
            <a:r>
              <a:rPr lang="en-US" sz="2000" b="1" dirty="0" smtClean="0"/>
              <a:t> 162;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Семья Шолохова М.А.:</a:t>
            </a:r>
            <a:r>
              <a:rPr lang="en-US" sz="2000" b="1" dirty="0" smtClean="0">
                <a:hlinkClick r:id="rId3"/>
              </a:rPr>
              <a:t> https://www.google.ru</a:t>
            </a:r>
            <a:r>
              <a:rPr lang="en-US" sz="2000" b="1" dirty="0" smtClean="0"/>
              <a:t> :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шолохов</a:t>
            </a:r>
            <a:r>
              <a:rPr lang="ru-RU" sz="2000" b="1" dirty="0" smtClean="0"/>
              <a:t>,</a:t>
            </a:r>
            <a:r>
              <a:rPr lang="en-US" sz="2000" b="1" dirty="0" smtClean="0"/>
              <a:t> 467px</a:t>
            </a:r>
            <a:r>
              <a:rPr lang="en-US" sz="2000" b="1" dirty="0" smtClean="0"/>
              <a:t>;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Памятник Шолохову в Москве: </a:t>
            </a:r>
            <a:r>
              <a:rPr lang="en-US" sz="2000" b="1" dirty="0" smtClean="0">
                <a:hlinkClick r:id="rId3"/>
              </a:rPr>
              <a:t>https://www.google.ru</a:t>
            </a:r>
            <a:r>
              <a:rPr lang="en-US" sz="2000" b="1" dirty="0" smtClean="0"/>
              <a:t> </a:t>
            </a:r>
            <a:r>
              <a:rPr lang="en-US" sz="2000" b="1" dirty="0" smtClean="0"/>
              <a:t>: 200px_Michail_Sholokhov; </a:t>
            </a:r>
            <a:endParaRPr lang="ru-RU" sz="2000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Использованные ресурсы</a:t>
            </a:r>
            <a:endParaRPr lang="ru-RU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42493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11. </a:t>
            </a:r>
            <a:r>
              <a:rPr lang="ru-RU" sz="2000" b="1" dirty="0" smtClean="0"/>
              <a:t>Памятник казакам Дона :</a:t>
            </a:r>
            <a:r>
              <a:rPr lang="en-US" sz="2000" b="1" dirty="0" smtClean="0">
                <a:hlinkClick r:id="rId2"/>
              </a:rPr>
              <a:t> https://www.google.ru</a:t>
            </a:r>
            <a:r>
              <a:rPr lang="en-US" sz="2000" b="1" dirty="0" smtClean="0"/>
              <a:t> </a:t>
            </a:r>
            <a:r>
              <a:rPr lang="ru-RU" sz="2000" b="1" dirty="0" smtClean="0"/>
              <a:t>: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вешенская</a:t>
            </a:r>
            <a:r>
              <a:rPr lang="ru-RU" sz="2000" b="1" dirty="0" smtClean="0"/>
              <a:t>,</a:t>
            </a:r>
            <a:r>
              <a:rPr lang="en-US" sz="2000" b="1" dirty="0" smtClean="0"/>
              <a:t> 05;</a:t>
            </a:r>
            <a:endParaRPr lang="ru-RU" sz="2000" b="1" dirty="0" smtClean="0"/>
          </a:p>
          <a:p>
            <a:pPr marL="457200" indent="-457200"/>
            <a:r>
              <a:rPr lang="en-US" sz="2000" b="1" dirty="0" smtClean="0"/>
              <a:t>12. </a:t>
            </a:r>
            <a:r>
              <a:rPr lang="ru-RU" sz="2000" b="1" dirty="0" smtClean="0"/>
              <a:t>Юбилейный рубль: :</a:t>
            </a:r>
            <a:r>
              <a:rPr lang="en-US" sz="2000" b="1" dirty="0" smtClean="0">
                <a:hlinkClick r:id="rId2"/>
              </a:rPr>
              <a:t> https://www.google.ru</a:t>
            </a:r>
            <a:r>
              <a:rPr lang="en-US" sz="2000" b="1" dirty="0" smtClean="0"/>
              <a:t> :</a:t>
            </a:r>
            <a:r>
              <a:rPr lang="ru-RU" sz="2000" b="1" dirty="0" err="1" smtClean="0"/>
              <a:t>шолохов</a:t>
            </a:r>
            <a:r>
              <a:rPr lang="ru-RU" sz="2000" b="1" dirty="0" smtClean="0"/>
              <a:t>,</a:t>
            </a:r>
            <a:r>
              <a:rPr lang="en-US" sz="2000" b="1" dirty="0" smtClean="0"/>
              <a:t> 5110-0062-revers</a:t>
            </a:r>
            <a:r>
              <a:rPr lang="en-US" b="1" dirty="0" smtClean="0"/>
              <a:t>e;</a:t>
            </a: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08920"/>
            <a:ext cx="842493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13. </a:t>
            </a:r>
            <a:r>
              <a:rPr lang="ru-RU" sz="2000" b="1" dirty="0" smtClean="0"/>
              <a:t>Дом Шолоховых:</a:t>
            </a:r>
            <a:r>
              <a:rPr lang="en-US" sz="2000" b="1" dirty="0" smtClean="0">
                <a:hlinkClick r:id="rId2"/>
              </a:rPr>
              <a:t> </a:t>
            </a:r>
            <a:r>
              <a:rPr lang="en-US" sz="2000" b="1" dirty="0" smtClean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www.google.ru/</a:t>
            </a:r>
            <a:r>
              <a:rPr lang="en-US" sz="2000" b="1" dirty="0" smtClean="0"/>
              <a:t> naul-zever-70.laivejournal.com </a:t>
            </a:r>
            <a:r>
              <a:rPr lang="en-US" sz="2000" b="1" dirty="0" smtClean="0"/>
              <a:t>:</a:t>
            </a:r>
            <a:r>
              <a:rPr lang="ru-RU" sz="2000" b="1" dirty="0" err="1" smtClean="0"/>
              <a:t>вешенская</a:t>
            </a:r>
            <a:r>
              <a:rPr lang="ru-RU" sz="2000" b="1" dirty="0" smtClean="0"/>
              <a:t>,</a:t>
            </a:r>
            <a:r>
              <a:rPr lang="en-US" sz="2000" b="1" dirty="0" smtClean="0"/>
              <a:t> fi532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429000"/>
            <a:ext cx="842493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14</a:t>
            </a:r>
            <a:r>
              <a:rPr lang="ru-RU" sz="2000" b="1" dirty="0" smtClean="0"/>
              <a:t>. Карта :</a:t>
            </a:r>
            <a:r>
              <a:rPr lang="ru-RU" sz="2000" b="1" dirty="0" smtClean="0"/>
              <a:t> :</a:t>
            </a:r>
            <a:r>
              <a:rPr lang="en-US" sz="2000" b="1" dirty="0" smtClean="0">
                <a:hlinkClick r:id="rId2"/>
              </a:rPr>
              <a:t> </a:t>
            </a:r>
            <a:r>
              <a:rPr lang="en-US" sz="2000" b="1" dirty="0" smtClean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www.google.ru/</a:t>
            </a:r>
            <a:r>
              <a:rPr lang="en-US" sz="2000" b="1" dirty="0" smtClean="0"/>
              <a:t> travelrosov.ru/ </a:t>
            </a:r>
            <a:r>
              <a:rPr lang="en-US" sz="2000" b="1" dirty="0" err="1" smtClean="0"/>
              <a:t>veshenskaya</a:t>
            </a:r>
            <a:r>
              <a:rPr lang="en-US" sz="2000" b="1" dirty="0" smtClean="0"/>
              <a:t>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88640"/>
            <a:ext cx="569418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СТАНИЦА ВЁШЕНСКАЯ</a:t>
            </a:r>
          </a:p>
          <a:p>
            <a:pPr algn="ctr"/>
            <a:r>
              <a:rPr lang="ru-RU" sz="3600" b="1" i="1" dirty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ачало 20 века</a:t>
            </a:r>
            <a:endParaRPr lang="ru-RU" sz="3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6" name="Picture 4" descr="C:\Users\Марина\Downloads\e31ca4748fcf.jpg"/>
          <p:cNvPicPr>
            <a:picLocks noChangeAspect="1" noChangeArrowheads="1"/>
          </p:cNvPicPr>
          <p:nvPr/>
        </p:nvPicPr>
        <p:blipFill>
          <a:blip r:embed="rId2" cstate="print">
            <a:lum bright="-12000" contrast="23000"/>
          </a:blip>
          <a:srcRect/>
          <a:stretch>
            <a:fillRect/>
          </a:stretch>
        </p:blipFill>
        <p:spPr bwMode="auto">
          <a:xfrm>
            <a:off x="251520" y="4365104"/>
            <a:ext cx="3456384" cy="2321766"/>
          </a:xfrm>
          <a:prstGeom prst="rect">
            <a:avLst/>
          </a:prstGeom>
          <a:noFill/>
        </p:spPr>
      </p:pic>
      <p:pic>
        <p:nvPicPr>
          <p:cNvPr id="3074" name="Picture 2" descr="C:\Users\Марина\Downloads\1.jpg"/>
          <p:cNvPicPr>
            <a:picLocks noChangeAspect="1" noChangeArrowheads="1"/>
          </p:cNvPicPr>
          <p:nvPr/>
        </p:nvPicPr>
        <p:blipFill>
          <a:blip r:embed="rId3" cstate="print">
            <a:lum bright="-8000" contrast="24000"/>
          </a:blip>
          <a:srcRect/>
          <a:stretch>
            <a:fillRect/>
          </a:stretch>
        </p:blipFill>
        <p:spPr bwMode="auto">
          <a:xfrm>
            <a:off x="2123728" y="1340768"/>
            <a:ext cx="4392488" cy="2813133"/>
          </a:xfrm>
          <a:prstGeom prst="rect">
            <a:avLst/>
          </a:prstGeom>
          <a:noFill/>
        </p:spPr>
      </p:pic>
      <p:pic>
        <p:nvPicPr>
          <p:cNvPr id="3075" name="Picture 3" descr="C:\Users\Марина\Downloads\162.jpg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4749018" y="3769957"/>
            <a:ext cx="3745025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РОДИТЕЛИ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Отец – Александр Михайлович ШОЛОХОВ – разночинец, выходец из Рязанской губернии, был скупщиком скота, служил приказчиком, управляющим;</a:t>
            </a:r>
          </a:p>
          <a:p>
            <a:pPr algn="just"/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Мать – Анастасия Даниловна ЧЕРНИКОВА –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</a:rPr>
              <a:t>полуказачка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</a:rPr>
              <a:t>полукрестьянка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, дочь крепостного, пришедшего на Дон с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</a:rPr>
              <a:t>Черниговщины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. Была насильно выдана замуж помещицей Поповой за сына казачьего атамана Кузнецова. Впоследствии покинула супруга и ушла к Шолохову;</a:t>
            </a:r>
          </a:p>
          <a:p>
            <a:pPr algn="just"/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Их сын Михаил при рождении был записан на фамилию Кузнецов, только после смерти официального мужа в 1912 году родители смогли обвенчаться и Михаил получил фамилию Шолохов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РОДНЫЕ МЕСТА ПИСАТЕЛЯ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Марина\Downloads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3268569" cy="2448272"/>
          </a:xfrm>
          <a:prstGeom prst="rect">
            <a:avLst/>
          </a:prstGeom>
          <a:noFill/>
        </p:spPr>
      </p:pic>
      <p:pic>
        <p:nvPicPr>
          <p:cNvPr id="4100" name="Picture 4" descr="C:\Users\Марина\Downloads\1817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707904" cy="2780928"/>
          </a:xfrm>
          <a:prstGeom prst="rect">
            <a:avLst/>
          </a:prstGeom>
          <a:noFill/>
        </p:spPr>
      </p:pic>
      <p:pic>
        <p:nvPicPr>
          <p:cNvPr id="4099" name="Picture 3" descr="C:\Users\Марина\Downloads\fi532.jpg"/>
          <p:cNvPicPr>
            <a:picLocks noChangeAspect="1" noChangeArrowheads="1"/>
          </p:cNvPicPr>
          <p:nvPr/>
        </p:nvPicPr>
        <p:blipFill>
          <a:blip r:embed="rId4" cstate="print">
            <a:lum bright="-4000" contrast="4000"/>
          </a:blip>
          <a:srcRect/>
          <a:stretch>
            <a:fillRect/>
          </a:stretch>
        </p:blipFill>
        <p:spPr bwMode="auto">
          <a:xfrm>
            <a:off x="1547664" y="2877542"/>
            <a:ext cx="5976664" cy="39804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ОБРАЗОВАНИЕ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Домашнее обучение на хуторе </a:t>
            </a:r>
            <a:r>
              <a:rPr lang="ru-RU" sz="2800" b="1" i="1" dirty="0" err="1" smtClean="0">
                <a:solidFill>
                  <a:schemeClr val="bg2">
                    <a:lumMod val="10000"/>
                  </a:schemeClr>
                </a:solidFill>
              </a:rPr>
              <a:t>Каргинском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, где отец служил управляющим;</a:t>
            </a:r>
          </a:p>
          <a:p>
            <a:pPr algn="just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В 1914 году - учеба  в Москве в подготовительном классе мужской гимназии;</a:t>
            </a:r>
          </a:p>
          <a:p>
            <a:pPr algn="just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С 1915 по 1918 год – гимназия города Богучара Воронежской губернии, окончил 4 класса, перед приходом в город немецких войск бросил учебу;</a:t>
            </a:r>
          </a:p>
          <a:p>
            <a:pPr algn="just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В 1921 году окончил налоговые курсы и служил продовольственным инспектором, затем участвовал в продразверстке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АРЕСТ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97152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31 августа 1922 года станичный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</a:rPr>
              <a:t>налогоинспектор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 М.Шолохов был арестован и приговорен к расстрелу.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«Шибко я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</a:rPr>
              <a:t>комиссарил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, был судим ревтрибуналом за превышение власти… Два дня ждал смерти… А потом пришли и выпустили…»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Марина\Downloads\000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92" y="1600200"/>
            <a:ext cx="3715615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МОСКВА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Работал грузчиком, разнорабочим, каменщиком;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Занимался самообразованием;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Участвовал в литературной группе «Молодая гвардия»;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В 1924 году </a:t>
            </a:r>
            <a:r>
              <a:rPr lang="ru-RU" b="1" i="1" smtClean="0">
                <a:solidFill>
                  <a:schemeClr val="bg2">
                    <a:lumMod val="10000"/>
                  </a:schemeClr>
                </a:solidFill>
              </a:rPr>
              <a:t>опубликовал первый рассказ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«Родинка»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C:\Users\Марина\Downloads\Mihail_Sholohov__Rasskaz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4000" contrast="18000"/>
          </a:blip>
          <a:srcRect/>
          <a:stretch>
            <a:fillRect/>
          </a:stretch>
        </p:blipFill>
        <p:spPr bwMode="auto">
          <a:xfrm>
            <a:off x="683568" y="1700808"/>
            <a:ext cx="2852846" cy="37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СЕМЬЯ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В 1924 году обвенчался с Марией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Громославской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, дочерью бывшего станичного атамана;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1926  – дочь Светлана;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1930 – сын Александр;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1935 – сын Михаил;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1938 – дочь Мария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Марина\Downloads\467px-Семья_Шолоховых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" contrast="19000"/>
          </a:blip>
          <a:srcRect/>
          <a:stretch>
            <a:fillRect/>
          </a:stretch>
        </p:blipFill>
        <p:spPr bwMode="auto">
          <a:xfrm>
            <a:off x="539552" y="1484784"/>
            <a:ext cx="3677158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Бежин луг</Template>
  <TotalTime>248</TotalTime>
  <Words>803</Words>
  <Application>Microsoft Office PowerPoint</Application>
  <PresentationFormat>Экран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МИХАИЛ  АЛЕКСАНДРОВИЧ ШОЛОХОВ</vt:lpstr>
      <vt:lpstr>БИОГРАФИЯ ПИСАТЕЛЯ</vt:lpstr>
      <vt:lpstr>Слайд 3</vt:lpstr>
      <vt:lpstr>РОДИТЕЛИ</vt:lpstr>
      <vt:lpstr>РОДНЫЕ МЕСТА ПИСАТЕЛЯ</vt:lpstr>
      <vt:lpstr>ОБРАЗОВАНИЕ</vt:lpstr>
      <vt:lpstr>АРЕСТ</vt:lpstr>
      <vt:lpstr>МОСКВА</vt:lpstr>
      <vt:lpstr>СЕМЬЯ</vt:lpstr>
      <vt:lpstr>ВЕЛИКАЯ ОТЕЧЕСТВЕННАЯ ВОЙНА</vt:lpstr>
      <vt:lpstr>ПРОИЗВЕДЕНИЯ</vt:lpstr>
      <vt:lpstr>НОБЕЛЕВСКАЯ ПРЕМИЯ</vt:lpstr>
      <vt:lpstr>ВРУЧЕНИЕ ПРЕМИИ</vt:lpstr>
      <vt:lpstr>ОБЩЕСТВЕННАЯ ДЕЯТЕЛЬНОСТЬ</vt:lpstr>
      <vt:lpstr>Общественная деятельность</vt:lpstr>
      <vt:lpstr>ПОСЛЕДНИЕ ГОДЫ</vt:lpstr>
      <vt:lpstr>БЛАГОДАРНЫЕ ЗЕМЛЯКИ-  –ЛЮБИМОМУ ПИСАТЕЛЮ</vt:lpstr>
      <vt:lpstr>БЛАГОДАРНЫЕ ЗЕМЛЯКИ-  –ЛЮБИМОМУ ПИСАТЕЛЮ</vt:lpstr>
      <vt:lpstr>БЛАГОДАРНЫЕ ЗЕМЛЯКИ-  –ЛЮБИМОМУ ПИСАТЕЛЮ</vt:lpstr>
      <vt:lpstr>БЛАГОДАРНЫЕ ЧИТАТЕЛИ-  –ЛЮБИМОМУ ПИСАТЕЛЮ</vt:lpstr>
      <vt:lpstr>БЛАГОДАРНЫЕ  ЧИТАТЕЛИ-  –ЛЮБИМОМУ ПИСАТЕЛЮ</vt:lpstr>
      <vt:lpstr>ДОНСКИЕ КАЗАКИ СЕГОДНЯ</vt:lpstr>
      <vt:lpstr>ВЕЛИКИЙ СОВЕТСКИЙ ПИСАТЕЛЬ</vt:lpstr>
      <vt:lpstr>Использованные ресурсы</vt:lpstr>
      <vt:lpstr>Использованные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АЛЕКСАНДРОВИЧ ШОЛОХОВ</dc:title>
  <dc:creator>Марина</dc:creator>
  <cp:lastModifiedBy>Марина</cp:lastModifiedBy>
  <cp:revision>30</cp:revision>
  <dcterms:created xsi:type="dcterms:W3CDTF">2014-02-09T14:34:43Z</dcterms:created>
  <dcterms:modified xsi:type="dcterms:W3CDTF">2014-03-16T18:59:15Z</dcterms:modified>
</cp:coreProperties>
</file>