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5" r:id="rId3"/>
    <p:sldId id="336" r:id="rId4"/>
    <p:sldId id="338" r:id="rId5"/>
    <p:sldId id="326" r:id="rId6"/>
    <p:sldId id="346" r:id="rId7"/>
    <p:sldId id="355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03" r:id="rId17"/>
    <p:sldId id="304" r:id="rId18"/>
    <p:sldId id="317" r:id="rId19"/>
    <p:sldId id="293" r:id="rId20"/>
    <p:sldId id="306" r:id="rId21"/>
    <p:sldId id="307" r:id="rId22"/>
    <p:sldId id="308" r:id="rId23"/>
    <p:sldId id="331" r:id="rId24"/>
    <p:sldId id="316" r:id="rId25"/>
    <p:sldId id="310" r:id="rId26"/>
    <p:sldId id="311" r:id="rId27"/>
    <p:sldId id="312" r:id="rId28"/>
    <p:sldId id="313" r:id="rId29"/>
    <p:sldId id="328" r:id="rId30"/>
    <p:sldId id="329" r:id="rId31"/>
    <p:sldId id="315" r:id="rId32"/>
    <p:sldId id="318" r:id="rId33"/>
    <p:sldId id="319" r:id="rId34"/>
    <p:sldId id="320" r:id="rId35"/>
    <p:sldId id="321" r:id="rId36"/>
    <p:sldId id="322" r:id="rId37"/>
    <p:sldId id="330" r:id="rId38"/>
    <p:sldId id="333" r:id="rId39"/>
    <p:sldId id="339" r:id="rId40"/>
    <p:sldId id="334" r:id="rId41"/>
    <p:sldId id="323" r:id="rId42"/>
    <p:sldId id="324" r:id="rId43"/>
    <p:sldId id="341" r:id="rId44"/>
    <p:sldId id="356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77" autoAdjust="0"/>
  </p:normalViewPr>
  <p:slideViewPr>
    <p:cSldViewPr>
      <p:cViewPr>
        <p:scale>
          <a:sx n="66" d="100"/>
          <a:sy n="66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E489E-4946-4053-9968-CA39FE6F52E8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72FAB7D6-B60F-423A-B539-1A62B8CBD17A}">
      <dgm:prSet phldrT="[Текст]"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Расширение словаря ребенка на основе ознакомления с постепенно увеличивающимся кругом предметов и явлений.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94347-C34D-4317-BAEE-EDDBECCE6D3A}" type="parTrans" cxnId="{26AA7DA6-6E31-4DA2-A089-DF6B41689D01}">
      <dgm:prSet/>
      <dgm:spPr/>
      <dgm:t>
        <a:bodyPr/>
        <a:lstStyle/>
        <a:p>
          <a:endParaRPr lang="ru-RU"/>
        </a:p>
      </dgm:t>
    </dgm:pt>
    <dgm:pt modelId="{FE6FE8A7-5A3F-4B1B-881E-E975676C54AA}" type="sibTrans" cxnId="{26AA7DA6-6E31-4DA2-A089-DF6B41689D01}">
      <dgm:prSet/>
      <dgm:spPr/>
      <dgm:t>
        <a:bodyPr/>
        <a:lstStyle/>
        <a:p>
          <a:endParaRPr lang="ru-RU"/>
        </a:p>
      </dgm:t>
    </dgm:pt>
    <dgm:pt modelId="{7218A94A-6F67-447A-8D01-99342D78DC9C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9610AF71-F6EB-469B-8BA9-A5458EF3FCA5}" type="parTrans" cxnId="{A46FC8AD-316C-4F1B-80D0-8E729880CC90}">
      <dgm:prSet/>
      <dgm:spPr/>
      <dgm:t>
        <a:bodyPr/>
        <a:lstStyle/>
        <a:p>
          <a:endParaRPr lang="ru-RU"/>
        </a:p>
      </dgm:t>
    </dgm:pt>
    <dgm:pt modelId="{9D239A10-70CB-4EDC-AF3A-2C7F84D84AE2}" type="sibTrans" cxnId="{A46FC8AD-316C-4F1B-80D0-8E729880CC90}">
      <dgm:prSet/>
      <dgm:spPr/>
      <dgm:t>
        <a:bodyPr/>
        <a:lstStyle/>
        <a:p>
          <a:endParaRPr lang="ru-RU"/>
        </a:p>
      </dgm:t>
    </dgm:pt>
    <dgm:pt modelId="{59EBA2EE-D4F3-4CD7-A171-808B9E30F67A}">
      <dgm:prSet phldrT="[Текст]"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Введение слов, обозначающих качества, свойства, отношения, на основе углубления знаний о предметах и явлениях окружающего мира.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FF6318-D29B-4B76-9C8A-3BE490F2E1BF}" type="parTrans" cxnId="{1FB05400-5405-4ACA-B301-536B74CA358F}">
      <dgm:prSet/>
      <dgm:spPr/>
      <dgm:t>
        <a:bodyPr/>
        <a:lstStyle/>
        <a:p>
          <a:endParaRPr lang="ru-RU"/>
        </a:p>
      </dgm:t>
    </dgm:pt>
    <dgm:pt modelId="{777DEF16-0500-4167-91BD-4CC38AC28036}" type="sibTrans" cxnId="{1FB05400-5405-4ACA-B301-536B74CA358F}">
      <dgm:prSet/>
      <dgm:spPr/>
      <dgm:t>
        <a:bodyPr/>
        <a:lstStyle/>
        <a:p>
          <a:endParaRPr lang="ru-RU"/>
        </a:p>
      </dgm:t>
    </dgm:pt>
    <dgm:pt modelId="{E9815349-9988-4A4E-8738-F12812321C76}">
      <dgm:prSet phldrT="[Текст]"/>
      <dgm:spPr/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573E3E94-E8AB-4583-B7FF-1800EE34764A}" type="parTrans" cxnId="{BF2DAE9C-33E2-4E44-B15A-982EECE8C109}">
      <dgm:prSet/>
      <dgm:spPr/>
      <dgm:t>
        <a:bodyPr/>
        <a:lstStyle/>
        <a:p>
          <a:endParaRPr lang="ru-RU"/>
        </a:p>
      </dgm:t>
    </dgm:pt>
    <dgm:pt modelId="{26DC0480-3F3F-4BB3-B110-E625C1C75401}" type="sibTrans" cxnId="{BF2DAE9C-33E2-4E44-B15A-982EECE8C109}">
      <dgm:prSet/>
      <dgm:spPr/>
      <dgm:t>
        <a:bodyPr/>
        <a:lstStyle/>
        <a:p>
          <a:endParaRPr lang="ru-RU"/>
        </a:p>
      </dgm:t>
    </dgm:pt>
    <dgm:pt modelId="{DF769E1B-12DD-4928-9252-2495EFEFE295}">
      <dgm:prSet phldrT="[Текст]"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Введение слов, обозначающих элементарные понятия, на основе различения и обобщения предметов по существенным признакам.</a:t>
          </a:r>
          <a:endParaRPr lang="ru-RU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C636B0-0DE9-4372-B1B1-C3CCC326768A}" type="parTrans" cxnId="{8E3096FF-519B-4D9E-A83B-1119AA03E1C3}">
      <dgm:prSet/>
      <dgm:spPr/>
      <dgm:t>
        <a:bodyPr/>
        <a:lstStyle/>
        <a:p>
          <a:endParaRPr lang="ru-RU"/>
        </a:p>
      </dgm:t>
    </dgm:pt>
    <dgm:pt modelId="{35FF400D-1427-45E4-95A4-6DDBFCFD0547}" type="sibTrans" cxnId="{8E3096FF-519B-4D9E-A83B-1119AA03E1C3}">
      <dgm:prSet/>
      <dgm:spPr/>
      <dgm:t>
        <a:bodyPr/>
        <a:lstStyle/>
        <a:p>
          <a:endParaRPr lang="ru-RU"/>
        </a:p>
      </dgm:t>
    </dgm:pt>
    <dgm:pt modelId="{A26ADDE8-AE01-4289-B077-78F0023FB575}">
      <dgm:prSet phldrT="[Текст]"/>
      <dgm:spPr/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2099B963-8AD4-4358-87EA-89D88C91E6EC}" type="sibTrans" cxnId="{8F5E9CE8-801F-4CC6-8FBC-95EC93758845}">
      <dgm:prSet/>
      <dgm:spPr/>
      <dgm:t>
        <a:bodyPr/>
        <a:lstStyle/>
        <a:p>
          <a:endParaRPr lang="ru-RU"/>
        </a:p>
      </dgm:t>
    </dgm:pt>
    <dgm:pt modelId="{6EB8457A-CFDA-48AE-8CF7-EFB8DA09D8BD}" type="parTrans" cxnId="{8F5E9CE8-801F-4CC6-8FBC-95EC93758845}">
      <dgm:prSet/>
      <dgm:spPr/>
      <dgm:t>
        <a:bodyPr/>
        <a:lstStyle/>
        <a:p>
          <a:endParaRPr lang="ru-RU"/>
        </a:p>
      </dgm:t>
    </dgm:pt>
    <dgm:pt modelId="{5D3DE802-CD24-45A6-9FA5-DD53E90BB62D}" type="pres">
      <dgm:prSet presAssocID="{E25E489E-4946-4053-9968-CA39FE6F52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84E4C-C826-4DF6-8961-C80CAB9489E1}" type="pres">
      <dgm:prSet presAssocID="{A26ADDE8-AE01-4289-B077-78F0023FB575}" presName="composite" presStyleCnt="0"/>
      <dgm:spPr/>
    </dgm:pt>
    <dgm:pt modelId="{060B923E-F3B6-4CED-B0B6-06DB5726C26D}" type="pres">
      <dgm:prSet presAssocID="{A26ADDE8-AE01-4289-B077-78F0023FB575}" presName="parentText" presStyleLbl="alignNode1" presStyleIdx="0" presStyleCnt="3" custLinFactX="13522" custLinFactNeighborX="100000" custLinFactNeighborY="-87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BC75B4-CD40-4B50-AB1B-FF63D1E53598}" type="pres">
      <dgm:prSet presAssocID="{A26ADDE8-AE01-4289-B077-78F0023FB575}" presName="descendantText" presStyleLbl="alignAcc1" presStyleIdx="0" presStyleCnt="3" custScaleX="95749" custScaleY="156811" custLinFactNeighborX="-2626" custLinFactNeighborY="6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E44AC-CD93-4BC0-B7ED-DC504542A810}" type="pres">
      <dgm:prSet presAssocID="{2099B963-8AD4-4358-87EA-89D88C91E6EC}" presName="sp" presStyleCnt="0"/>
      <dgm:spPr/>
    </dgm:pt>
    <dgm:pt modelId="{E5585687-0A14-441D-8737-19EC3B7F14DB}" type="pres">
      <dgm:prSet presAssocID="{7218A94A-6F67-447A-8D01-99342D78DC9C}" presName="composite" presStyleCnt="0"/>
      <dgm:spPr/>
    </dgm:pt>
    <dgm:pt modelId="{50605CA6-6671-42BA-B970-DB87A5FA732A}" type="pres">
      <dgm:prSet presAssocID="{7218A94A-6F67-447A-8D01-99342D78DC9C}" presName="parentText" presStyleLbl="alignNode1" presStyleIdx="1" presStyleCnt="3" custLinFactX="59263" custLinFactNeighborX="100000" custLinFactNeighborY="-178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538A8D-01B3-47C7-ABF4-1BAFA55E561A}" type="pres">
      <dgm:prSet presAssocID="{7218A94A-6F67-447A-8D01-99342D78DC9C}" presName="descendantText" presStyleLbl="alignAcc1" presStyleIdx="1" presStyleCnt="3" custScaleX="96295" custScaleY="200108" custLinFactNeighborX="-2353" custLinFactNeighborY="-19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82D7F-5F91-4270-8F86-2130741E8094}" type="pres">
      <dgm:prSet presAssocID="{9D239A10-70CB-4EDC-AF3A-2C7F84D84AE2}" presName="sp" presStyleCnt="0"/>
      <dgm:spPr/>
    </dgm:pt>
    <dgm:pt modelId="{9988661D-2C00-4D76-8152-FA5B768BBC96}" type="pres">
      <dgm:prSet presAssocID="{E9815349-9988-4A4E-8738-F12812321C76}" presName="composite" presStyleCnt="0"/>
      <dgm:spPr/>
    </dgm:pt>
    <dgm:pt modelId="{99AE2A44-3F2D-4177-BE38-2388E920131E}" type="pres">
      <dgm:prSet presAssocID="{E9815349-9988-4A4E-8738-F12812321C76}" presName="parentText" presStyleLbl="alignNode1" presStyleIdx="2" presStyleCnt="3" custLinFactX="69846" custLinFactNeighborX="100000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748B9-DC05-49B5-88B7-8117D39D0C30}" type="pres">
      <dgm:prSet presAssocID="{E9815349-9988-4A4E-8738-F12812321C76}" presName="descendantText" presStyleLbl="alignAcc1" presStyleIdx="2" presStyleCnt="3" custScaleX="96295" custScaleY="181046" custLinFactNeighborX="-2353" custLinFactNeighborY="16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E9CE8-801F-4CC6-8FBC-95EC93758845}" srcId="{E25E489E-4946-4053-9968-CA39FE6F52E8}" destId="{A26ADDE8-AE01-4289-B077-78F0023FB575}" srcOrd="0" destOrd="0" parTransId="{6EB8457A-CFDA-48AE-8CF7-EFB8DA09D8BD}" sibTransId="{2099B963-8AD4-4358-87EA-89D88C91E6EC}"/>
    <dgm:cxn modelId="{8E3096FF-519B-4D9E-A83B-1119AA03E1C3}" srcId="{E9815349-9988-4A4E-8738-F12812321C76}" destId="{DF769E1B-12DD-4928-9252-2495EFEFE295}" srcOrd="0" destOrd="0" parTransId="{87C636B0-0DE9-4372-B1B1-C3CCC326768A}" sibTransId="{35FF400D-1427-45E4-95A4-6DDBFCFD0547}"/>
    <dgm:cxn modelId="{1FB05400-5405-4ACA-B301-536B74CA358F}" srcId="{7218A94A-6F67-447A-8D01-99342D78DC9C}" destId="{59EBA2EE-D4F3-4CD7-A171-808B9E30F67A}" srcOrd="0" destOrd="0" parTransId="{EFFF6318-D29B-4B76-9C8A-3BE490F2E1BF}" sibTransId="{777DEF16-0500-4167-91BD-4CC38AC28036}"/>
    <dgm:cxn modelId="{BF2DAE9C-33E2-4E44-B15A-982EECE8C109}" srcId="{E25E489E-4946-4053-9968-CA39FE6F52E8}" destId="{E9815349-9988-4A4E-8738-F12812321C76}" srcOrd="2" destOrd="0" parTransId="{573E3E94-E8AB-4583-B7FF-1800EE34764A}" sibTransId="{26DC0480-3F3F-4BB3-B110-E625C1C75401}"/>
    <dgm:cxn modelId="{2D648DB9-E476-4059-8912-962A0FAC5F82}" type="presOf" srcId="{E9815349-9988-4A4E-8738-F12812321C76}" destId="{99AE2A44-3F2D-4177-BE38-2388E920131E}" srcOrd="0" destOrd="0" presId="urn:microsoft.com/office/officeart/2005/8/layout/chevron2"/>
    <dgm:cxn modelId="{0E00C5BF-01A6-4EC2-B711-79B513DAA2E0}" type="presOf" srcId="{E25E489E-4946-4053-9968-CA39FE6F52E8}" destId="{5D3DE802-CD24-45A6-9FA5-DD53E90BB62D}" srcOrd="0" destOrd="0" presId="urn:microsoft.com/office/officeart/2005/8/layout/chevron2"/>
    <dgm:cxn modelId="{A46FC8AD-316C-4F1B-80D0-8E729880CC90}" srcId="{E25E489E-4946-4053-9968-CA39FE6F52E8}" destId="{7218A94A-6F67-447A-8D01-99342D78DC9C}" srcOrd="1" destOrd="0" parTransId="{9610AF71-F6EB-469B-8BA9-A5458EF3FCA5}" sibTransId="{9D239A10-70CB-4EDC-AF3A-2C7F84D84AE2}"/>
    <dgm:cxn modelId="{2EA3A159-153C-462C-A571-1713AD705F9A}" type="presOf" srcId="{59EBA2EE-D4F3-4CD7-A171-808B9E30F67A}" destId="{8C538A8D-01B3-47C7-ABF4-1BAFA55E561A}" srcOrd="0" destOrd="0" presId="urn:microsoft.com/office/officeart/2005/8/layout/chevron2"/>
    <dgm:cxn modelId="{26AA7DA6-6E31-4DA2-A089-DF6B41689D01}" srcId="{A26ADDE8-AE01-4289-B077-78F0023FB575}" destId="{72FAB7D6-B60F-423A-B539-1A62B8CBD17A}" srcOrd="0" destOrd="0" parTransId="{ED694347-C34D-4317-BAEE-EDDBECCE6D3A}" sibTransId="{FE6FE8A7-5A3F-4B1B-881E-E975676C54AA}"/>
    <dgm:cxn modelId="{2ED1348D-C4D5-40C4-9469-EFC8A0A3C412}" type="presOf" srcId="{7218A94A-6F67-447A-8D01-99342D78DC9C}" destId="{50605CA6-6671-42BA-B970-DB87A5FA732A}" srcOrd="0" destOrd="0" presId="urn:microsoft.com/office/officeart/2005/8/layout/chevron2"/>
    <dgm:cxn modelId="{36544B3E-7EE7-457A-84B3-2AE8A28AFD70}" type="presOf" srcId="{DF769E1B-12DD-4928-9252-2495EFEFE295}" destId="{BFA748B9-DC05-49B5-88B7-8117D39D0C30}" srcOrd="0" destOrd="0" presId="urn:microsoft.com/office/officeart/2005/8/layout/chevron2"/>
    <dgm:cxn modelId="{AE2EE5C6-D723-48DC-B58F-DB6DD81EA0B4}" type="presOf" srcId="{72FAB7D6-B60F-423A-B539-1A62B8CBD17A}" destId="{F2BC75B4-CD40-4B50-AB1B-FF63D1E53598}" srcOrd="0" destOrd="0" presId="urn:microsoft.com/office/officeart/2005/8/layout/chevron2"/>
    <dgm:cxn modelId="{678B34DF-4DA0-49B5-9DB3-ACDCB6073988}" type="presOf" srcId="{A26ADDE8-AE01-4289-B077-78F0023FB575}" destId="{060B923E-F3B6-4CED-B0B6-06DB5726C26D}" srcOrd="0" destOrd="0" presId="urn:microsoft.com/office/officeart/2005/8/layout/chevron2"/>
    <dgm:cxn modelId="{B686000A-4541-4573-96C5-6F5DB2A250A8}" type="presParOf" srcId="{5D3DE802-CD24-45A6-9FA5-DD53E90BB62D}" destId="{19284E4C-C826-4DF6-8961-C80CAB9489E1}" srcOrd="0" destOrd="0" presId="urn:microsoft.com/office/officeart/2005/8/layout/chevron2"/>
    <dgm:cxn modelId="{A7A83740-9809-4117-9F60-B8FB7D1BD468}" type="presParOf" srcId="{19284E4C-C826-4DF6-8961-C80CAB9489E1}" destId="{060B923E-F3B6-4CED-B0B6-06DB5726C26D}" srcOrd="0" destOrd="0" presId="urn:microsoft.com/office/officeart/2005/8/layout/chevron2"/>
    <dgm:cxn modelId="{DD863109-CE73-4F50-8792-7499F3B1F038}" type="presParOf" srcId="{19284E4C-C826-4DF6-8961-C80CAB9489E1}" destId="{F2BC75B4-CD40-4B50-AB1B-FF63D1E53598}" srcOrd="1" destOrd="0" presId="urn:microsoft.com/office/officeart/2005/8/layout/chevron2"/>
    <dgm:cxn modelId="{55E7F0A3-F48C-4C3E-8503-4F95DD67A439}" type="presParOf" srcId="{5D3DE802-CD24-45A6-9FA5-DD53E90BB62D}" destId="{0A3E44AC-CD93-4BC0-B7ED-DC504542A810}" srcOrd="1" destOrd="0" presId="urn:microsoft.com/office/officeart/2005/8/layout/chevron2"/>
    <dgm:cxn modelId="{DA5AB588-5BE3-4672-81A7-1A0FC2DDB341}" type="presParOf" srcId="{5D3DE802-CD24-45A6-9FA5-DD53E90BB62D}" destId="{E5585687-0A14-441D-8737-19EC3B7F14DB}" srcOrd="2" destOrd="0" presId="urn:microsoft.com/office/officeart/2005/8/layout/chevron2"/>
    <dgm:cxn modelId="{47E48CF6-CBB8-4FC2-A85B-997D6F9DC6C7}" type="presParOf" srcId="{E5585687-0A14-441D-8737-19EC3B7F14DB}" destId="{50605CA6-6671-42BA-B970-DB87A5FA732A}" srcOrd="0" destOrd="0" presId="urn:microsoft.com/office/officeart/2005/8/layout/chevron2"/>
    <dgm:cxn modelId="{7FC6C7F7-54F3-4578-A83C-EE97B8493EAC}" type="presParOf" srcId="{E5585687-0A14-441D-8737-19EC3B7F14DB}" destId="{8C538A8D-01B3-47C7-ABF4-1BAFA55E561A}" srcOrd="1" destOrd="0" presId="urn:microsoft.com/office/officeart/2005/8/layout/chevron2"/>
    <dgm:cxn modelId="{1CFB0149-E82A-4445-A786-63DF7C6B6560}" type="presParOf" srcId="{5D3DE802-CD24-45A6-9FA5-DD53E90BB62D}" destId="{6E682D7F-5F91-4270-8F86-2130741E8094}" srcOrd="3" destOrd="0" presId="urn:microsoft.com/office/officeart/2005/8/layout/chevron2"/>
    <dgm:cxn modelId="{7C97C882-3F11-4EEE-9772-62CE17F0577D}" type="presParOf" srcId="{5D3DE802-CD24-45A6-9FA5-DD53E90BB62D}" destId="{9988661D-2C00-4D76-8152-FA5B768BBC96}" srcOrd="4" destOrd="0" presId="urn:microsoft.com/office/officeart/2005/8/layout/chevron2"/>
    <dgm:cxn modelId="{66B12E8E-EF76-4B77-8149-FE8DF5C498E1}" type="presParOf" srcId="{9988661D-2C00-4D76-8152-FA5B768BBC96}" destId="{99AE2A44-3F2D-4177-BE38-2388E920131E}" srcOrd="0" destOrd="0" presId="urn:microsoft.com/office/officeart/2005/8/layout/chevron2"/>
    <dgm:cxn modelId="{4316544D-C2D9-464E-881F-140A6EE99B7A}" type="presParOf" srcId="{9988661D-2C00-4D76-8152-FA5B768BBC96}" destId="{BFA748B9-DC05-49B5-88B7-8117D39D0C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6835BC-F87A-414C-9FCB-AFB39051A1D5}" type="doc">
      <dgm:prSet loTypeId="urn:microsoft.com/office/officeart/2005/8/layout/hList9" loCatId="list" qsTypeId="urn:microsoft.com/office/officeart/2005/8/quickstyle/simple1#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21D7D0AA-2B6D-4B59-AE85-F1938AFEF02E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Две группы методов</a:t>
          </a:r>
          <a:endParaRPr lang="ru-RU" sz="3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69C005-EB09-47EB-BBAD-95629E9A9EFF}" type="parTrans" cxnId="{E87312FE-D97E-4BB4-BD07-9902E08D2F87}">
      <dgm:prSet/>
      <dgm:spPr/>
      <dgm:t>
        <a:bodyPr/>
        <a:lstStyle/>
        <a:p>
          <a:endParaRPr lang="ru-RU"/>
        </a:p>
      </dgm:t>
    </dgm:pt>
    <dgm:pt modelId="{47B0409E-F9A3-4F95-BE46-A7AE6168B33C}" type="sibTrans" cxnId="{E87312FE-D97E-4BB4-BD07-9902E08D2F87}">
      <dgm:prSet/>
      <dgm:spPr/>
      <dgm:t>
        <a:bodyPr/>
        <a:lstStyle/>
        <a:p>
          <a:endParaRPr lang="ru-RU"/>
        </a:p>
      </dgm:t>
    </dgm:pt>
    <dgm:pt modelId="{75CDFFB7-639B-4F13-8EDD-63879CCFBF57}">
      <dgm:prSet phldrT="[Текст]" custT="1"/>
      <dgm:spPr>
        <a:solidFill>
          <a:srgbClr val="FF99FF"/>
        </a:solidFill>
      </dgm:spPr>
      <dgm:t>
        <a:bodyPr/>
        <a:lstStyle/>
        <a:p>
          <a:pPr marL="0" indent="0"/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методы 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накопления</a:t>
          </a:r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содержания детской речи (методы ознакомления с окружающим миром и обогащения словаря) </a:t>
          </a:r>
          <a:endParaRPr lang="ru-RU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E41219-4F82-40C0-B09C-1E6AAF5004D0}" type="parTrans" cxnId="{E9A3259B-197A-449E-AA97-AB7B2915597A}">
      <dgm:prSet/>
      <dgm:spPr/>
      <dgm:t>
        <a:bodyPr/>
        <a:lstStyle/>
        <a:p>
          <a:endParaRPr lang="ru-RU"/>
        </a:p>
      </dgm:t>
    </dgm:pt>
    <dgm:pt modelId="{362E733F-ED21-4CBD-B5D5-38CF24839AC7}" type="sibTrans" cxnId="{E9A3259B-197A-449E-AA97-AB7B2915597A}">
      <dgm:prSet/>
      <dgm:spPr/>
      <dgm:t>
        <a:bodyPr/>
        <a:lstStyle/>
        <a:p>
          <a:endParaRPr lang="ru-RU"/>
        </a:p>
      </dgm:t>
    </dgm:pt>
    <dgm:pt modelId="{0C2D49A4-62EA-4FC3-8EEF-E858F8B2D4D0}">
      <dgm:prSet phldrT="[Текст]" custT="1"/>
      <dgm:spPr>
        <a:solidFill>
          <a:srgbClr val="FF99FF"/>
        </a:solidFill>
      </dgm:spPr>
      <dgm:t>
        <a:bodyPr/>
        <a:lstStyle/>
        <a:p>
          <a:pPr marL="0" indent="0"/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методы, направленные на </a:t>
          </a:r>
          <a:r>
            <a:rPr lang="ru-RU" sz="28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закрепление и активизацию</a:t>
          </a:r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словаря, развитие его смысловой стороны</a:t>
          </a:r>
          <a:endParaRPr lang="ru-RU" sz="2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5B940C-B88D-4B98-AC5B-ED09AB4AC951}" type="parTrans" cxnId="{6C91A856-9774-485C-8DBE-9953FDABEF59}">
      <dgm:prSet/>
      <dgm:spPr/>
      <dgm:t>
        <a:bodyPr/>
        <a:lstStyle/>
        <a:p>
          <a:endParaRPr lang="ru-RU"/>
        </a:p>
      </dgm:t>
    </dgm:pt>
    <dgm:pt modelId="{69B11244-80F6-4A8F-B85B-A8220044E193}" type="sibTrans" cxnId="{6C91A856-9774-485C-8DBE-9953FDABEF59}">
      <dgm:prSet/>
      <dgm:spPr/>
      <dgm:t>
        <a:bodyPr/>
        <a:lstStyle/>
        <a:p>
          <a:endParaRPr lang="ru-RU"/>
        </a:p>
      </dgm:t>
    </dgm:pt>
    <dgm:pt modelId="{34290D1B-A9DB-4B26-907A-22EE9FD9B4E9}" type="pres">
      <dgm:prSet presAssocID="{046835BC-F87A-414C-9FCB-AFB39051A1D5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C6C57B8-44CC-4CF6-8428-C62391CE0FF5}" type="pres">
      <dgm:prSet presAssocID="{21D7D0AA-2B6D-4B59-AE85-F1938AFEF02E}" presName="posSpace" presStyleCnt="0"/>
      <dgm:spPr/>
    </dgm:pt>
    <dgm:pt modelId="{023C9D3C-AF9F-48F7-86C5-11830EC178E4}" type="pres">
      <dgm:prSet presAssocID="{21D7D0AA-2B6D-4B59-AE85-F1938AFEF02E}" presName="vertFlow" presStyleCnt="0"/>
      <dgm:spPr/>
    </dgm:pt>
    <dgm:pt modelId="{7E953A27-B2AD-4765-9C90-76BCCAF9065A}" type="pres">
      <dgm:prSet presAssocID="{21D7D0AA-2B6D-4B59-AE85-F1938AFEF02E}" presName="topSpace" presStyleCnt="0"/>
      <dgm:spPr/>
    </dgm:pt>
    <dgm:pt modelId="{01A5DB53-83E6-4045-B4A3-D26ED9008554}" type="pres">
      <dgm:prSet presAssocID="{21D7D0AA-2B6D-4B59-AE85-F1938AFEF02E}" presName="firstComp" presStyleCnt="0"/>
      <dgm:spPr/>
    </dgm:pt>
    <dgm:pt modelId="{6341BD27-45B7-4562-9628-643F8758F02E}" type="pres">
      <dgm:prSet presAssocID="{21D7D0AA-2B6D-4B59-AE85-F1938AFEF02E}" presName="firstChild" presStyleLbl="bgAccFollowNode1" presStyleIdx="0" presStyleCnt="2" custScaleX="157843" custLinFactNeighborX="-13567" custLinFactNeighborY="-17011"/>
      <dgm:spPr/>
      <dgm:t>
        <a:bodyPr/>
        <a:lstStyle/>
        <a:p>
          <a:endParaRPr lang="ru-RU"/>
        </a:p>
      </dgm:t>
    </dgm:pt>
    <dgm:pt modelId="{67963E09-8E68-4E0E-B009-A70812D6CECC}" type="pres">
      <dgm:prSet presAssocID="{21D7D0AA-2B6D-4B59-AE85-F1938AFEF02E}" presName="firstChildTx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C93EC7-A71B-41E3-AA93-F41FB6487AE2}" type="pres">
      <dgm:prSet presAssocID="{0C2D49A4-62EA-4FC3-8EEF-E858F8B2D4D0}" presName="comp" presStyleCnt="0"/>
      <dgm:spPr/>
    </dgm:pt>
    <dgm:pt modelId="{72967E79-33BD-4CE0-BD31-AD924FBCEA81}" type="pres">
      <dgm:prSet presAssocID="{0C2D49A4-62EA-4FC3-8EEF-E858F8B2D4D0}" presName="child" presStyleLbl="bgAccFollowNode1" presStyleIdx="1" presStyleCnt="2" custScaleX="156807" custLinFactNeighborX="-12458" custLinFactNeighborY="-1488"/>
      <dgm:spPr/>
      <dgm:t>
        <a:bodyPr/>
        <a:lstStyle/>
        <a:p>
          <a:endParaRPr lang="ru-RU"/>
        </a:p>
      </dgm:t>
    </dgm:pt>
    <dgm:pt modelId="{43724A96-B367-489B-A853-B1DE863E4627}" type="pres">
      <dgm:prSet presAssocID="{0C2D49A4-62EA-4FC3-8EEF-E858F8B2D4D0}" presName="childTx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88DF9-7497-491C-9754-CAB08DF324EE}" type="pres">
      <dgm:prSet presAssocID="{21D7D0AA-2B6D-4B59-AE85-F1938AFEF02E}" presName="negSpace" presStyleCnt="0"/>
      <dgm:spPr/>
    </dgm:pt>
    <dgm:pt modelId="{2BF30FA6-9625-43D0-8429-F84B567EE132}" type="pres">
      <dgm:prSet presAssocID="{21D7D0AA-2B6D-4B59-AE85-F1938AFEF02E}" presName="circle" presStyleLbl="node1" presStyleIdx="0" presStyleCnt="1" custScaleX="107485" custScaleY="92966" custLinFactX="-23067" custLinFactNeighborX="-100000" custLinFactNeighborY="-19400"/>
      <dgm:spPr/>
      <dgm:t>
        <a:bodyPr/>
        <a:lstStyle/>
        <a:p>
          <a:endParaRPr lang="ru-RU"/>
        </a:p>
      </dgm:t>
    </dgm:pt>
  </dgm:ptLst>
  <dgm:cxnLst>
    <dgm:cxn modelId="{0AD9EAB6-E3EE-46D2-82E9-2C13501A599B}" type="presOf" srcId="{046835BC-F87A-414C-9FCB-AFB39051A1D5}" destId="{34290D1B-A9DB-4B26-907A-22EE9FD9B4E9}" srcOrd="0" destOrd="0" presId="urn:microsoft.com/office/officeart/2005/8/layout/hList9"/>
    <dgm:cxn modelId="{6C91A856-9774-485C-8DBE-9953FDABEF59}" srcId="{21D7D0AA-2B6D-4B59-AE85-F1938AFEF02E}" destId="{0C2D49A4-62EA-4FC3-8EEF-E858F8B2D4D0}" srcOrd="1" destOrd="0" parTransId="{F35B940C-B88D-4B98-AC5B-ED09AB4AC951}" sibTransId="{69B11244-80F6-4A8F-B85B-A8220044E193}"/>
    <dgm:cxn modelId="{0759B2A0-FC50-49B1-8E51-99B85E755D14}" type="presOf" srcId="{0C2D49A4-62EA-4FC3-8EEF-E858F8B2D4D0}" destId="{72967E79-33BD-4CE0-BD31-AD924FBCEA81}" srcOrd="0" destOrd="0" presId="urn:microsoft.com/office/officeart/2005/8/layout/hList9"/>
    <dgm:cxn modelId="{46C9308E-7031-47E7-BAA1-20FD8E64FFA9}" type="presOf" srcId="{75CDFFB7-639B-4F13-8EDD-63879CCFBF57}" destId="{67963E09-8E68-4E0E-B009-A70812D6CECC}" srcOrd="1" destOrd="0" presId="urn:microsoft.com/office/officeart/2005/8/layout/hList9"/>
    <dgm:cxn modelId="{F8AE5C8C-ECBA-49CD-A7DB-955AF74496B2}" type="presOf" srcId="{75CDFFB7-639B-4F13-8EDD-63879CCFBF57}" destId="{6341BD27-45B7-4562-9628-643F8758F02E}" srcOrd="0" destOrd="0" presId="urn:microsoft.com/office/officeart/2005/8/layout/hList9"/>
    <dgm:cxn modelId="{A91304B8-F8BA-4187-97FD-8EE4E742A65F}" type="presOf" srcId="{21D7D0AA-2B6D-4B59-AE85-F1938AFEF02E}" destId="{2BF30FA6-9625-43D0-8429-F84B567EE132}" srcOrd="0" destOrd="0" presId="urn:microsoft.com/office/officeart/2005/8/layout/hList9"/>
    <dgm:cxn modelId="{E87312FE-D97E-4BB4-BD07-9902E08D2F87}" srcId="{046835BC-F87A-414C-9FCB-AFB39051A1D5}" destId="{21D7D0AA-2B6D-4B59-AE85-F1938AFEF02E}" srcOrd="0" destOrd="0" parTransId="{5869C005-EB09-47EB-BBAD-95629E9A9EFF}" sibTransId="{47B0409E-F9A3-4F95-BE46-A7AE6168B33C}"/>
    <dgm:cxn modelId="{E9A3259B-197A-449E-AA97-AB7B2915597A}" srcId="{21D7D0AA-2B6D-4B59-AE85-F1938AFEF02E}" destId="{75CDFFB7-639B-4F13-8EDD-63879CCFBF57}" srcOrd="0" destOrd="0" parTransId="{12E41219-4F82-40C0-B09C-1E6AAF5004D0}" sibTransId="{362E733F-ED21-4CBD-B5D5-38CF24839AC7}"/>
    <dgm:cxn modelId="{B92B56C9-C7FE-488A-8A74-2F8010B1BB6F}" type="presOf" srcId="{0C2D49A4-62EA-4FC3-8EEF-E858F8B2D4D0}" destId="{43724A96-B367-489B-A853-B1DE863E4627}" srcOrd="1" destOrd="0" presId="urn:microsoft.com/office/officeart/2005/8/layout/hList9"/>
    <dgm:cxn modelId="{0463C200-CC4B-4F24-8C2D-41238953EEFE}" type="presParOf" srcId="{34290D1B-A9DB-4B26-907A-22EE9FD9B4E9}" destId="{EC6C57B8-44CC-4CF6-8428-C62391CE0FF5}" srcOrd="0" destOrd="0" presId="urn:microsoft.com/office/officeart/2005/8/layout/hList9"/>
    <dgm:cxn modelId="{4E3E9CB3-3D3B-4169-B12E-EEE9E02DE4E5}" type="presParOf" srcId="{34290D1B-A9DB-4B26-907A-22EE9FD9B4E9}" destId="{023C9D3C-AF9F-48F7-86C5-11830EC178E4}" srcOrd="1" destOrd="0" presId="urn:microsoft.com/office/officeart/2005/8/layout/hList9"/>
    <dgm:cxn modelId="{5C7B6686-46C9-489C-B7A7-F3DD97F94455}" type="presParOf" srcId="{023C9D3C-AF9F-48F7-86C5-11830EC178E4}" destId="{7E953A27-B2AD-4765-9C90-76BCCAF9065A}" srcOrd="0" destOrd="0" presId="urn:microsoft.com/office/officeart/2005/8/layout/hList9"/>
    <dgm:cxn modelId="{C84557C5-4368-450B-8121-3B5E59FDBD85}" type="presParOf" srcId="{023C9D3C-AF9F-48F7-86C5-11830EC178E4}" destId="{01A5DB53-83E6-4045-B4A3-D26ED9008554}" srcOrd="1" destOrd="0" presId="urn:microsoft.com/office/officeart/2005/8/layout/hList9"/>
    <dgm:cxn modelId="{2F96F4F9-A988-461C-AE59-3B057802902E}" type="presParOf" srcId="{01A5DB53-83E6-4045-B4A3-D26ED9008554}" destId="{6341BD27-45B7-4562-9628-643F8758F02E}" srcOrd="0" destOrd="0" presId="urn:microsoft.com/office/officeart/2005/8/layout/hList9"/>
    <dgm:cxn modelId="{D808184C-B617-4224-A01B-C5C1EFC82C41}" type="presParOf" srcId="{01A5DB53-83E6-4045-B4A3-D26ED9008554}" destId="{67963E09-8E68-4E0E-B009-A70812D6CECC}" srcOrd="1" destOrd="0" presId="urn:microsoft.com/office/officeart/2005/8/layout/hList9"/>
    <dgm:cxn modelId="{AD45DC65-BE14-4795-802F-F1A096557891}" type="presParOf" srcId="{023C9D3C-AF9F-48F7-86C5-11830EC178E4}" destId="{C5C93EC7-A71B-41E3-AA93-F41FB6487AE2}" srcOrd="2" destOrd="0" presId="urn:microsoft.com/office/officeart/2005/8/layout/hList9"/>
    <dgm:cxn modelId="{DBF25FD8-4660-40AC-A30D-9C71C41576AD}" type="presParOf" srcId="{C5C93EC7-A71B-41E3-AA93-F41FB6487AE2}" destId="{72967E79-33BD-4CE0-BD31-AD924FBCEA81}" srcOrd="0" destOrd="0" presId="urn:microsoft.com/office/officeart/2005/8/layout/hList9"/>
    <dgm:cxn modelId="{608AF1D8-BD04-464F-AD2A-E20DDFB50FCE}" type="presParOf" srcId="{C5C93EC7-A71B-41E3-AA93-F41FB6487AE2}" destId="{43724A96-B367-489B-A853-B1DE863E4627}" srcOrd="1" destOrd="0" presId="urn:microsoft.com/office/officeart/2005/8/layout/hList9"/>
    <dgm:cxn modelId="{0B3D4674-7606-48DB-8DDF-EEEC05CACEB4}" type="presParOf" srcId="{34290D1B-A9DB-4B26-907A-22EE9FD9B4E9}" destId="{17588DF9-7497-491C-9754-CAB08DF324EE}" srcOrd="2" destOrd="0" presId="urn:microsoft.com/office/officeart/2005/8/layout/hList9"/>
    <dgm:cxn modelId="{10588449-73C5-4D92-A095-DE9E5A954AC7}" type="presParOf" srcId="{34290D1B-A9DB-4B26-907A-22EE9FD9B4E9}" destId="{2BF30FA6-9625-43D0-8429-F84B567EE132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3745EC-56B2-4FF3-B50D-BA3B687EB84C}" type="doc">
      <dgm:prSet loTypeId="urn:microsoft.com/office/officeart/2005/8/layout/default#1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8E3296F6-9165-44D6-BFC6-7CCA43284551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1800" b="0" dirty="0" smtClean="0">
              <a:solidFill>
                <a:srgbClr val="002060"/>
              </a:solidFill>
            </a:rPr>
            <a:t>Организовать место для игры, соответствующее возрасту и числу играющих детей.</a:t>
          </a:r>
          <a:endParaRPr lang="ru-RU" sz="1800" b="0" dirty="0">
            <a:solidFill>
              <a:srgbClr val="002060"/>
            </a:solidFill>
          </a:endParaRPr>
        </a:p>
      </dgm:t>
    </dgm:pt>
    <dgm:pt modelId="{A2351138-C430-4D3F-905E-0C823801BEC3}" type="parTrans" cxnId="{8CAE7AFE-AAD2-444F-A054-077F9BC43C47}">
      <dgm:prSet/>
      <dgm:spPr/>
      <dgm:t>
        <a:bodyPr/>
        <a:lstStyle/>
        <a:p>
          <a:endParaRPr lang="ru-RU"/>
        </a:p>
      </dgm:t>
    </dgm:pt>
    <dgm:pt modelId="{614A924C-A02C-41CD-8D3F-CFF170C54514}" type="sibTrans" cxnId="{8CAE7AFE-AAD2-444F-A054-077F9BC43C47}">
      <dgm:prSet/>
      <dgm:spPr/>
      <dgm:t>
        <a:bodyPr/>
        <a:lstStyle/>
        <a:p>
          <a:endParaRPr lang="ru-RU"/>
        </a:p>
      </dgm:t>
    </dgm:pt>
    <dgm:pt modelId="{C083A1E8-9A77-4C07-B4BB-A5A4D85FB76E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Организовать подбор игрушек, материалов, пособий и неуклонно следить за их обновлением </a:t>
          </a:r>
          <a:r>
            <a:rPr lang="ru-RU" sz="1800" dirty="0" err="1" smtClean="0">
              <a:solidFill>
                <a:srgbClr val="002060"/>
              </a:solidFill>
            </a:rPr>
            <a:t>соответсвенно</a:t>
          </a:r>
          <a:r>
            <a:rPr lang="ru-RU" sz="1800" dirty="0" smtClean="0">
              <a:solidFill>
                <a:srgbClr val="002060"/>
              </a:solidFill>
            </a:rPr>
            <a:t> запросам развивающегося игрового процесса и общего развития детей.</a:t>
          </a:r>
          <a:endParaRPr lang="ru-RU" sz="1800" dirty="0">
            <a:solidFill>
              <a:srgbClr val="002060"/>
            </a:solidFill>
          </a:endParaRPr>
        </a:p>
      </dgm:t>
    </dgm:pt>
    <dgm:pt modelId="{97191D7F-D776-471E-AA8A-251C3AD9AC0A}" type="parTrans" cxnId="{3ADA5976-AC0F-4905-9A95-92718AEE8B85}">
      <dgm:prSet/>
      <dgm:spPr/>
      <dgm:t>
        <a:bodyPr/>
        <a:lstStyle/>
        <a:p>
          <a:endParaRPr lang="ru-RU"/>
        </a:p>
      </dgm:t>
    </dgm:pt>
    <dgm:pt modelId="{23C23DF5-42CB-4A6E-829C-D5548BEB6121}" type="sibTrans" cxnId="{3ADA5976-AC0F-4905-9A95-92718AEE8B85}">
      <dgm:prSet/>
      <dgm:spPr/>
      <dgm:t>
        <a:bodyPr/>
        <a:lstStyle/>
        <a:p>
          <a:endParaRPr lang="ru-RU"/>
        </a:p>
      </dgm:t>
    </dgm:pt>
    <dgm:pt modelId="{801CF680-07F7-44CB-81BA-511079E955AB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1800" dirty="0" smtClean="0">
              <a:solidFill>
                <a:srgbClr val="002060"/>
              </a:solidFill>
            </a:rPr>
            <a:t>Руководя наблюдениями детей, содействовать  отображению в игре положительных сторон социальной трудовой жизни</a:t>
          </a:r>
          <a:r>
            <a:rPr lang="ru-RU" sz="1000" dirty="0" smtClean="0">
              <a:solidFill>
                <a:srgbClr val="002060"/>
              </a:solidFill>
            </a:rPr>
            <a:t>.</a:t>
          </a:r>
          <a:endParaRPr lang="ru-RU" sz="1000" dirty="0">
            <a:solidFill>
              <a:srgbClr val="002060"/>
            </a:solidFill>
          </a:endParaRPr>
        </a:p>
      </dgm:t>
    </dgm:pt>
    <dgm:pt modelId="{5C7EAA49-B7E3-4CCF-8F0E-990DD82E8B46}" type="parTrans" cxnId="{9843D402-C523-4ED2-87C1-CCADA395860D}">
      <dgm:prSet/>
      <dgm:spPr/>
      <dgm:t>
        <a:bodyPr/>
        <a:lstStyle/>
        <a:p>
          <a:endParaRPr lang="ru-RU"/>
        </a:p>
      </dgm:t>
    </dgm:pt>
    <dgm:pt modelId="{821361CE-7918-44C5-8B94-74A008FB5E42}" type="sibTrans" cxnId="{9843D402-C523-4ED2-87C1-CCADA395860D}">
      <dgm:prSet/>
      <dgm:spPr/>
      <dgm:t>
        <a:bodyPr/>
        <a:lstStyle/>
        <a:p>
          <a:endParaRPr lang="ru-RU"/>
        </a:p>
      </dgm:t>
    </dgm:pt>
    <dgm:pt modelId="{6EB96150-7E63-4C39-AC6A-446FAA5393E2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Содействовать тому, чтобы группировка детей в игре (по возрасту, развитию, речевым навыкам) способствовала росту и развитию языка более слабых и отстающих. Очень рекомендуем включать в игру малышей старших детей.</a:t>
          </a:r>
          <a:endParaRPr lang="ru-RU" sz="1600" dirty="0">
            <a:solidFill>
              <a:srgbClr val="002060"/>
            </a:solidFill>
          </a:endParaRPr>
        </a:p>
      </dgm:t>
    </dgm:pt>
    <dgm:pt modelId="{980FB7C5-1BB0-43B2-8562-F878282A99F2}" type="parTrans" cxnId="{435D9731-634B-4351-B244-560005539442}">
      <dgm:prSet/>
      <dgm:spPr/>
      <dgm:t>
        <a:bodyPr/>
        <a:lstStyle/>
        <a:p>
          <a:endParaRPr lang="ru-RU"/>
        </a:p>
      </dgm:t>
    </dgm:pt>
    <dgm:pt modelId="{52C4A009-0EA1-4C82-B940-E78BEF66B550}" type="sibTrans" cxnId="{435D9731-634B-4351-B244-560005539442}">
      <dgm:prSet/>
      <dgm:spPr/>
      <dgm:t>
        <a:bodyPr/>
        <a:lstStyle/>
        <a:p>
          <a:endParaRPr lang="ru-RU"/>
        </a:p>
      </dgm:t>
    </dgm:pt>
    <dgm:pt modelId="{D31DA46C-F200-4A6A-9CE9-AE87B94D4C02}">
      <dgm:prSet phldrT="[Текст]" custT="1"/>
      <dgm:spPr>
        <a:ln>
          <a:solidFill>
            <a:srgbClr val="000000"/>
          </a:solidFill>
        </a:ln>
      </dgm:spPr>
      <dgm:t>
        <a:bodyPr/>
        <a:lstStyle/>
        <a:p>
          <a:r>
            <a:rPr lang="ru-RU" sz="1600" dirty="0" smtClean="0">
              <a:solidFill>
                <a:srgbClr val="002060"/>
              </a:solidFill>
            </a:rPr>
            <a:t>Проявлять интерес к играм детей беседами, обусловленными их содержанием, руководить игрой и в процессе такого руководства упражнять язык детей.</a:t>
          </a:r>
          <a:endParaRPr lang="ru-RU" sz="1600" dirty="0">
            <a:solidFill>
              <a:srgbClr val="002060"/>
            </a:solidFill>
          </a:endParaRPr>
        </a:p>
      </dgm:t>
    </dgm:pt>
    <dgm:pt modelId="{AAE0024A-830A-4E65-9F62-4765440D74B6}" type="parTrans" cxnId="{04829385-0802-4D7A-BAC0-DDBF5B5296CE}">
      <dgm:prSet/>
      <dgm:spPr/>
      <dgm:t>
        <a:bodyPr/>
        <a:lstStyle/>
        <a:p>
          <a:endParaRPr lang="ru-RU"/>
        </a:p>
      </dgm:t>
    </dgm:pt>
    <dgm:pt modelId="{00199490-A747-49BF-BDC1-2573A7D7FB95}" type="sibTrans" cxnId="{04829385-0802-4D7A-BAC0-DDBF5B5296CE}">
      <dgm:prSet/>
      <dgm:spPr/>
      <dgm:t>
        <a:bodyPr/>
        <a:lstStyle/>
        <a:p>
          <a:endParaRPr lang="ru-RU"/>
        </a:p>
      </dgm:t>
    </dgm:pt>
    <dgm:pt modelId="{F3D868FE-4709-45DC-A9C5-90CAC19ECAEB}" type="pres">
      <dgm:prSet presAssocID="{BA3745EC-56B2-4FF3-B50D-BA3B687EB84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900E9-0287-4574-8C3B-BC8014FE8509}" type="pres">
      <dgm:prSet presAssocID="{8E3296F6-9165-44D6-BFC6-7CCA43284551}" presName="node" presStyleLbl="node1" presStyleIdx="0" presStyleCnt="5" custScaleY="130095" custLinFactNeighborX="-733" custLinFactNeighborY="-52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EED1BE-5621-4866-96BA-43223153A89D}" type="pres">
      <dgm:prSet presAssocID="{614A924C-A02C-41CD-8D3F-CFF170C54514}" presName="sibTrans" presStyleCnt="0"/>
      <dgm:spPr/>
      <dgm:t>
        <a:bodyPr/>
        <a:lstStyle/>
        <a:p>
          <a:endParaRPr lang="ru-RU"/>
        </a:p>
      </dgm:t>
    </dgm:pt>
    <dgm:pt modelId="{1B3C7ABB-0085-47DC-85EB-E610AA01CE39}" type="pres">
      <dgm:prSet presAssocID="{C083A1E8-9A77-4C07-B4BB-A5A4D85FB76E}" presName="node" presStyleLbl="node1" presStyleIdx="1" presStyleCnt="5" custScaleX="107047" custScaleY="205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5DD9F-A9D0-41C5-8BF5-0166BB8ED9D9}" type="pres">
      <dgm:prSet presAssocID="{23C23DF5-42CB-4A6E-829C-D5548BEB6121}" presName="sibTrans" presStyleCnt="0"/>
      <dgm:spPr/>
      <dgm:t>
        <a:bodyPr/>
        <a:lstStyle/>
        <a:p>
          <a:endParaRPr lang="ru-RU"/>
        </a:p>
      </dgm:t>
    </dgm:pt>
    <dgm:pt modelId="{29D0ECDF-6619-4A4B-A53C-28DC4325F0DD}" type="pres">
      <dgm:prSet presAssocID="{801CF680-07F7-44CB-81BA-511079E955AB}" presName="node" presStyleLbl="node1" presStyleIdx="2" presStyleCnt="5" custScaleY="140763" custLinFactNeighborX="-304" custLinFactNeighborY="-32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381B1-3975-4E82-A3E9-1C5D5E912824}" type="pres">
      <dgm:prSet presAssocID="{821361CE-7918-44C5-8B94-74A008FB5E42}" presName="sibTrans" presStyleCnt="0"/>
      <dgm:spPr/>
      <dgm:t>
        <a:bodyPr/>
        <a:lstStyle/>
        <a:p>
          <a:endParaRPr lang="ru-RU"/>
        </a:p>
      </dgm:t>
    </dgm:pt>
    <dgm:pt modelId="{305ACF10-E787-4EA7-8D4E-BDDF7AF97422}" type="pres">
      <dgm:prSet presAssocID="{6EB96150-7E63-4C39-AC6A-446FAA5393E2}" presName="node" presStyleLbl="node1" presStyleIdx="3" presStyleCnt="5" custScaleX="146466" custScaleY="145483" custLinFactNeighborX="-55733" custLinFactNeighborY="-37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0EC11-F34D-4B09-8113-ACAE18B3ECBA}" type="pres">
      <dgm:prSet presAssocID="{52C4A009-0EA1-4C82-B940-E78BEF66B550}" presName="sibTrans" presStyleCnt="0"/>
      <dgm:spPr/>
      <dgm:t>
        <a:bodyPr/>
        <a:lstStyle/>
        <a:p>
          <a:endParaRPr lang="ru-RU"/>
        </a:p>
      </dgm:t>
    </dgm:pt>
    <dgm:pt modelId="{2285FE82-17D8-4E9B-91EF-FA43629E85E8}" type="pres">
      <dgm:prSet presAssocID="{D31DA46C-F200-4A6A-9CE9-AE87B94D4C02}" presName="node" presStyleLbl="node1" presStyleIdx="4" presStyleCnt="5" custScaleX="145414" custScaleY="129729" custLinFactNeighborX="59009" custLinFactNeighborY="-51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D65B9C-C592-4357-9E78-35F35D94F48F}" type="presOf" srcId="{BA3745EC-56B2-4FF3-B50D-BA3B687EB84C}" destId="{F3D868FE-4709-45DC-A9C5-90CAC19ECAEB}" srcOrd="0" destOrd="0" presId="urn:microsoft.com/office/officeart/2005/8/layout/default#1"/>
    <dgm:cxn modelId="{A7664E15-B953-454A-94EF-EC8ED8907AFF}" type="presOf" srcId="{6EB96150-7E63-4C39-AC6A-446FAA5393E2}" destId="{305ACF10-E787-4EA7-8D4E-BDDF7AF97422}" srcOrd="0" destOrd="0" presId="urn:microsoft.com/office/officeart/2005/8/layout/default#1"/>
    <dgm:cxn modelId="{3ADA5976-AC0F-4905-9A95-92718AEE8B85}" srcId="{BA3745EC-56B2-4FF3-B50D-BA3B687EB84C}" destId="{C083A1E8-9A77-4C07-B4BB-A5A4D85FB76E}" srcOrd="1" destOrd="0" parTransId="{97191D7F-D776-471E-AA8A-251C3AD9AC0A}" sibTransId="{23C23DF5-42CB-4A6E-829C-D5548BEB6121}"/>
    <dgm:cxn modelId="{565B8A24-281B-4D88-841C-DD34B1F0A132}" type="presOf" srcId="{C083A1E8-9A77-4C07-B4BB-A5A4D85FB76E}" destId="{1B3C7ABB-0085-47DC-85EB-E610AA01CE39}" srcOrd="0" destOrd="0" presId="urn:microsoft.com/office/officeart/2005/8/layout/default#1"/>
    <dgm:cxn modelId="{3EFEFF6D-11BD-401A-B41A-B217DC9D3F6A}" type="presOf" srcId="{801CF680-07F7-44CB-81BA-511079E955AB}" destId="{29D0ECDF-6619-4A4B-A53C-28DC4325F0DD}" srcOrd="0" destOrd="0" presId="urn:microsoft.com/office/officeart/2005/8/layout/default#1"/>
    <dgm:cxn modelId="{5790AB0C-A389-4EF6-9564-8172293D9D48}" type="presOf" srcId="{D31DA46C-F200-4A6A-9CE9-AE87B94D4C02}" destId="{2285FE82-17D8-4E9B-91EF-FA43629E85E8}" srcOrd="0" destOrd="0" presId="urn:microsoft.com/office/officeart/2005/8/layout/default#1"/>
    <dgm:cxn modelId="{9843D402-C523-4ED2-87C1-CCADA395860D}" srcId="{BA3745EC-56B2-4FF3-B50D-BA3B687EB84C}" destId="{801CF680-07F7-44CB-81BA-511079E955AB}" srcOrd="2" destOrd="0" parTransId="{5C7EAA49-B7E3-4CCF-8F0E-990DD82E8B46}" sibTransId="{821361CE-7918-44C5-8B94-74A008FB5E42}"/>
    <dgm:cxn modelId="{8CAE7AFE-AAD2-444F-A054-077F9BC43C47}" srcId="{BA3745EC-56B2-4FF3-B50D-BA3B687EB84C}" destId="{8E3296F6-9165-44D6-BFC6-7CCA43284551}" srcOrd="0" destOrd="0" parTransId="{A2351138-C430-4D3F-905E-0C823801BEC3}" sibTransId="{614A924C-A02C-41CD-8D3F-CFF170C54514}"/>
    <dgm:cxn modelId="{04829385-0802-4D7A-BAC0-DDBF5B5296CE}" srcId="{BA3745EC-56B2-4FF3-B50D-BA3B687EB84C}" destId="{D31DA46C-F200-4A6A-9CE9-AE87B94D4C02}" srcOrd="4" destOrd="0" parTransId="{AAE0024A-830A-4E65-9F62-4765440D74B6}" sibTransId="{00199490-A747-49BF-BDC1-2573A7D7FB95}"/>
    <dgm:cxn modelId="{51D1C645-5E3B-43AB-B0ED-00FB257DC42C}" type="presOf" srcId="{8E3296F6-9165-44D6-BFC6-7CCA43284551}" destId="{1CC900E9-0287-4574-8C3B-BC8014FE8509}" srcOrd="0" destOrd="0" presId="urn:microsoft.com/office/officeart/2005/8/layout/default#1"/>
    <dgm:cxn modelId="{435D9731-634B-4351-B244-560005539442}" srcId="{BA3745EC-56B2-4FF3-B50D-BA3B687EB84C}" destId="{6EB96150-7E63-4C39-AC6A-446FAA5393E2}" srcOrd="3" destOrd="0" parTransId="{980FB7C5-1BB0-43B2-8562-F878282A99F2}" sibTransId="{52C4A009-0EA1-4C82-B940-E78BEF66B550}"/>
    <dgm:cxn modelId="{94BDAE8B-167C-4E44-8F3E-17D19A6E0D6C}" type="presParOf" srcId="{F3D868FE-4709-45DC-A9C5-90CAC19ECAEB}" destId="{1CC900E9-0287-4574-8C3B-BC8014FE8509}" srcOrd="0" destOrd="0" presId="urn:microsoft.com/office/officeart/2005/8/layout/default#1"/>
    <dgm:cxn modelId="{B6AA6994-4C1D-4040-A28E-A2EEF43084BC}" type="presParOf" srcId="{F3D868FE-4709-45DC-A9C5-90CAC19ECAEB}" destId="{C5EED1BE-5621-4866-96BA-43223153A89D}" srcOrd="1" destOrd="0" presId="urn:microsoft.com/office/officeart/2005/8/layout/default#1"/>
    <dgm:cxn modelId="{375991A0-1179-4C9E-B6DA-9840B87B570E}" type="presParOf" srcId="{F3D868FE-4709-45DC-A9C5-90CAC19ECAEB}" destId="{1B3C7ABB-0085-47DC-85EB-E610AA01CE39}" srcOrd="2" destOrd="0" presId="urn:microsoft.com/office/officeart/2005/8/layout/default#1"/>
    <dgm:cxn modelId="{B19A0335-6429-4198-B820-16A81C5D8881}" type="presParOf" srcId="{F3D868FE-4709-45DC-A9C5-90CAC19ECAEB}" destId="{8655DD9F-A9D0-41C5-8BF5-0166BB8ED9D9}" srcOrd="3" destOrd="0" presId="urn:microsoft.com/office/officeart/2005/8/layout/default#1"/>
    <dgm:cxn modelId="{4D5DDBE4-3847-4D69-AD8D-9485B70EEF97}" type="presParOf" srcId="{F3D868FE-4709-45DC-A9C5-90CAC19ECAEB}" destId="{29D0ECDF-6619-4A4B-A53C-28DC4325F0DD}" srcOrd="4" destOrd="0" presId="urn:microsoft.com/office/officeart/2005/8/layout/default#1"/>
    <dgm:cxn modelId="{80773432-8C5E-4BEF-AC9B-DF655E29C064}" type="presParOf" srcId="{F3D868FE-4709-45DC-A9C5-90CAC19ECAEB}" destId="{98B381B1-3975-4E82-A3E9-1C5D5E912824}" srcOrd="5" destOrd="0" presId="urn:microsoft.com/office/officeart/2005/8/layout/default#1"/>
    <dgm:cxn modelId="{79DF5266-C54C-4A2A-9FDD-355C4AACD935}" type="presParOf" srcId="{F3D868FE-4709-45DC-A9C5-90CAC19ECAEB}" destId="{305ACF10-E787-4EA7-8D4E-BDDF7AF97422}" srcOrd="6" destOrd="0" presId="urn:microsoft.com/office/officeart/2005/8/layout/default#1"/>
    <dgm:cxn modelId="{556DCAE7-3E1E-4E8C-88D8-1D81DA0DA586}" type="presParOf" srcId="{F3D868FE-4709-45DC-A9C5-90CAC19ECAEB}" destId="{DC40EC11-F34D-4B09-8113-ACAE18B3ECBA}" srcOrd="7" destOrd="0" presId="urn:microsoft.com/office/officeart/2005/8/layout/default#1"/>
    <dgm:cxn modelId="{9129BB3D-FB7C-415D-BA33-06EFA2101020}" type="presParOf" srcId="{F3D868FE-4709-45DC-A9C5-90CAC19ECAEB}" destId="{2285FE82-17D8-4E9B-91EF-FA43629E85E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921B-57B1-4609-95A9-028B8C5D982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32E7B30-A41B-4EBB-86B6-17B2F91B8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BB72B6E-0805-4308-9BF4-3EE10727B6CF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3E75E8-2689-4991-BE2F-E0D576589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C1338F-C0D3-466F-A729-78E32CCFE6E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/>
          <p:cNvSpPr txBox="1">
            <a:spLocks noChangeArrowheads="1"/>
          </p:cNvSpPr>
          <p:nvPr/>
        </p:nvSpPr>
        <p:spPr bwMode="auto">
          <a:xfrm>
            <a:off x="1190625" y="877888"/>
            <a:ext cx="4475163" cy="31638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2038" y="4349750"/>
            <a:ext cx="4735512" cy="35083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4925"/>
            <a:ext cx="8964613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4225925"/>
            <a:ext cx="16573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6BDA0-B546-4BB3-BDCA-208892402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0E6B-EC3A-449A-91D6-4D5E35F3C7F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BD601-213F-4692-9C87-B992178FF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81B8-35D8-44F1-9968-63332747C71B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76C2-B47B-4285-9BE4-9DBA89013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2481" y="635107"/>
            <a:ext cx="7801920" cy="1139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F8C7D-3F56-4A62-BF8A-3FAB7CFD7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1ED1-47B4-4026-B210-C70F0150FFDE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98C1-3C72-4894-BAE3-1AF0CE685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B2BBD-28BB-4A1D-9576-34EF6F8AAC5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F949F-6036-4B8C-9031-DD9D5D2F5753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7FB91-FCB6-431C-8EB6-81D89FD8E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E7C0D-C231-4515-8651-D0DFA5F43D11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60AE8-5FF1-4E52-B2E6-4BC183308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25727-046F-45E2-8499-1323788C42F7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AA808-8DE4-4B5D-8457-133E84AE0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1B22-AC16-4664-971E-219A52A7E53D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D63C-D0AB-44A0-83B2-80BC00972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EC2DE-EBFD-4289-A459-5FE6E07DBBC2}" type="datetimeFigureOut">
              <a:rPr lang="ru-RU"/>
              <a:pPr>
                <a:defRPr/>
              </a:pPr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1BC1-042B-46FF-82DE-7B672E294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Рыжкова И.П.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611560" y="332656"/>
            <a:ext cx="7848872" cy="6120680"/>
          </a:xfrm>
          <a:prstGeom prst="foldedCorner">
            <a:avLst/>
          </a:prstGeom>
          <a:solidFill>
            <a:schemeClr val="bg1">
              <a:alpha val="93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30" name="Рисунок 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5825" y="404813"/>
            <a:ext cx="1112838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8B186-F353-42DB-A2C0-A6D73BFDD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5" name="Рисунок 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27088" y="5300663"/>
            <a:ext cx="11112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1116013" y="1700213"/>
            <a:ext cx="6769100" cy="2592387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И ПРИЕМЫ ФОРМИРОВАНИЯ СЛОВАРЯ ДЕТЕЙ ДОШКОЛЬНОГО ВОЗРАСТА </a:t>
            </a:r>
            <a:endParaRPr lang="ru-RU" sz="40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4508500"/>
            <a:ext cx="7993062" cy="105568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 воспитатель МБДОУ № 4 «Солнышко» 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Мельникова О.В.</a:t>
            </a:r>
          </a:p>
          <a:p>
            <a:pPr eaLnBrk="1" hangingPunct="1"/>
            <a:endParaRPr lang="ru-RU" smtClean="0">
              <a:solidFill>
                <a:srgbClr val="898989"/>
              </a:solidFill>
            </a:endParaRPr>
          </a:p>
        </p:txBody>
      </p:sp>
      <p:sp>
        <p:nvSpPr>
          <p:cNvPr id="16387" name="Прямоугольник 4"/>
          <p:cNvSpPr>
            <a:spLocks noChangeArrowheads="1"/>
          </p:cNvSpPr>
          <p:nvPr/>
        </p:nvSpPr>
        <p:spPr bwMode="auto">
          <a:xfrm>
            <a:off x="611188" y="188913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детский сад № 4 «Солнышко»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8509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Младшая группа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981075"/>
            <a:ext cx="7848600" cy="5327650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На основе обогащения представлений о ближайшем окружении продолжать расширять и активизировать словарный запас детей. </a:t>
            </a:r>
            <a:endParaRPr lang="ru-RU" altLang="ru-RU" sz="2600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</a:rPr>
              <a:t>Уточнять </a:t>
            </a: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названия и назначение предметов одежды, обуви, головных уборов, посуды, мебели, видов транспорта.</a:t>
            </a:r>
          </a:p>
          <a:p>
            <a:pPr eaLnBrk="1" hangingPunct="1"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Учить различать и называть: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</a:rPr>
              <a:t>	существенные </a:t>
            </a: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детали и части предметов (у платья — рукава, воротник, карманы, пуговицы),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</a:rPr>
              <a:t>	качества </a:t>
            </a: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(цвет и его оттенки, форма, размер),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</a:rPr>
              <a:t>	особенности </a:t>
            </a: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поверхности (гладкая, пушистая, шероховатая),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611188" y="333375"/>
            <a:ext cx="7705725" cy="5792788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600" smtClean="0">
                <a:latin typeface="Times New Roman" pitchFamily="18" charset="0"/>
              </a:rPr>
              <a:t>	</a:t>
            </a: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некоторые материалы и их свойства (бумага легко рвется и размокает, стеклянные предметы бьются, резиновые игрушки после сжимания восстанавливают первоначальную форму),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	местоположение (за окном, высоко, далеко, под шкафом). 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 Обращать внимание детей на некоторые сходные по назначению предметы (тарелка — блюдце, стул — табурет — скамеечка, шуба — пальто — дубленка). </a:t>
            </a:r>
          </a:p>
          <a:p>
            <a:pPr marL="0" indent="0" algn="just"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 Учить понимать обобщающие слова </a:t>
            </a:r>
            <a:r>
              <a:rPr lang="ru-RU" altLang="ru-RU" sz="2600" i="1" smtClean="0">
                <a:solidFill>
                  <a:srgbClr val="002060"/>
                </a:solidFill>
                <a:latin typeface="Times New Roman" pitchFamily="18" charset="0"/>
              </a:rPr>
              <a:t>(одежда, посуда, мебель, овощи, фрукты, птицы и т. п.)</a:t>
            </a:r>
            <a:endParaRPr lang="ru-RU" altLang="ru-RU" sz="26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 называть части суток </a:t>
            </a:r>
            <a:r>
              <a:rPr lang="ru-RU" altLang="ru-RU" sz="2600" i="1" smtClean="0">
                <a:solidFill>
                  <a:srgbClr val="002060"/>
                </a:solidFill>
                <a:latin typeface="Times New Roman" pitchFamily="18" charset="0"/>
              </a:rPr>
              <a:t>(утро, день, вечер, ночь);</a:t>
            </a:r>
            <a:endParaRPr lang="ru-RU" altLang="ru-RU" sz="26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 различать по внешнему виду домашних животных и их детенышей, овощи и фрукты.</a:t>
            </a:r>
          </a:p>
          <a:p>
            <a:pPr marL="0" indent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Средняя группа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981075"/>
            <a:ext cx="7848600" cy="514508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Пополнять и активизировать словарь детей на основе углубления знаний о ближайшем окружении, расширения представлений о предметах, явлениях, событиях, не имевших места в их собственном опыте.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Активизировать употребление в речи названий предметов, их частей, деталей, материалов, из которых они изготовлены, видимых и некоторых скрытых свойств материалов </a:t>
            </a:r>
            <a:r>
              <a:rPr lang="ru-RU" altLang="ru-RU" sz="2600" i="1" dirty="0">
                <a:solidFill>
                  <a:srgbClr val="002060"/>
                </a:solidFill>
                <a:latin typeface="Times New Roman" pitchFamily="18" charset="0"/>
              </a:rPr>
              <a:t>(мнется, бьется, ломается, крошится).</a:t>
            </a:r>
            <a:endParaRPr lang="ru-RU" altLang="ru-RU" sz="2600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Учить использовать в речи наиболее употребительные прилагательные, глаголы, наречия, предлоги.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Вводить в словарь </a:t>
            </a:r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</a:rPr>
              <a:t>детей: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	</a:t>
            </a:r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существительные, обозначающие профессии; </a:t>
            </a:r>
            <a:endParaRPr lang="ru-RU" altLang="ru-RU" sz="26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2"/>
          <p:cNvSpPr>
            <a:spLocks noChangeArrowheads="1"/>
          </p:cNvSpPr>
          <p:nvPr/>
        </p:nvSpPr>
        <p:spPr bwMode="auto">
          <a:xfrm>
            <a:off x="611188" y="404813"/>
            <a:ext cx="7777162" cy="502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ru-RU" sz="2400">
                <a:solidFill>
                  <a:srgbClr val="10253F"/>
                </a:solidFill>
                <a:latin typeface="Times New Roman" pitchFamily="18" charset="0"/>
              </a:rPr>
              <a:t>глаголы, характеризующие трудовые действий</a:t>
            </a:r>
            <a:r>
              <a:rPr lang="ru-RU" altLang="ru-RU" sz="2400" i="1">
                <a:solidFill>
                  <a:srgbClr val="10253F"/>
                </a:solidFill>
                <a:latin typeface="Times New Roman" pitchFamily="18" charset="0"/>
              </a:rPr>
              <a:t> (доктор лечит, выписывает лекарство, бинтует, измеряет давление, смазывает горло </a:t>
            </a:r>
            <a:r>
              <a:rPr lang="ru-RU" altLang="ru-RU" sz="2400">
                <a:solidFill>
                  <a:srgbClr val="10253F"/>
                </a:solidFill>
                <a:latin typeface="Times New Roman" pitchFamily="18" charset="0"/>
              </a:rPr>
              <a:t>и т.д.).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ru-RU" altLang="ru-RU" sz="2400">
                <a:solidFill>
                  <a:srgbClr val="10253F"/>
                </a:solidFill>
                <a:latin typeface="Times New Roman" pitchFamily="18" charset="0"/>
              </a:rPr>
              <a:t> Продолжать учить детей определять и называть местоположение предмета </a:t>
            </a:r>
            <a:r>
              <a:rPr lang="ru-RU" altLang="ru-RU" sz="2400" i="1">
                <a:solidFill>
                  <a:srgbClr val="10253F"/>
                </a:solidFill>
                <a:latin typeface="Times New Roman" pitchFamily="18" charset="0"/>
              </a:rPr>
              <a:t>(слева, справа, рядом, около, между), </a:t>
            </a:r>
            <a:r>
              <a:rPr lang="ru-RU" altLang="ru-RU" sz="2400">
                <a:solidFill>
                  <a:srgbClr val="10253F"/>
                </a:solidFill>
                <a:latin typeface="Times New Roman" pitchFamily="18" charset="0"/>
              </a:rPr>
              <a:t>время суток, характеризовать состояние и настроение людей. Помогать заменять часто используемые детьми указательные местоимения и наречия </a:t>
            </a:r>
            <a:r>
              <a:rPr lang="ru-RU" altLang="ru-RU" sz="2400" i="1">
                <a:solidFill>
                  <a:srgbClr val="10253F"/>
                </a:solidFill>
                <a:latin typeface="Times New Roman" pitchFamily="18" charset="0"/>
              </a:rPr>
              <a:t>(там, туда, такой, этот) </a:t>
            </a:r>
            <a:r>
              <a:rPr lang="ru-RU" altLang="ru-RU" sz="2400">
                <a:solidFill>
                  <a:srgbClr val="10253F"/>
                </a:solidFill>
                <a:latin typeface="Times New Roman" pitchFamily="18" charset="0"/>
              </a:rPr>
              <a:t>более точными выразительными словами; употреблять слова-антонимы </a:t>
            </a:r>
            <a:r>
              <a:rPr lang="ru-RU" altLang="ru-RU" sz="2400" i="1">
                <a:solidFill>
                  <a:srgbClr val="10253F"/>
                </a:solidFill>
                <a:latin typeface="Times New Roman" pitchFamily="18" charset="0"/>
              </a:rPr>
              <a:t>(чистый — грязный, светло — темно).</a:t>
            </a:r>
            <a:endParaRPr lang="ru-RU" altLang="ru-RU" sz="2400">
              <a:solidFill>
                <a:srgbClr val="10253F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ru-RU" altLang="ru-RU" sz="2400">
                <a:solidFill>
                  <a:srgbClr val="10253F"/>
                </a:solidFill>
                <a:latin typeface="Times New Roman" pitchFamily="18" charset="0"/>
              </a:rPr>
              <a:t> Учить употреблять существительные с обобщающим значением </a:t>
            </a:r>
            <a:r>
              <a:rPr lang="ru-RU" altLang="ru-RU" sz="2400" i="1">
                <a:solidFill>
                  <a:srgbClr val="10253F"/>
                </a:solidFill>
                <a:latin typeface="Times New Roman" pitchFamily="18" charset="0"/>
              </a:rPr>
              <a:t>(мебель, овощи, животные).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7775575" cy="70643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Старшая группа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611188" y="908050"/>
            <a:ext cx="7705725" cy="55451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Продолжать расширять и уточнять знания детей об окружающем. Обогащать речь существительными</a:t>
            </a:r>
            <a:r>
              <a:rPr lang="ru-RU" altLang="ru-RU" sz="2600" b="1" smtClean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обозначающими предметы бытового окружения, растения, животных, птиц, профессии, орудия труда; прилагательными, характеризующими свойства и качества предметов, эмоции, чувства, переживания; наречиями, обозначающими взаимоотношения людей, их отношение к труду.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Упражнять детей в подборе существительных к прилагательному </a:t>
            </a:r>
            <a:r>
              <a:rPr lang="ru-RU" altLang="ru-RU" sz="2600" i="1" smtClean="0">
                <a:solidFill>
                  <a:srgbClr val="002060"/>
                </a:solidFill>
                <a:latin typeface="Times New Roman" pitchFamily="18" charset="0"/>
              </a:rPr>
              <a:t>(белый — снег, сахар, мел, медицинский халат), </a:t>
            </a: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слов со сходным значением </a:t>
            </a:r>
            <a:r>
              <a:rPr lang="ru-RU" altLang="ru-RU" sz="2600" i="1" smtClean="0">
                <a:solidFill>
                  <a:srgbClr val="002060"/>
                </a:solidFill>
                <a:latin typeface="Times New Roman" pitchFamily="18" charset="0"/>
              </a:rPr>
              <a:t>(шалун — озорник — проказник), </a:t>
            </a: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с противоположным значением </a:t>
            </a:r>
            <a:r>
              <a:rPr lang="ru-RU" altLang="ru-RU" sz="2600" i="1" smtClean="0">
                <a:solidFill>
                  <a:srgbClr val="002060"/>
                </a:solidFill>
                <a:latin typeface="Times New Roman" pitchFamily="18" charset="0"/>
              </a:rPr>
              <a:t>(слабый — сильный, пасмурно — солнечно).</a:t>
            </a:r>
            <a:endParaRPr lang="ru-RU" altLang="ru-RU" sz="260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Помогать детям употреблять слова в точном соответствии со смыслом.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777162" cy="777875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Подготовительная группа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611188" y="908050"/>
            <a:ext cx="7705725" cy="5545138"/>
          </a:xfrm>
        </p:spPr>
        <p:txBody>
          <a:bodyPr/>
          <a:lstStyle/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Продолжать работу по обогащению бытового, природоведческого, обществоведческого словаря детей.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Продолжать вводить в речь детей эмоционально-оценочную лексику.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Побуждать детей интересоваться смыслом слова.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Совершенствовать умение использовать разные части речи в точ­ном соответствии с их значением и целью высказывания.</a:t>
            </a:r>
          </a:p>
          <a:p>
            <a:pPr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Помогать усваивать выразительные средства языка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848600" cy="9223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СЛОВАРНАЯ РАБОТА – ЭТО…</a:t>
            </a:r>
            <a:endParaRPr lang="ru-RU" sz="3200" b="1" smtClean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884612" cy="4857750"/>
          </a:xfrm>
        </p:spPr>
        <p:txBody>
          <a:bodyPr/>
          <a:lstStyle/>
          <a:p>
            <a:pPr marL="95250" indent="0"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Словарная работа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– целенаправленная педагогическая деятельность, обеспечивающая эффективное освоение словарного состава родного языка».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177800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М.М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. Алексеева,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177800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В.И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Яшина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3811588" cy="4857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</a:rPr>
              <a:t>Словарная работа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</a:rPr>
              <a:t>– это планомерное расширение активного словаря детей за счёт незнакомых или трудных для них слов»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</a:rPr>
              <a:t> А.М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Бородич</a:t>
            </a:r>
            <a:endParaRPr 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848600" cy="9223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СЛОВАРНАЯ РАБОТА – ЭТО…</a:t>
            </a:r>
            <a:endParaRPr lang="ru-RU" sz="3200" smtClean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188" y="1268413"/>
            <a:ext cx="3744912" cy="4857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itchFamily="18" charset="0"/>
              </a:rPr>
              <a:t>Словарная работа </a:t>
            </a: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– необходимое условие освоения родного языка, его </a:t>
            </a:r>
            <a:r>
              <a:rPr lang="ru-RU" altLang="ru-RU" sz="2600" dirty="0" smtClean="0">
                <a:solidFill>
                  <a:srgbClr val="002060"/>
                </a:solidFill>
                <a:latin typeface="Times New Roman" pitchFamily="18" charset="0"/>
              </a:rPr>
              <a:t>грамматического </a:t>
            </a:r>
            <a:r>
              <a:rPr lang="ru-RU" altLang="ru-RU" sz="2600" dirty="0">
                <a:solidFill>
                  <a:srgbClr val="002060"/>
                </a:solidFill>
                <a:latin typeface="Times New Roman" pitchFamily="18" charset="0"/>
              </a:rPr>
              <a:t>строя, развития связной монологической речи, воспитания звуковой стороны речи»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О.С.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Ушакова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3795" name="Объект 3"/>
          <p:cNvSpPr>
            <a:spLocks noGrp="1"/>
          </p:cNvSpPr>
          <p:nvPr>
            <p:ph sz="half" idx="2"/>
          </p:nvPr>
        </p:nvSpPr>
        <p:spPr>
          <a:xfrm>
            <a:off x="4284663" y="1268413"/>
            <a:ext cx="4175125" cy="4857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«</a:t>
            </a:r>
            <a:r>
              <a:rPr lang="ru-RU" altLang="ru-RU" sz="2600" b="1" i="1" smtClean="0">
                <a:solidFill>
                  <a:srgbClr val="002060"/>
                </a:solidFill>
                <a:latin typeface="Times New Roman" pitchFamily="18" charset="0"/>
              </a:rPr>
              <a:t>Словарная работа </a:t>
            </a:r>
            <a:r>
              <a:rPr lang="ru-RU" altLang="ru-RU" sz="2600" smtClean="0">
                <a:solidFill>
                  <a:srgbClr val="002060"/>
                </a:solidFill>
                <a:latin typeface="Times New Roman" pitchFamily="18" charset="0"/>
              </a:rPr>
              <a:t>– систематическая учебно – воспитательная работа в области лексики языка, направленная на овладение учащимися незнакомым или знакомым, но трудным для них словарём, на повышение культуры речи». </a:t>
            </a:r>
          </a:p>
          <a:p>
            <a:pPr marL="0" indent="0"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539750" y="188913"/>
            <a:ext cx="7488238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СЛОВАРЬ РЕБЕНКА – ДОШКОЛЬНИКА ВКЛЮЧАЕТ: </a:t>
            </a:r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684213" y="1412875"/>
            <a:ext cx="7704137" cy="4741863"/>
          </a:xfrm>
        </p:spPr>
        <p:txBody>
          <a:bodyPr/>
          <a:lstStyle/>
          <a:p>
            <a:pPr algn="just" eaLnBrk="1" hangingPunct="1"/>
            <a:r>
              <a:rPr lang="ru-RU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Бытовой словарь</a:t>
            </a:r>
            <a:r>
              <a:rPr lang="ru-RU" sz="1800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названия частей тела, лица; названия игрушек, посуды, мебели, одежды, предметов туалета, пищи, помещений;</a:t>
            </a:r>
          </a:p>
          <a:p>
            <a:pPr algn="just" eaLnBrk="1" hangingPunct="1"/>
            <a:r>
              <a:rPr lang="ru-RU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Природоведческий словарь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слова, обозначающие явления неживой природы, растений, животных.</a:t>
            </a:r>
          </a:p>
          <a:p>
            <a:pPr algn="just" eaLnBrk="1" hangingPunct="1"/>
            <a:r>
              <a:rPr lang="ru-RU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Обществоведческий словарь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слова, обозначающие явления общественной жизни (труд людей, родная страна, национальные праздники, армия и др.);</a:t>
            </a:r>
          </a:p>
          <a:p>
            <a:pPr algn="just" eaLnBrk="1" hangingPunct="1"/>
            <a:r>
              <a:rPr lang="ru-RU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Эмоционально-оценочная лексика</a:t>
            </a:r>
            <a:r>
              <a:rPr lang="ru-RU" sz="1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слова, обозначающие эмоции, переживания, чувства (смелый, честный, радостный), качественную оценку предметов (хороший, плохой, прекрасный); слова, эмоциональная значимость которых создаются при помощи словообразовательных средств (голубушка, голосок), образования синонимов (пришли – приплелись, засмеялись – захихикали); с помощью фразеологических сочетаний (бежать сломя голову); слова, в собственно лексическом значении которых содержится оценка определяемых им явлений (ветхий – очень старый);</a:t>
            </a:r>
          </a:p>
          <a:p>
            <a:pPr algn="just" eaLnBrk="1" hangingPunct="1"/>
            <a:r>
              <a:rPr lang="ru-RU" sz="1800" b="1" u="sng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Лексика, обозначающая время, пространство, количество</a:t>
            </a:r>
            <a:r>
              <a:rPr lang="ru-RU" sz="1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58432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НАПРАВЛЕНИЯ СЛОВАРНОЙ РАБОТЫ</a:t>
            </a:r>
            <a:r>
              <a:rPr lang="ru-RU" sz="3200" b="1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br>
              <a:rPr lang="ru-RU" sz="3200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словарной работы)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611188" y="1916113"/>
            <a:ext cx="7777162" cy="4537075"/>
          </a:xfrm>
        </p:spPr>
        <p:txBody>
          <a:bodyPr/>
          <a:lstStyle/>
          <a:p>
            <a:pPr algn="just" eaLnBrk="1" hangingPunct="1"/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</a:rPr>
              <a:t>Обогащение</a:t>
            </a:r>
            <a:r>
              <a:rPr lang="en-US" altLang="ru-RU" sz="36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</a:rPr>
              <a:t>словаря</a:t>
            </a:r>
            <a:r>
              <a:rPr lang="en-US" altLang="ru-RU" sz="36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</a:rPr>
              <a:t>новыми</a:t>
            </a:r>
            <a:r>
              <a:rPr lang="en-US" altLang="ru-RU" sz="360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</a:rPr>
              <a:t>словами</a:t>
            </a:r>
          </a:p>
          <a:p>
            <a:pPr algn="just" eaLnBrk="1" hangingPunct="1"/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</a:rPr>
              <a:t>Закрепление и уточнение словаря </a:t>
            </a:r>
          </a:p>
          <a:p>
            <a:pPr algn="just" eaLnBrk="1" hangingPunct="1"/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</a:rPr>
              <a:t>Активизация словаря</a:t>
            </a:r>
          </a:p>
          <a:p>
            <a:pPr algn="just" eaLnBrk="1" hangingPunct="1"/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</a:rPr>
              <a:t>Устранение из речи детей нелитературных слов (диалектных, просторечий, жаргонных).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81000"/>
            <a:ext cx="6840537" cy="762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C00000"/>
                </a:solidFill>
                <a:latin typeface="Comic Sans MS" pitchFamily="66" charset="0"/>
              </a:rPr>
              <a:t>РЕЧЕВОЕ РАЗВИТИЕ</a:t>
            </a:r>
            <a:r>
              <a:rPr lang="ru-RU" sz="400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43000"/>
            <a:ext cx="784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«Включает: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владение речью как средством общения;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обогащение активного словаря;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связной, грамматически правильной диалогической и монологической речи;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звуковой и интонационной культуры речи, фонематического слуха;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звуковой аналитико-синтетической активности как предпосылки обучения грамоте.»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475" y="404813"/>
            <a:ext cx="2160588" cy="10795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</a:rPr>
              <a:t>Обогащение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</a:rPr>
              <a:t>словаря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87675" y="476250"/>
            <a:ext cx="5113338" cy="1960563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Arial Unicode MS" pitchFamily="34" charset="-128"/>
              </a:rPr>
              <a:t>введение в лексикон детей новых, ранее неизвестных слов;</a:t>
            </a:r>
            <a:r>
              <a:rPr lang="ru-RU" sz="2400" smtClean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endParaRPr lang="ru-RU" sz="2400" smtClean="0">
              <a:solidFill>
                <a:srgbClr val="254061"/>
              </a:solidFill>
              <a:latin typeface="Arial Unicode MS" pitchFamily="34" charset="-128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solidFill>
                  <a:srgbClr val="254061"/>
                </a:solidFill>
                <a:latin typeface="Arial Unicode MS" pitchFamily="34" charset="-128"/>
                <a:cs typeface="Times New Roman" pitchFamily="18" charset="0"/>
              </a:rPr>
              <a:t>количественное накопление слов , необходимых для содержательного общения</a:t>
            </a:r>
          </a:p>
          <a:p>
            <a:pPr marL="0" indent="0" eaLnBrk="1" hangingPunct="1"/>
            <a:endParaRPr lang="ru-RU" smtClean="0">
              <a:latin typeface="Arial Unicode MS" pitchFamily="34" charset="-128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23888" y="2436813"/>
            <a:ext cx="25796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Закрепление и уточнение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словаря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36868" name="Объект 2"/>
          <p:cNvSpPr txBox="1">
            <a:spLocks/>
          </p:cNvSpPr>
          <p:nvPr/>
        </p:nvSpPr>
        <p:spPr bwMode="auto">
          <a:xfrm>
            <a:off x="668338" y="6021388"/>
            <a:ext cx="3752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36869" name="Объект 2"/>
          <p:cNvSpPr txBox="1">
            <a:spLocks/>
          </p:cNvSpPr>
          <p:nvPr/>
        </p:nvSpPr>
        <p:spPr bwMode="auto">
          <a:xfrm>
            <a:off x="611188" y="4508500"/>
            <a:ext cx="375285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ru-RU" sz="2800" b="1" i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8" name="Объект 3"/>
          <p:cNvSpPr txBox="1">
            <a:spLocks/>
          </p:cNvSpPr>
          <p:nvPr/>
        </p:nvSpPr>
        <p:spPr bwMode="auto">
          <a:xfrm>
            <a:off x="3059113" y="2420938"/>
            <a:ext cx="52784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углубление понимания уже известных слов, наполнение их конкретным содержанием, на основе точного соотнесения с объектами реального мира, дальнейшего овладения обобщением, которое в них выражено, развитие умения пользоваться общеупотребительными словами, усвоение многозначности, синонимики и т. п.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2"/>
          <p:cNvSpPr>
            <a:spLocks noChangeArrowheads="1"/>
          </p:cNvSpPr>
          <p:nvPr/>
        </p:nvSpPr>
        <p:spPr bwMode="auto">
          <a:xfrm>
            <a:off x="908050" y="71913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/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1060450" y="87153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/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7891" name="Прямоугольник 4"/>
          <p:cNvSpPr>
            <a:spLocks noChangeArrowheads="1"/>
          </p:cNvSpPr>
          <p:nvPr/>
        </p:nvSpPr>
        <p:spPr bwMode="auto">
          <a:xfrm>
            <a:off x="755650" y="56673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/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37892" name="Прямоугольник 5"/>
          <p:cNvSpPr>
            <a:spLocks noChangeArrowheads="1"/>
          </p:cNvSpPr>
          <p:nvPr/>
        </p:nvSpPr>
        <p:spPr bwMode="auto">
          <a:xfrm>
            <a:off x="908050" y="719138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/>
            <a:endParaRPr lang="ru-RU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611188" y="692150"/>
            <a:ext cx="27368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Активизация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словаря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539750" y="4437063"/>
            <a:ext cx="34210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Устранение нелитературных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</a:rPr>
              <a:t>слов</a:t>
            </a:r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 bwMode="auto">
          <a:xfrm>
            <a:off x="3132138" y="719138"/>
            <a:ext cx="5111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2400">
                <a:solidFill>
                  <a:srgbClr val="254061"/>
                </a:solidFill>
                <a:latin typeface="Arial Unicode MS" pitchFamily="34" charset="-128"/>
                <a:cs typeface="Times New Roman" pitchFamily="18" charset="0"/>
              </a:rPr>
              <a:t>т.е. не только знание слов, но и введение их в практику общения; </a:t>
            </a:r>
            <a:r>
              <a:rPr lang="ru-RU" sz="2400">
                <a:solidFill>
                  <a:srgbClr val="002060"/>
                </a:solidFill>
                <a:latin typeface="Arial Unicode MS" pitchFamily="34" charset="-128"/>
              </a:rPr>
              <a:t>перенесение как можно большего количества</a:t>
            </a:r>
            <a:r>
              <a:rPr lang="ru-RU" sz="2400">
                <a:solidFill>
                  <a:srgbClr val="002060"/>
                </a:solidFill>
                <a:latin typeface="Times New Roman" pitchFamily="18" charset="0"/>
              </a:rPr>
              <a:t> слов из пассивного словаря в активный, а также развитие умения самостоятельно точно и правильно употреблять новые слова в собственной речи, включение слов в предложения, словосочетания</a:t>
            </a:r>
          </a:p>
        </p:txBody>
      </p:sp>
      <p:sp>
        <p:nvSpPr>
          <p:cNvPr id="10" name="Объект 3"/>
          <p:cNvSpPr txBox="1">
            <a:spLocks/>
          </p:cNvSpPr>
          <p:nvPr/>
        </p:nvSpPr>
        <p:spPr bwMode="auto">
          <a:xfrm>
            <a:off x="3995738" y="4414838"/>
            <a:ext cx="4248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</a:rPr>
              <a:t>перевод их в пассивный словарь (просторечные, диалектные, жаргонные).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611188" y="274638"/>
            <a:ext cx="7848600" cy="7064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0000"/>
                </a:solidFill>
                <a:latin typeface="Comic Sans MS" pitchFamily="66" charset="0"/>
              </a:rPr>
              <a:t>ОБОГАЩЕНИЕ СЛОВАРЯ</a:t>
            </a:r>
            <a:endParaRPr lang="ru-RU" sz="3200" b="1" smtClean="0">
              <a:latin typeface="Comic Sans MS" pitchFamily="66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22912" y="1196752"/>
            <a:ext cx="2298175" cy="1159524"/>
            <a:chOff x="3008912" y="61386"/>
            <a:chExt cx="2298175" cy="1159524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" name="Прямоугольник 3"/>
            <p:cNvSpPr/>
            <p:nvPr/>
          </p:nvSpPr>
          <p:spPr>
            <a:xfrm>
              <a:off x="3008912" y="61386"/>
              <a:ext cx="2298175" cy="1159524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Прямоугольник 4"/>
            <p:cNvSpPr/>
            <p:nvPr/>
          </p:nvSpPr>
          <p:spPr>
            <a:xfrm>
              <a:off x="3008912" y="61386"/>
              <a:ext cx="2298175" cy="115952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571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Источники пополнения словаря</a:t>
              </a:r>
            </a:p>
          </p:txBody>
        </p:sp>
      </p:grpSp>
      <p:sp>
        <p:nvSpPr>
          <p:cNvPr id="6" name="Прямая соединительная линия 3"/>
          <p:cNvSpPr/>
          <p:nvPr/>
        </p:nvSpPr>
        <p:spPr>
          <a:xfrm>
            <a:off x="1258888" y="2373313"/>
            <a:ext cx="3227387" cy="2508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226854" y="0"/>
                </a:moveTo>
                <a:lnTo>
                  <a:pt x="3226854" y="125242"/>
                </a:lnTo>
                <a:lnTo>
                  <a:pt x="0" y="125242"/>
                </a:lnTo>
                <a:lnTo>
                  <a:pt x="0" y="25048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рямая соединительная линия 3"/>
          <p:cNvSpPr/>
          <p:nvPr/>
        </p:nvSpPr>
        <p:spPr>
          <a:xfrm>
            <a:off x="4519613" y="2373313"/>
            <a:ext cx="1962150" cy="2508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5242"/>
                </a:lnTo>
                <a:lnTo>
                  <a:pt x="1963313" y="125242"/>
                </a:lnTo>
                <a:lnTo>
                  <a:pt x="1963313" y="25048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ая соединительная линия 3"/>
          <p:cNvSpPr/>
          <p:nvPr/>
        </p:nvSpPr>
        <p:spPr>
          <a:xfrm>
            <a:off x="4486275" y="2373313"/>
            <a:ext cx="3559175" cy="2508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25242"/>
                </a:lnTo>
                <a:lnTo>
                  <a:pt x="3558711" y="125242"/>
                </a:lnTo>
                <a:lnTo>
                  <a:pt x="3558711" y="250484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Группа 8"/>
          <p:cNvGrpSpPr/>
          <p:nvPr/>
        </p:nvGrpSpPr>
        <p:grpSpPr>
          <a:xfrm>
            <a:off x="250825" y="2623820"/>
            <a:ext cx="2088928" cy="1921482"/>
            <a:chOff x="-220982" y="1471395"/>
            <a:chExt cx="2232248" cy="1921482"/>
          </a:xfrm>
          <a:solidFill>
            <a:srgbClr val="FF99FF"/>
          </a:solidFill>
        </p:grpSpPr>
        <p:sp>
          <p:nvSpPr>
            <p:cNvPr id="10" name="Прямоугольник 9"/>
            <p:cNvSpPr/>
            <p:nvPr/>
          </p:nvSpPr>
          <p:spPr>
            <a:xfrm>
              <a:off x="-220982" y="1471395"/>
              <a:ext cx="2232248" cy="192148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220982" y="1471395"/>
              <a:ext cx="2232247" cy="19214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Художественная литература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2555776" y="2623820"/>
            <a:ext cx="1192785" cy="1921482"/>
            <a:chOff x="2109879" y="1471395"/>
            <a:chExt cx="1192785" cy="1921482"/>
          </a:xfrm>
          <a:solidFill>
            <a:srgbClr val="FF99FF"/>
          </a:solidFill>
        </p:grpSpPr>
        <p:sp>
          <p:nvSpPr>
            <p:cNvPr id="13" name="Прямоугольник 12"/>
            <p:cNvSpPr/>
            <p:nvPr/>
          </p:nvSpPr>
          <p:spPr>
            <a:xfrm>
              <a:off x="2109879" y="1471395"/>
              <a:ext cx="1192785" cy="1921482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 13"/>
            <p:cNvSpPr/>
            <p:nvPr/>
          </p:nvSpPr>
          <p:spPr>
            <a:xfrm>
              <a:off x="2109879" y="1471395"/>
              <a:ext cx="1192785" cy="19214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Речь взрослых</a:t>
              </a: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931479" y="2632760"/>
            <a:ext cx="1569157" cy="1913096"/>
            <a:chOff x="3553150" y="1471395"/>
            <a:chExt cx="1569157" cy="1913096"/>
          </a:xfrm>
          <a:solidFill>
            <a:srgbClr val="FF99FF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553150" y="1471395"/>
              <a:ext cx="1569157" cy="191309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/>
            <p:cNvSpPr/>
            <p:nvPr/>
          </p:nvSpPr>
          <p:spPr>
            <a:xfrm>
              <a:off x="3553150" y="1471395"/>
              <a:ext cx="1569157" cy="191309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Разные виды деятельности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721087" y="2640852"/>
            <a:ext cx="1497041" cy="1967678"/>
            <a:chOff x="5372792" y="1471395"/>
            <a:chExt cx="1497041" cy="1967678"/>
          </a:xfrm>
          <a:solidFill>
            <a:srgbClr val="FF99FF"/>
          </a:solidFill>
        </p:grpSpPr>
        <p:sp>
          <p:nvSpPr>
            <p:cNvPr id="19" name="Прямоугольник 18"/>
            <p:cNvSpPr/>
            <p:nvPr/>
          </p:nvSpPr>
          <p:spPr>
            <a:xfrm>
              <a:off x="5372792" y="1471395"/>
              <a:ext cx="1497041" cy="196767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5372792" y="1471395"/>
              <a:ext cx="1497041" cy="196767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Наблюдения </a:t>
              </a:r>
            </a:p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за окружающим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7448804" y="2652160"/>
            <a:ext cx="1192785" cy="1908111"/>
            <a:chOff x="7120318" y="1471395"/>
            <a:chExt cx="1192785" cy="1908111"/>
          </a:xfrm>
          <a:solidFill>
            <a:srgbClr val="FF99FF"/>
          </a:solidFill>
        </p:grpSpPr>
        <p:sp>
          <p:nvSpPr>
            <p:cNvPr id="22" name="Прямоугольник 21"/>
            <p:cNvSpPr/>
            <p:nvPr/>
          </p:nvSpPr>
          <p:spPr>
            <a:xfrm>
              <a:off x="7120318" y="1471395"/>
              <a:ext cx="1192785" cy="190811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7120318" y="1471395"/>
              <a:ext cx="1192785" cy="19081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1430" tIns="11430" rIns="11430" bIns="1143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Общение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cxnSp>
        <p:nvCxnSpPr>
          <p:cNvPr id="26" name="Прямая соединительная линия 25"/>
          <p:cNvCxnSpPr>
            <a:stCxn id="13" idx="0"/>
          </p:cNvCxnSpPr>
          <p:nvPr/>
        </p:nvCxnSpPr>
        <p:spPr>
          <a:xfrm flipH="1" flipV="1">
            <a:off x="3152775" y="2498725"/>
            <a:ext cx="0" cy="125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6" idx="0"/>
          </p:cNvCxnSpPr>
          <p:nvPr/>
        </p:nvCxnSpPr>
        <p:spPr>
          <a:xfrm flipH="1" flipV="1">
            <a:off x="4716463" y="2498725"/>
            <a:ext cx="0" cy="133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07950" y="500063"/>
            <a:ext cx="9036050" cy="1416050"/>
          </a:xfrm>
        </p:spPr>
        <p:txBody>
          <a:bodyPr/>
          <a:lstStyle/>
          <a:p>
            <a:pPr eaLnBrk="1" hangingPunct="1"/>
            <a:r>
              <a:rPr lang="ru-RU" sz="2600" b="1" smtClean="0">
                <a:solidFill>
                  <a:srgbClr val="C00000"/>
                </a:solidFill>
                <a:latin typeface="Comic Sans MS" pitchFamily="66" charset="0"/>
              </a:rPr>
              <a:t>УСЛОЖНЕНИЕ В СОДЕРЖАНИИ ПРОГРАММЫ СЛОВАРНОЙ РАБОТЫ МОЖНО ПРОСЛЕДИТЬ В ТРЕХ СЛЕДУЮЩИХ НАПРАВЛЕНИЯХ:</a:t>
            </a:r>
            <a:br>
              <a:rPr lang="ru-RU" sz="2600" b="1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26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759450"/>
          </a:xfrm>
        </p:spPr>
        <p:txBody>
          <a:bodyPr/>
          <a:lstStyle/>
          <a:p>
            <a:pPr eaLnBrk="1" hangingPunct="1"/>
            <a:endParaRPr lang="en-US" smtClean="0">
              <a:solidFill>
                <a:srgbClr val="0070C0"/>
              </a:solidFill>
            </a:endParaRPr>
          </a:p>
          <a:p>
            <a:pPr eaLnBrk="1" hangingPunct="1"/>
            <a:endParaRPr lang="en-US" smtClean="0">
              <a:solidFill>
                <a:srgbClr val="0070C0"/>
              </a:solidFill>
            </a:endParaRPr>
          </a:p>
          <a:p>
            <a:pPr eaLnBrk="1" hangingPunct="1"/>
            <a:endParaRPr lang="en-US" smtClean="0">
              <a:solidFill>
                <a:srgbClr val="0070C0"/>
              </a:solidFill>
            </a:endParaRPr>
          </a:p>
          <a:p>
            <a:pPr eaLnBrk="1" hangingPunct="1"/>
            <a:endParaRPr lang="en-US" smtClean="0">
              <a:solidFill>
                <a:srgbClr val="0070C0"/>
              </a:solidFill>
            </a:endParaRPr>
          </a:p>
          <a:p>
            <a:pPr eaLnBrk="1" hangingPunct="1"/>
            <a:endParaRPr lang="en-US" smtClean="0">
              <a:solidFill>
                <a:srgbClr val="0070C0"/>
              </a:solidFill>
            </a:endParaRPr>
          </a:p>
          <a:p>
            <a:pPr lvl="1" eaLnBrk="1" hangingPunct="1"/>
            <a:endParaRPr lang="en-US" sz="1200" smtClean="0">
              <a:solidFill>
                <a:srgbClr val="0070C0"/>
              </a:solidFill>
            </a:endParaRPr>
          </a:p>
          <a:p>
            <a:pPr lvl="1" eaLnBrk="1" hangingPunct="1"/>
            <a:endParaRPr lang="en-US" sz="1200" smtClean="0">
              <a:solidFill>
                <a:srgbClr val="0070C0"/>
              </a:solidFill>
            </a:endParaRPr>
          </a:p>
          <a:p>
            <a:pPr lvl="1" eaLnBrk="1" hangingPunct="1"/>
            <a:endParaRPr lang="en-US" sz="1200" smtClean="0">
              <a:solidFill>
                <a:srgbClr val="0070C0"/>
              </a:solidFill>
            </a:endParaRPr>
          </a:p>
          <a:p>
            <a:pPr lvl="1" eaLnBrk="1" hangingPunct="1"/>
            <a:endParaRPr lang="en-US" sz="120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ru-RU" sz="1200" smtClean="0">
                <a:solidFill>
                  <a:srgbClr val="0070C0"/>
                </a:solidFill>
              </a:rPr>
              <a:t>Эти три направления словарной работы имеют место во всех возрастных группах и прослеживаются на разном содержании: при ознакомлении с объектами и явлениями природы, предметами материальной культуры, явлениями общественной жизни и т.д.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545902" y="1705571"/>
          <a:ext cx="7848872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557213" y="115888"/>
            <a:ext cx="8156575" cy="85090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0000"/>
                </a:solidFill>
                <a:latin typeface="Comic Sans MS" pitchFamily="66" charset="0"/>
              </a:rPr>
              <a:t>УТОЧНЕНИЕ СЛОВАРЯ</a:t>
            </a:r>
            <a:endParaRPr lang="ru-RU" sz="3200" b="1" smtClean="0">
              <a:latin typeface="Comic Sans MS" pitchFamily="66" charset="0"/>
            </a:endParaRPr>
          </a:p>
        </p:txBody>
      </p:sp>
      <p:grpSp>
        <p:nvGrpSpPr>
          <p:cNvPr id="40962" name="Группа 2"/>
          <p:cNvGrpSpPr>
            <a:grpSpLocks/>
          </p:cNvGrpSpPr>
          <p:nvPr/>
        </p:nvGrpSpPr>
        <p:grpSpPr bwMode="auto">
          <a:xfrm>
            <a:off x="484188" y="1125538"/>
            <a:ext cx="8229600" cy="820737"/>
            <a:chOff x="0" y="129989"/>
            <a:chExt cx="8229600" cy="821376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0" y="129989"/>
              <a:ext cx="8229600" cy="82137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Скругленный прямоугольник 4"/>
            <p:cNvSpPr/>
            <p:nvPr/>
          </p:nvSpPr>
          <p:spPr>
            <a:xfrm>
              <a:off x="39687" y="169707"/>
              <a:ext cx="8150225" cy="741940"/>
            </a:xfrm>
            <a:prstGeom prst="rect">
              <a:avLst/>
            </a:prstGeom>
            <a:solidFill>
              <a:srgbClr val="FF99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Наполнение содержанием знакомых слов, которые употребляются детьми не вполне точно</a:t>
              </a:r>
            </a:p>
          </p:txBody>
        </p:sp>
      </p:grpSp>
      <p:grpSp>
        <p:nvGrpSpPr>
          <p:cNvPr id="40963" name="Группа 5"/>
          <p:cNvGrpSpPr>
            <a:grpSpLocks/>
          </p:cNvGrpSpPr>
          <p:nvPr/>
        </p:nvGrpSpPr>
        <p:grpSpPr bwMode="auto">
          <a:xfrm>
            <a:off x="457200" y="2176463"/>
            <a:ext cx="8229600" cy="874712"/>
            <a:chOff x="0" y="1138565"/>
            <a:chExt cx="8229600" cy="87447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1138565"/>
              <a:ext cx="8229600" cy="874477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2863" y="1181415"/>
              <a:ext cx="8143875" cy="788776"/>
            </a:xfrm>
            <a:prstGeom prst="rect">
              <a:avLst/>
            </a:prstGeom>
            <a:solidFill>
              <a:srgbClr val="FF99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над многозначными словами и переносным значением слов через анализ слов и уточнений их значения</a:t>
              </a:r>
            </a:p>
          </p:txBody>
        </p:sp>
      </p:grpSp>
      <p:grpSp>
        <p:nvGrpSpPr>
          <p:cNvPr id="40964" name="Группа 8"/>
          <p:cNvGrpSpPr>
            <a:grpSpLocks/>
          </p:cNvGrpSpPr>
          <p:nvPr/>
        </p:nvGrpSpPr>
        <p:grpSpPr bwMode="auto">
          <a:xfrm>
            <a:off x="496888" y="3238500"/>
            <a:ext cx="8229600" cy="549275"/>
            <a:chOff x="0" y="2200243"/>
            <a:chExt cx="8229600" cy="550504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200243"/>
              <a:ext cx="8229600" cy="55050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6987" y="2227291"/>
              <a:ext cx="8175625" cy="496408"/>
            </a:xfrm>
            <a:prstGeom prst="rect">
              <a:avLst/>
            </a:prstGeom>
            <a:solidFill>
              <a:srgbClr val="FF99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над синонимами</a:t>
              </a:r>
            </a:p>
          </p:txBody>
        </p:sp>
      </p:grpSp>
      <p:grpSp>
        <p:nvGrpSpPr>
          <p:cNvPr id="40965" name="Группа 11"/>
          <p:cNvGrpSpPr>
            <a:grpSpLocks/>
          </p:cNvGrpSpPr>
          <p:nvPr/>
        </p:nvGrpSpPr>
        <p:grpSpPr bwMode="auto">
          <a:xfrm>
            <a:off x="527050" y="4102100"/>
            <a:ext cx="8229600" cy="611188"/>
            <a:chOff x="0" y="2937947"/>
            <a:chExt cx="8229600" cy="611259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2937947"/>
              <a:ext cx="8229600" cy="61125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30163" y="2968114"/>
              <a:ext cx="8169275" cy="550926"/>
            </a:xfrm>
            <a:prstGeom prst="rect">
              <a:avLst/>
            </a:prstGeom>
            <a:solidFill>
              <a:srgbClr val="FF99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Работа над антонимами</a:t>
              </a:r>
            </a:p>
          </p:txBody>
        </p:sp>
      </p:grpSp>
      <p:grpSp>
        <p:nvGrpSpPr>
          <p:cNvPr id="40966" name="Группа 14"/>
          <p:cNvGrpSpPr>
            <a:grpSpLocks/>
          </p:cNvGrpSpPr>
          <p:nvPr/>
        </p:nvGrpSpPr>
        <p:grpSpPr bwMode="auto">
          <a:xfrm>
            <a:off x="523875" y="4941888"/>
            <a:ext cx="8229600" cy="658812"/>
            <a:chOff x="0" y="3736407"/>
            <a:chExt cx="8229600" cy="65956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3736407"/>
              <a:ext cx="8229600" cy="65956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1750" y="3768193"/>
              <a:ext cx="8166100" cy="595993"/>
            </a:xfrm>
            <a:prstGeom prst="rect">
              <a:avLst/>
            </a:prstGeom>
            <a:solidFill>
              <a:srgbClr val="FF99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Обучение нормам лексической сочетаемости слов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АКТИВИЗАЦИЯ СЛОВАРЯ</a:t>
            </a:r>
            <a:endParaRPr lang="ru-RU" sz="3200" b="1" smtClean="0">
              <a:latin typeface="Comic Sans MS" pitchFamily="66" charset="0"/>
            </a:endParaRPr>
          </a:p>
        </p:txBody>
      </p:sp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395288" y="1000125"/>
            <a:ext cx="8280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just"/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словаря — важнейшая задача словарной работы в детском саду. В процессе этой работы воспитатель 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побуждает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детей </a:t>
            </a:r>
            <a:r>
              <a:rPr lang="ru-RU" altLang="ru-RU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употреблять в речи наиболее точные, подходящие по смыслу слова.</a:t>
            </a:r>
            <a:r>
              <a:rPr lang="ru-RU" altLang="ru-RU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Специальные приемы активизации словаря должны вызывать у ребенка внимание к выбору слова, формировать точность и ясность речи. </a:t>
            </a:r>
          </a:p>
          <a:p>
            <a:pPr indent="357188" algn="just"/>
            <a:r>
              <a:rPr lang="ru-RU" altLang="ru-RU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программе «От рождения до школы» специально подчеркнуты требования к активному словарю детей, определены слова, которые они должны не только понимать, но и свободно употреблять, усвоение которых представляет для дошкольников известную трудность (справа, слева, треугольник, узкий и т. д.). Следовательно, активизация словаря — это увеличение количества используемых в речи слов, содержание которых точно понимается ребенком.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</a:rPr>
              <a:t>УСТРАНЕНИЕ </a:t>
            </a:r>
            <a:b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</a:rPr>
              <a:t>НЕЛИТЕРАТУРНЫХ СЛОВ</a:t>
            </a:r>
            <a:endParaRPr lang="ru-RU" sz="3200" b="1" smtClean="0">
              <a:latin typeface="Comic Sans MS" pitchFamily="66" charset="0"/>
            </a:endParaRPr>
          </a:p>
        </p:txBody>
      </p:sp>
      <p:grpSp>
        <p:nvGrpSpPr>
          <p:cNvPr id="43010" name="Группа 3"/>
          <p:cNvGrpSpPr>
            <a:grpSpLocks/>
          </p:cNvGrpSpPr>
          <p:nvPr/>
        </p:nvGrpSpPr>
        <p:grpSpPr bwMode="auto">
          <a:xfrm>
            <a:off x="504825" y="1989138"/>
            <a:ext cx="8215313" cy="819150"/>
            <a:chOff x="0" y="544386"/>
            <a:chExt cx="8215370" cy="819478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544386"/>
              <a:ext cx="8215370" cy="8194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39688" y="584089"/>
              <a:ext cx="8135993" cy="740071"/>
            </a:xfrm>
            <a:prstGeom prst="rect">
              <a:avLst/>
            </a:prstGeom>
            <a:solidFill>
              <a:srgbClr val="FF99FF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Устранение из речи детей вульгаризмов, просторечных слов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88591" y="3016969"/>
            <a:ext cx="8215370" cy="619193"/>
            <a:chOff x="0" y="1551064"/>
            <a:chExt cx="8215370" cy="619193"/>
          </a:xfrm>
          <a:solidFill>
            <a:srgbClr val="FF99FF"/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551064"/>
              <a:ext cx="8215370" cy="619193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40004" y="1581291"/>
              <a:ext cx="8154916" cy="558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400" dirty="0">
                  <a:solidFill>
                    <a:srgbClr val="002060"/>
                  </a:solidFill>
                  <a:latin typeface="Times New Roman" pitchFamily="18" charset="0"/>
                </a:rPr>
                <a:t>Перевод их в пассивный словарь 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Скругленный прямоугольник 4"/>
          <p:cNvSpPr/>
          <p:nvPr/>
        </p:nvSpPr>
        <p:spPr>
          <a:xfrm>
            <a:off x="565150" y="3978275"/>
            <a:ext cx="8154988" cy="936625"/>
          </a:xfrm>
          <a:prstGeom prst="rect">
            <a:avLst/>
          </a:prstGeom>
          <a:solidFill>
            <a:srgbClr val="FF99FF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just">
              <a:defRPr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диалектизмов, местных говоров словами литературного произношения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C0000"/>
                </a:solidFill>
                <a:latin typeface="Comic Sans MS" pitchFamily="66" charset="0"/>
                <a:cs typeface="Times New Roman" pitchFamily="18" charset="0"/>
              </a:rPr>
              <a:t>МЕТОДЫ НАКОПЛЕНИЯ СОДЕРЖАНИЯ ДЕТСКОЙ РЕЧИ</a:t>
            </a:r>
            <a:r>
              <a:rPr lang="ru-RU" altLang="ru-RU" sz="3200" b="1" smtClean="0">
                <a:latin typeface="Comic Sans MS" pitchFamily="66" charset="0"/>
                <a:cs typeface="Times New Roman" pitchFamily="18" charset="0"/>
              </a:rPr>
              <a:t> </a:t>
            </a:r>
            <a:endParaRPr lang="ru-RU" sz="3200" b="1" smtClean="0">
              <a:latin typeface="Comic Sans MS" pitchFamily="66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79243" y="1844824"/>
          <a:ext cx="8739206" cy="449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5400675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ПЕРВАЯ ГРУППА ВКЛЮЧАЕТ МЕТОДЫ:</a:t>
            </a:r>
            <a:b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altLang="ru-RU" sz="2800" b="1" i="1" u="sng" smtClean="0">
                <a:latin typeface="Times New Roman" pitchFamily="18" charset="0"/>
                <a:cs typeface="Times New Roman" pitchFamily="18" charset="0"/>
              </a:rPr>
              <a:t>непосредственного ознакомления с окружающим и обогащения словаря: </a:t>
            </a: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 обследование предметов, наблюдение, </a:t>
            </a:r>
            <a: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осмотры помещения детского сада, </a:t>
            </a:r>
            <a: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целевые прогулки и экскурсии; </a:t>
            </a:r>
            <a:b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altLang="ru-RU" sz="2800" b="1" i="1" u="sng" smtClean="0">
                <a:latin typeface="Times New Roman" pitchFamily="18" charset="0"/>
                <a:cs typeface="Times New Roman" pitchFamily="18" charset="0"/>
              </a:rPr>
              <a:t>опосредованного ознакомления с окружающим и обогащения словаря: </a:t>
            </a:r>
            <a:r>
              <a:rPr lang="en-US" altLang="ru-RU" sz="2800" b="1" i="1" u="sng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b="1" i="1" u="sng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 с малознакомым содержанием, </a:t>
            </a:r>
            <a: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произведений, </a:t>
            </a:r>
            <a: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диа-, кино- и видеофильмов, </a:t>
            </a:r>
            <a: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телепередач.</a:t>
            </a: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3"/>
          <p:cNvGraphicFramePr>
            <a:graphicFrameLocks/>
          </p:cNvGraphicFramePr>
          <p:nvPr/>
        </p:nvGraphicFramePr>
        <p:xfrm>
          <a:off x="611188" y="333375"/>
          <a:ext cx="8280400" cy="6405563"/>
        </p:xfrm>
        <a:graphic>
          <a:graphicData uri="http://schemas.openxmlformats.org/drawingml/2006/table">
            <a:tbl>
              <a:tblPr/>
              <a:tblGrid>
                <a:gridCol w="4680520"/>
                <a:gridCol w="3600400"/>
              </a:tblGrid>
              <a:tr h="3463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32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Непосредственное ознакомление с окружающим и обогащение словаря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и обследование предметов, рассматривание игрушек.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возрастных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Наблюдения за животными, </a:t>
                      </a:r>
                      <a:r>
                        <a:rPr kumimoji="0" lang="ru-RU" alt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расте-ниями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за деятельностью взрослых.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возрастных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Рассматривание картин знакомого содержания.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возрастных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Осмотры помещения детского сада, целевые прогулки.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Начиная со средней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Дидактические игры с игрушками, предметами и картинками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возрастных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3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Экскурсии (социальное окружение, природа)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средней и старших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02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Словесные игры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средней и старших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192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К завершению дошкольного образования (к 7 годам):</a:t>
            </a:r>
            <a:b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sz="3200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7993063" cy="5140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достаточно хорошо владеет устной речью, </a:t>
            </a:r>
          </a:p>
          <a:p>
            <a:pPr eaLnBrk="1" hangingPunct="1">
              <a:lnSpc>
                <a:spcPct val="80000"/>
              </a:lnSpc>
            </a:pPr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выражать свои мысли и желания, </a:t>
            </a:r>
          </a:p>
          <a:p>
            <a:pPr eaLnBrk="1" hangingPunct="1">
              <a:lnSpc>
                <a:spcPct val="80000"/>
              </a:lnSpc>
            </a:pPr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использовать речь для выражения своих мыслей, чувств и желаний, построения речевого высказывания в ситуации общения, </a:t>
            </a:r>
          </a:p>
          <a:p>
            <a:pPr eaLnBrk="1" hangingPunct="1">
              <a:lnSpc>
                <a:spcPct val="80000"/>
              </a:lnSpc>
            </a:pPr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выделять звуки в словах, у ребёнка складываются предпосылки грамотности;</a:t>
            </a:r>
          </a:p>
          <a:p>
            <a:pPr eaLnBrk="1" hangingPunct="1"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04"/>
          <p:cNvGraphicFramePr>
            <a:graphicFrameLocks noGrp="1"/>
          </p:cNvGraphicFramePr>
          <p:nvPr/>
        </p:nvGraphicFramePr>
        <p:xfrm>
          <a:off x="611188" y="495300"/>
          <a:ext cx="8208962" cy="6335713"/>
        </p:xfrm>
        <a:graphic>
          <a:graphicData uri="http://schemas.openxmlformats.org/drawingml/2006/table">
            <a:tbl>
              <a:tblPr/>
              <a:tblGrid>
                <a:gridCol w="4608512"/>
                <a:gridCol w="3600400"/>
              </a:tblGrid>
              <a:tr h="352048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Опосредованное ознакомление с окружающим и обогащение словаря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4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Методы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картин с незнакомым (малознакомым) содержанием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Главным образом в старших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Лексические (словарные) упражнения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возрастных группах, чаще в старших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и рассказывание литературных произведений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возрастных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Загадывание и отгадывание загадок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возрастных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</a:t>
                      </a:r>
                      <a:r>
                        <a:rPr kumimoji="0" lang="ru-RU" alt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</a:t>
                      </a: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-, кино- и видеофильмов, просмотр телепередач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в средней и старших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1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Рассказывание детьми (разные типы связных высказываний на разном материале)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Преимущественно в средней и старших группах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68313" y="1412875"/>
            <a:ext cx="8229600" cy="33845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ВТОРАЯ ГРУППА МЕТОДОВ </a:t>
            </a:r>
            <a:r>
              <a:rPr lang="ru-RU" altLang="ru-RU" sz="320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altLang="ru-RU" sz="3200" smtClean="0">
                <a:solidFill>
                  <a:schemeClr val="tx2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altLang="ru-RU" sz="2800" smtClean="0">
                <a:latin typeface="Times New Roman" pitchFamily="18" charset="0"/>
                <a:cs typeface="Times New Roman" pitchFamily="18" charset="0"/>
              </a:rPr>
              <a:t>словарной работы </a:t>
            </a: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для закрепления и активизации словаря: </a:t>
            </a:r>
            <a:r>
              <a:rPr lang="en-US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игрушек, рассматривание картин с хорошо знакомым содержанием, </a:t>
            </a:r>
            <a:r>
              <a:rPr lang="en-US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(словарные) игры и упражнения, </a:t>
            </a:r>
            <a:r>
              <a:rPr lang="en-US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81685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МЕТОДИЧЕСКИЕ ПРИЁМЫ ДЕЛЯТСЯ </a:t>
            </a:r>
            <a:b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НА ТРИ ОСНОВНЫЕ ГРУППЫ: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600200"/>
            <a:ext cx="7777162" cy="4525963"/>
          </a:xfrm>
        </p:spPr>
        <p:txBody>
          <a:bodyPr/>
          <a:lstStyle/>
          <a:p>
            <a:pPr marL="457200" indent="-457200" algn="just" eaLnBrk="1" hangingPunct="1">
              <a:buFont typeface="Arial" charset="0"/>
              <a:buNone/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приёмы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образец, повторное проговаривание, объяснение, указания, вопрос.</a:t>
            </a:r>
          </a:p>
          <a:p>
            <a:pPr marL="457200" indent="-457200" algn="just" eaLnBrk="1" hangingPunct="1">
              <a:buFont typeface="Arial" charset="0"/>
              <a:buNone/>
              <a:defRPr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приёмы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показ иллюстративного материала, картин, предметов, показ образца, способов действия.</a:t>
            </a:r>
          </a:p>
          <a:p>
            <a:pPr marL="457200" indent="-457200" algn="just" eaLnBrk="1" hangingPunct="1">
              <a:buFont typeface="Arial" charset="0"/>
              <a:buNone/>
              <a:defRPr/>
            </a:pPr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1" hangingPunct="1">
              <a:buFont typeface="Arial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приёмы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словесными и наглядными. Они возбуждают у ребёнка интерес к деятельности, обогащают мотивы речи, создают положительный эмоциональный фон процесса обучения и тем самым повышают речевую активность детей и результативность занятий. </a:t>
            </a:r>
          </a:p>
          <a:p>
            <a:pPr eaLnBrk="1" hangingPunct="1">
              <a:defRPr/>
            </a:pPr>
            <a:endParaRPr lang="ru-RU" sz="2000" dirty="0" smtClean="0"/>
          </a:p>
          <a:p>
            <a:pPr eaLnBrk="1" hangingPunct="1">
              <a:defRPr/>
            </a:pP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287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РЕАЛИЗАЦИЯ ПРОГРАММЫ ПО СЛОВАРНОЙ РАБОТЕ ОСУЩЕСТВЛЯЕТСЯ </a:t>
            </a:r>
            <a:br>
              <a:rPr lang="ru-RU" b="1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smtClean="0">
                <a:solidFill>
                  <a:srgbClr val="FF0000"/>
                </a:solidFill>
                <a:latin typeface="Comic Sans MS" pitchFamily="66" charset="0"/>
              </a:rPr>
              <a:t>ЧЕРЕЗ СИСТЕМУ РАЗНЫХ ВИДОВ ДЕТСКОЙ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765175"/>
            <a:ext cx="7675562" cy="5616575"/>
          </a:xfrm>
        </p:spPr>
        <p:txBody>
          <a:bodyPr/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ru-RU" sz="2800" b="1" u="sng" dirty="0">
                <a:solidFill>
                  <a:srgbClr val="C00000"/>
                </a:solidFill>
              </a:rPr>
              <a:t>Самообслуживание </a:t>
            </a:r>
            <a:endParaRPr lang="ru-RU" sz="2800" b="1" u="sng" dirty="0" smtClean="0">
              <a:solidFill>
                <a:srgbClr val="C0000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    </a:t>
            </a:r>
            <a:r>
              <a:rPr lang="ru-RU" sz="2800" b="1" u="sng" dirty="0" smtClean="0">
                <a:solidFill>
                  <a:srgbClr val="C00000"/>
                </a:solidFill>
              </a:rPr>
              <a:t> и </a:t>
            </a:r>
            <a:r>
              <a:rPr lang="ru-RU" sz="2800" b="1" u="sng" dirty="0">
                <a:solidFill>
                  <a:srgbClr val="C00000"/>
                </a:solidFill>
              </a:rPr>
              <a:t>элементарный бытовой труд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96838" indent="-96838" algn="just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осваивают жизненно необходимый обиходный словарь. В связи с воспитанием культурно-гигиенических навыков, формированием навыков самообслуживания ребенок осваивает слова, обозначающие предметы одежды, мебели, постельные и умывальные принадлежности, а также их качества, действия с ними. Естественность ситуаций общения в быту, связь с чувственным восприятием, собственная деятельность приводят к тому, что ребенок быстро запоминает слова, осваивает стоящие за словами обобщения, основанные на существенных признаках.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http://www.detsad2357msk.ru/assets/images/88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1928826" cy="170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Содержимое 4"/>
          <p:cNvSpPr>
            <a:spLocks noGrp="1"/>
          </p:cNvSpPr>
          <p:nvPr>
            <p:ph idx="1"/>
          </p:nvPr>
        </p:nvSpPr>
        <p:spPr>
          <a:xfrm>
            <a:off x="642938" y="333375"/>
            <a:ext cx="7745412" cy="61912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ловарь детей пополняется за счет названий орудий труда, инструментов, действий, качеств и свойств предметов. Особое значение имеет совместный, коллективный труд, в котором возникают и специально создаются разнообразные коммуникативные ситуации, требующие употребления соответствующих слов: планирование работы, обсуждение конкретных способов ее выполнения, обмен мнениями в ходе труда, краткие отчеты о выполненной работе.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роль в активизации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словаря принадлежит игре.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AutoShape 2" descr="http://www.maam.ru/images/users/photos/medium/aa5352f3e744401f245e85b4d68765fd.jpg"/>
          <p:cNvSpPr>
            <a:spLocks noChangeAspect="1" noChangeArrowheads="1"/>
          </p:cNvSpPr>
          <p:nvPr/>
        </p:nvSpPr>
        <p:spPr bwMode="auto">
          <a:xfrm>
            <a:off x="155575" y="-1981200"/>
            <a:ext cx="55149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4" name="Picture 6" descr="http://sormdou3.ucoz.ru/_ph/1/2/90654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4259404"/>
            <a:ext cx="192882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848600" cy="60420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800" b="1" dirty="0" smtClean="0">
                <a:solidFill>
                  <a:srgbClr val="C00000"/>
                </a:solidFill>
              </a:rPr>
              <a:t> </a:t>
            </a:r>
            <a:r>
              <a:rPr lang="ru-RU" sz="800" b="1" dirty="0">
                <a:solidFill>
                  <a:srgbClr val="C00000"/>
                </a:solidFill>
              </a:rPr>
              <a:t> </a:t>
            </a:r>
            <a:r>
              <a:rPr lang="ru-RU" sz="800" b="1" dirty="0" smtClean="0">
                <a:solidFill>
                  <a:srgbClr val="C00000"/>
                </a:solidFill>
              </a:rPr>
              <a:t>    </a:t>
            </a:r>
            <a:r>
              <a:rPr lang="ru-RU" sz="1000" b="1" dirty="0" smtClean="0">
                <a:solidFill>
                  <a:srgbClr val="C00000"/>
                </a:solidFill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</a:rPr>
              <a:t>2. Игровая деятельность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Сюжетно-ролевые игры </a:t>
            </a:r>
            <a:endParaRPr lang="ru-RU" sz="1400" b="1" dirty="0" smtClean="0">
              <a:solidFill>
                <a:srgbClr val="0070C0"/>
              </a:solidFill>
            </a:endParaRPr>
          </a:p>
          <a:p>
            <a:pPr marL="273050" indent="0" algn="just" eaLnBrk="1" hangingPunct="1">
              <a:buFont typeface="Arial" charset="0"/>
              <a:buNone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сюжетно-ролевых играх на бытовые темы активизируется бытовой словарь, </a:t>
            </a:r>
          </a:p>
          <a:p>
            <a:pPr marL="273050" indent="0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играх на производственные темы – профессиональная лексика; </a:t>
            </a:r>
          </a:p>
          <a:p>
            <a:pPr marL="273050" indent="0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строительных играх – слова, обозначающие качества и пространственное расположение предметов,</a:t>
            </a:r>
          </a:p>
          <a:p>
            <a:pPr marL="273050" indent="0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соответствующие глаго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лы.</a:t>
            </a:r>
          </a:p>
          <a:p>
            <a:pPr marL="273050" indent="0" algn="just" eaLnBrk="1" hangingPunct="1">
              <a:buFont typeface="Arial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http://www.o-detstve.ru/assets/images/userfiles/41527/files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040" y="4149080"/>
            <a:ext cx="3286148" cy="246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1" name="AutoShape 6" descr="http://www.maam.ru/upload/blogs/16399d8e72e242890ed9823e8a7b0c1b.jpg.jpg"/>
          <p:cNvSpPr>
            <a:spLocks noChangeAspect="1" noChangeArrowheads="1"/>
          </p:cNvSpPr>
          <p:nvPr/>
        </p:nvSpPr>
        <p:spPr bwMode="auto">
          <a:xfrm>
            <a:off x="155575" y="-1912938"/>
            <a:ext cx="5324475" cy="39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32" name="Picture 8" descr="http://stat21.privet.ru/lr/0c27efc85703d5ff8a505eb5707ff36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4149080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4" name="Picture 10" descr="http://im4-tub-ru.yandex.net/i?id=79078292-0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5114" y="0"/>
            <a:ext cx="21336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127158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FF0000"/>
                </a:solidFill>
                <a:latin typeface="Comic Sans MS" pitchFamily="66" charset="0"/>
              </a:rPr>
              <a:t>ПЕДАГОГИЧЕСКИЕ МЕРОПРИЯТИЯ В ОРГАНИЗАЦИИ </a:t>
            </a:r>
            <a:r>
              <a:rPr lang="ru-RU" sz="2400" b="1" smtClean="0">
                <a:solidFill>
                  <a:srgbClr val="7030A0"/>
                </a:solidFill>
                <a:latin typeface="Comic Sans MS" pitchFamily="66" charset="0"/>
              </a:rPr>
              <a:t>СВОБОДНОЙ ИГРЫ </a:t>
            </a:r>
            <a:r>
              <a:rPr lang="ru-RU" sz="2400" b="1" smtClean="0">
                <a:solidFill>
                  <a:srgbClr val="FF0000"/>
                </a:solidFill>
                <a:latin typeface="Comic Sans MS" pitchFamily="66" charset="0"/>
              </a:rPr>
              <a:t>ДЕТЕЙ СВОДЯТСЯ К СЛЕДУЮЩЕМУ</a:t>
            </a:r>
            <a:r>
              <a:rPr lang="ru-RU" sz="2600" b="1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</p:txBody>
      </p:sp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714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>
                <a:solidFill>
                  <a:srgbClr val="0070C0"/>
                </a:solidFill>
              </a:rPr>
              <a:t> </a:t>
            </a:r>
          </a:p>
          <a:p>
            <a:pPr eaLnBrk="1" hangingPunct="1"/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323528" y="170080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5298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84175"/>
            <a:ext cx="849630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Заголовок 1"/>
          <p:cNvSpPr txBox="1">
            <a:spLocks/>
          </p:cNvSpPr>
          <p:nvPr/>
        </p:nvSpPr>
        <p:spPr bwMode="auto">
          <a:xfrm>
            <a:off x="1187450" y="333375"/>
            <a:ext cx="70564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Дидактические игры для детей</a:t>
            </a:r>
            <a:br>
              <a:rPr lang="ru-RU" sz="2400" b="1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дошкольного возраста</a:t>
            </a:r>
            <a:br>
              <a:rPr lang="ru-RU" sz="2400" b="1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chemeClr val="tx2"/>
                </a:solidFill>
                <a:latin typeface="Comic Sans MS" pitchFamily="66" charset="0"/>
              </a:rPr>
              <a:t>на развитие словарного запаса</a:t>
            </a:r>
            <a:r>
              <a:rPr lang="ru-RU" sz="2400" b="1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>
                <a:solidFill>
                  <a:schemeClr val="tx2"/>
                </a:solidFill>
                <a:latin typeface="Arial" charset="0"/>
              </a:rPr>
            </a:br>
            <a:endParaRPr lang="ru-RU" sz="2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43887" cy="23495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smtClean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Дидактические игры</a:t>
            </a:r>
            <a:br>
              <a:rPr lang="ru-RU" sz="3200" b="1" smtClean="0">
                <a:solidFill>
                  <a:schemeClr val="tx2"/>
                </a:solidFill>
                <a:latin typeface="Comic Sans MS" pitchFamily="66" charset="0"/>
                <a:cs typeface="Arial" charset="0"/>
              </a:rPr>
            </a:br>
            <a:r>
              <a:rPr lang="ru-RU" sz="3200" b="1" smtClean="0">
                <a:solidFill>
                  <a:schemeClr val="tx2"/>
                </a:solidFill>
                <a:latin typeface="Comic Sans MS" pitchFamily="66" charset="0"/>
                <a:cs typeface="Arial" charset="0"/>
              </a:rPr>
              <a:t>на развитие словарного запаса</a:t>
            </a:r>
            <a:r>
              <a:rPr lang="ru-RU" alt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altLang="ru-RU" sz="32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altLang="ru-RU" sz="3200" i="1" smtClean="0">
                <a:solidFill>
                  <a:srgbClr val="2E22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лишнее?</a:t>
            </a:r>
          </a:p>
        </p:txBody>
      </p:sp>
      <p:pic>
        <p:nvPicPr>
          <p:cNvPr id="13315" name="Picture 4" descr="CAUD9GH7">
            <a:hlinkClick r:id="rId2" action="ppaction://hlinksldjump">
              <a:snd r:embed="rId3" name="arrow.wav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2160" y="1916831"/>
            <a:ext cx="2327367" cy="20781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3316" name="Picture 5" descr="CA1MGTMQ">
            <a:hlinkClick r:id="rId2" action="ppaction://hlinksldjump">
              <a:snd r:embed="rId3" name="arrow.wav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736" y="4221088"/>
            <a:ext cx="2162253" cy="20406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3317" name="Picture 7" descr="CAI7K96V">
            <a:hlinkClick r:id="rId2" action="ppaction://hlinksldjump">
              <a:snd r:embed="rId6" name="chimes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4048" y="4221088"/>
            <a:ext cx="2269626" cy="20406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  <p:pic>
        <p:nvPicPr>
          <p:cNvPr id="13318" name="Picture 8" descr="CA890XA1">
            <a:hlinkClick r:id="rId2" action="ppaction://hlinksldjump">
              <a:snd r:embed="rId3" name="arrow.wav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7584" y="1916832"/>
            <a:ext cx="2183711" cy="20781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  <a:latin typeface="Comic Sans MS" pitchFamily="66" charset="0"/>
              </a:rPr>
              <a:t>К завершению дошкольного образования (к 7 годам):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313"/>
            <a:ext cx="7848600" cy="5221287"/>
          </a:xfrm>
        </p:spPr>
        <p:txBody>
          <a:bodyPr/>
          <a:lstStyle/>
          <a:p>
            <a:pPr eaLnBrk="1" hangingPunct="1"/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задаёт вопросы взрослым и сверстникам, </a:t>
            </a:r>
          </a:p>
          <a:p>
            <a:pPr eaLnBrk="1" hangingPunct="1"/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интересуется причинно-следственными связями, пытается самостоятельно придумывать объяснения явлениям природы и поступкам людей... </a:t>
            </a:r>
          </a:p>
          <a:p>
            <a:pPr eaLnBrk="1" hangingPunct="1"/>
            <a:r>
              <a:rPr lang="ru-RU" sz="3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 с произведениями детской литературы, …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8" descr="http://detsad-kitty.ru/uploads/posts/2010-05/1273508888_krasivye-ovosh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727075"/>
            <a:ext cx="7959725" cy="58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extBox 2"/>
          <p:cNvSpPr txBox="1">
            <a:spLocks noChangeArrowheads="1"/>
          </p:cNvSpPr>
          <p:nvPr/>
        </p:nvSpPr>
        <p:spPr bwMode="auto">
          <a:xfrm>
            <a:off x="2627313" y="327025"/>
            <a:ext cx="43830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sz="2400" b="1">
                <a:solidFill>
                  <a:srgbClr val="C00000"/>
                </a:solidFill>
                <a:latin typeface="Comic Sans MS" pitchFamily="66" charset="0"/>
              </a:rPr>
              <a:t>«Назови одним словом»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333375"/>
            <a:ext cx="7747000" cy="6042025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3. </a:t>
            </a:r>
            <a:r>
              <a:rPr lang="ru-RU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Конструирование </a:t>
            </a:r>
            <a:r>
              <a:rPr lang="ru-RU" sz="28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из разного </a:t>
            </a:r>
            <a:endParaRPr lang="ru-RU" sz="2800" u="sng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ru-RU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материала, изобразительная,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28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музыкальная деятельность</a:t>
            </a:r>
            <a:endParaRPr lang="ru-RU" sz="2800" b="1" u="sng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176213" indent="722313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с различными видами искусства благодаря сочетанию зрительного и слухового восприятия, особого эмоционального воздействия на чувства ребенка расширяет кругозор и обогащает лексикон детей. </a:t>
            </a:r>
          </a:p>
          <a:p>
            <a:pPr marL="176213" indent="722313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игры, праздники и развлечения, участие в концертах и утренниках способствуют активизации образного словаря.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2" name="Picture 2" descr="http://mirdoshkolnikov.ru/images/stories/demo/rokbox/szenariy-zanyatiya-skazki-v-detskom-sadu-neznayka-izuchaet-p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002" y="4846776"/>
            <a:ext cx="2595581" cy="194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1" name="AutoShape 4" descr="http://www.gibddnso.ru/uploads/news/region/krasnoozerka/2011.03.10_001.jpg"/>
          <p:cNvSpPr>
            <a:spLocks noChangeAspect="1" noChangeArrowheads="1"/>
          </p:cNvSpPr>
          <p:nvPr/>
        </p:nvSpPr>
        <p:spPr bwMode="auto">
          <a:xfrm>
            <a:off x="155575" y="-2095500"/>
            <a:ext cx="58293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6" name="Picture 6" descr="http://mirdoshkolnikov.ru/images/stories/demo/rokbox/szenariy-razvlecheniya-v-podgotovitelnoy-gruppe-detskogo-sada-posidelki-na-pokr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6658" y="4554124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8373" name="AutoShape 8" descr="http://www.akrad.ru/fi/images/slideshow/balaganchik.jpg"/>
          <p:cNvSpPr>
            <a:spLocks noChangeAspect="1" noChangeArrowheads="1"/>
          </p:cNvSpPr>
          <p:nvPr/>
        </p:nvSpPr>
        <p:spPr bwMode="auto">
          <a:xfrm>
            <a:off x="155575" y="-2065338"/>
            <a:ext cx="6477000" cy="43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12" name="Picture 12" descr="http://img-fotki.yandex.ru/get/6100/156300449.0/0_5da92_8d93d728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87312"/>
            <a:ext cx="223885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750" y="333375"/>
            <a:ext cx="7848600" cy="6191250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tabLst>
                <a:tab pos="176213" algn="l"/>
                <a:tab pos="352425" algn="l"/>
              </a:tabLst>
              <a:defRPr/>
            </a:pPr>
            <a:endParaRPr lang="ru-RU" sz="1200" b="1" dirty="0" smtClean="0">
              <a:solidFill>
                <a:srgbClr val="C00000"/>
              </a:solidFill>
            </a:endParaRPr>
          </a:p>
          <a:p>
            <a:pPr marL="96838" indent="625475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 проводится в образовательной деятельности по всем разделам программы. </a:t>
            </a:r>
          </a:p>
          <a:p>
            <a:pPr marL="96838" indent="625475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по изобразительной деятельности дети осваивают названия предметов, оборудования, материалов, их качеств; </a:t>
            </a:r>
          </a:p>
          <a:p>
            <a:pPr marL="96838" indent="625475" algn="just" eaLnBrk="1" hangingPunct="1">
              <a:buFont typeface="Arial" charset="0"/>
              <a:buNone/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 помогают уточнить и закрепить глаголы движения и т.д.</a:t>
            </a:r>
          </a:p>
          <a:p>
            <a:pPr marL="96838" indent="625475" algn="just" eaLnBrk="1" hangingPunct="1">
              <a:buFont typeface="Arial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dou2644.my1.ru/_ph/7/2/246724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2130" y="4483672"/>
            <a:ext cx="2547955" cy="191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://detki-pogodki.ru/wp-content/uploads/2013/04/adaptaciya-v-detskom-sad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018" y="4509532"/>
            <a:ext cx="2643206" cy="188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http://el-mikheeva.ru/wp-content/uploads/2013/03/Risunok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8429" y="4551917"/>
            <a:ext cx="2796059" cy="1842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>
            <a:off x="1033463" y="587375"/>
            <a:ext cx="2613025" cy="979488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 b="1">
                <a:solidFill>
                  <a:srgbClr val="000000"/>
                </a:solidFill>
                <a:latin typeface="Arial" charset="0"/>
              </a:rPr>
              <a:t>КАРТИНКИ</a:t>
            </a:r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033463" y="1725613"/>
            <a:ext cx="3241675" cy="979487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по лексическим темам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178175" y="2824163"/>
            <a:ext cx="2776538" cy="979487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изображением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явлений природы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156325" y="2940050"/>
            <a:ext cx="2776538" cy="977900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изображением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предметов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 домашнего обихода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9213" y="2982913"/>
            <a:ext cx="2776537" cy="979487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изображением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основных частей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 предметов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178175" y="3803650"/>
            <a:ext cx="2776538" cy="979488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изображением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труда взрослых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6156325" y="4146550"/>
            <a:ext cx="2776538" cy="979488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изображением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цвета,</a:t>
            </a:r>
            <a:r>
              <a:rPr lang="ru-RU" altLang="ru-RU" sz="200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размера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и качества предметов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179388" y="4198938"/>
            <a:ext cx="2776537" cy="979487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изображением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действий</a:t>
            </a:r>
          </a:p>
        </p:txBody>
      </p:sp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952500" y="5661025"/>
            <a:ext cx="2776538" cy="979488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изображением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предметов во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 множественном числе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5435600" y="5673725"/>
            <a:ext cx="2776538" cy="979488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для согласования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существительных 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с числительными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ubTitle"/>
          </p:nvPr>
        </p:nvSpPr>
        <p:spPr>
          <a:xfrm>
            <a:off x="663575" y="5300663"/>
            <a:ext cx="7635875" cy="339725"/>
          </a:xfrm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191523" algn="l"/>
                <a:tab pos="404646" algn="l"/>
                <a:tab pos="81361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altLang="ru-RU" sz="2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начиная</a:t>
            </a:r>
            <a:r>
              <a:rPr lang="en-GB" altLang="ru-RU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ru-RU" sz="2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со</a:t>
            </a:r>
            <a:r>
              <a:rPr lang="en-GB" altLang="ru-RU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ru-RU" sz="2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средней</a:t>
            </a:r>
            <a:r>
              <a:rPr lang="en-GB" altLang="ru-RU" sz="20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en-GB" altLang="ru-RU" sz="20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группы</a:t>
            </a:r>
            <a:endParaRPr lang="en-GB" altLang="ru-RU" sz="2000" b="1" dirty="0">
              <a:solidFill>
                <a:srgbClr val="8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4567238" y="1725613"/>
            <a:ext cx="3429000" cy="979487"/>
          </a:xfrm>
          <a:prstGeom prst="plaque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>
            <a:outerShdw dist="152735" dir="2700000" algn="ctr" rotWithShape="0">
              <a:srgbClr val="333333">
                <a:alpha val="85008"/>
              </a:srgbClr>
            </a:outerShdw>
          </a:effectLst>
        </p:spPr>
        <p:txBody>
          <a:bodyPr wrap="none" lIns="81639" tIns="40820" rIns="81639" bIns="40820" anchor="ctr"/>
          <a:lstStyle/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предметные и сюжетные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для составления</a:t>
            </a:r>
          </a:p>
          <a:p>
            <a:pPr algn="ctr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2000">
                <a:solidFill>
                  <a:srgbClr val="002060"/>
                </a:solidFill>
                <a:latin typeface="Arial" charset="0"/>
              </a:rPr>
              <a:t>описательных рассказов</a:t>
            </a:r>
          </a:p>
        </p:txBody>
      </p:sp>
      <p:sp>
        <p:nvSpPr>
          <p:cNvPr id="16" name="Rectangle 1"/>
          <p:cNvSpPr txBox="1">
            <a:spLocks noChangeArrowheads="1"/>
          </p:cNvSpPr>
          <p:nvPr/>
        </p:nvSpPr>
        <p:spPr bwMode="auto">
          <a:xfrm>
            <a:off x="663575" y="260350"/>
            <a:ext cx="8964613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3000"/>
              </a:lnSpc>
              <a:tabLst>
                <a:tab pos="321125" algn="l"/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en-GB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ОРГАНИЗАЦИЯ РЕЧЕВОГО УГОЛКА</a:t>
            </a:r>
            <a:endParaRPr lang="en-GB" alt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9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53" dur="500"/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3"/>
          <p:cNvSpPr>
            <a:spLocks noGrp="1"/>
          </p:cNvSpPr>
          <p:nvPr>
            <p:ph type="title"/>
          </p:nvPr>
        </p:nvSpPr>
        <p:spPr>
          <a:xfrm>
            <a:off x="395288" y="1268413"/>
            <a:ext cx="8528050" cy="4733925"/>
          </a:xfrm>
        </p:spPr>
        <p:txBody>
          <a:bodyPr/>
          <a:lstStyle/>
          <a:p>
            <a:pPr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mtClean="0"/>
              <a:t> </a:t>
            </a:r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Бедность словаря мешает полноценному общению, </a:t>
            </a:r>
            <a:b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а, следовательно, и общему развитию ребенка.</a:t>
            </a:r>
            <a:b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И наоборот, богатство словаря является признаком хорошо развитой речи и показателем высокого уровня умственного развития. </a:t>
            </a:r>
            <a:b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Своевременное развитие словаря – один из важнейших факторов подготовки к школе.</a:t>
            </a:r>
            <a:b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800" smtClean="0"/>
              <a:t> </a:t>
            </a:r>
            <a:br>
              <a:rPr lang="ru-RU" sz="2800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62466" name="AutoShape 2" descr="http://img.mediacentrum.sk/gallery/630/1438163.jpg"/>
          <p:cNvSpPr>
            <a:spLocks noChangeAspect="1" noChangeArrowheads="1"/>
          </p:cNvSpPr>
          <p:nvPr/>
        </p:nvSpPr>
        <p:spPr bwMode="auto">
          <a:xfrm>
            <a:off x="155575" y="-1576388"/>
            <a:ext cx="6000750" cy="329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6250"/>
            <a:ext cx="1798132" cy="1536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188" y="476250"/>
            <a:ext cx="7848600" cy="564991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ребенок должен овладеть таким словарем, который позволил бы ему общаться со сверстниками и взрослыми, успешно обучаться в школе, понимать литературу, телевизионные и радиопередачи, поэтому дошкольная педагогика рассматривает развитие словаря у детей как одну из важных задач развития речи.</a:t>
            </a:r>
          </a:p>
          <a:p>
            <a:pPr algn="ctr"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3455988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ЗАДАЧИ ПО ФОРМИРОВАНИЮ СЛОВАРЯ В РАЗНЫХ ВОЗРАСТНЫХ ГРУППАХ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569325" cy="10080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У детей дошкольного возраста необходимо расширять запас слов за счет: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908050"/>
            <a:ext cx="7921625" cy="4959350"/>
          </a:xfrm>
        </p:spPr>
        <p:txBody>
          <a:bodyPr/>
          <a:lstStyle/>
          <a:p>
            <a:pPr marL="352425" lvl="1" indent="-352425" algn="just" eaLnBrk="1" hangingPunct="1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Названий предметов, качеств, действий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2425" lvl="1" indent="-352425" algn="just" eaLnBrk="1" hangingPunct="1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Активизации словаря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2425" lvl="1" indent="-352425" algn="just" eaLnBrk="1" hangingPunct="1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Употребления наиболее подходящих по смыслу слов при обозначении признаков и качеств предметов</a:t>
            </a:r>
            <a:r>
              <a:rPr lang="en-US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52425" lvl="1" indent="-352425" algn="just" eaLnBrk="1" hangingPunct="1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умения подбирать слова с противоположным значением 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сильный-слабый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быстрый – медленный)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lvl="1" indent="-352425" algn="just" eaLnBrk="1" hangingPunct="1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умения подбирать слова со сходным  значением 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веселый-радостный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прыгать-скакать)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6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lvl="1" indent="-352425" algn="just" eaLnBrk="1" hangingPunct="1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слов, обозначающих материал </a:t>
            </a:r>
            <a:r>
              <a:rPr lang="ru-RU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(дерево, стекло)</a:t>
            </a:r>
            <a:r>
              <a:rPr lang="en-US" sz="26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i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52425" lvl="1" indent="-352425" algn="just" eaLnBrk="1" hangingPunct="1">
              <a:buFont typeface="+mj-lt"/>
              <a:buAutoNum type="arabicPeriod"/>
              <a:defRPr/>
            </a:pPr>
            <a:r>
              <a:rPr lang="ru-RU" sz="2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Осмысливания образных выражений в загадках.</a:t>
            </a:r>
            <a:endParaRPr lang="ru-RU" sz="2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Comic Sans MS" pitchFamily="66" charset="0"/>
              </a:rPr>
              <a:t>Группа раннего возраста</a:t>
            </a:r>
            <a:endParaRPr lang="ru-RU" b="1" smtClean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650" y="1125538"/>
            <a:ext cx="7416800" cy="5399087"/>
          </a:xfrm>
        </p:spPr>
        <p:txBody>
          <a:bodyPr/>
          <a:lstStyle/>
          <a:p>
            <a:pPr marL="0" indent="19050" algn="just" eaLnBrk="1" hangingPunct="1">
              <a:lnSpc>
                <a:spcPct val="90000"/>
              </a:lnSpc>
              <a:defRPr/>
            </a:pPr>
            <a:r>
              <a:rPr lang="en-US" altLang="ru-RU" sz="2800" dirty="0" smtClean="0">
                <a:latin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Учить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детей по словесному указанию педагога находить предмет по названию, цвету,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размеру</a:t>
            </a: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ru-RU" altLang="ru-RU" sz="1000" dirty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19050" algn="just" eaLnBrk="1" hangingPunct="1">
              <a:lnSpc>
                <a:spcPct val="90000"/>
              </a:lnSpc>
              <a:defRPr/>
            </a:pPr>
            <a:r>
              <a:rPr lang="en-US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Обогащать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словарь детей:</a:t>
            </a:r>
          </a:p>
          <a:p>
            <a:pPr marL="0" indent="1905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    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существительными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, обозначающими названия игрушек, предметов личной гигиены, одежды, обуви, посуды, мебели, спальных принадлежностей</a:t>
            </a: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транспортных средств.</a:t>
            </a:r>
          </a:p>
          <a:p>
            <a:pPr marL="0" indent="19050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  </a:t>
            </a:r>
            <a:r>
              <a:rPr lang="en-US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    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</a:rPr>
              <a:t>глаголами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, обозначающими трудовые действия, действия, противоположные по значению,  действия, характеризующие взаимоотношения людей</a:t>
            </a:r>
            <a:r>
              <a:rPr lang="ru-RU" altLang="ru-RU" sz="2800" i="1" dirty="0">
                <a:solidFill>
                  <a:srgbClr val="002060"/>
                </a:solidFill>
                <a:latin typeface="Times New Roman" pitchFamily="18" charset="0"/>
              </a:rPr>
              <a:t>, </a:t>
            </a:r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</a:rPr>
              <a:t>их эмоциональное состояние</a:t>
            </a:r>
            <a:endParaRPr lang="ru-RU" altLang="ru-RU" sz="2800" i="1" dirty="0">
              <a:solidFill>
                <a:srgbClr val="00206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>
          <a:xfrm>
            <a:off x="755650" y="549275"/>
            <a:ext cx="7345363" cy="511175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2800" smtClean="0">
                <a:latin typeface="Times New Roman" pitchFamily="18" charset="0"/>
              </a:rPr>
              <a:t>       </a:t>
            </a: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прилагательными, обозначающими цвет, величину, вкус, температуру предметов </a:t>
            </a:r>
            <a:r>
              <a:rPr lang="ru-RU" altLang="ru-RU" sz="2800" i="1" smtClean="0">
                <a:solidFill>
                  <a:srgbClr val="002060"/>
                </a:solidFill>
                <a:latin typeface="Times New Roman" pitchFamily="18" charset="0"/>
              </a:rPr>
              <a:t>(красный, синий, сладкий, кислый, большой, маленький, холодный, горячий);</a:t>
            </a:r>
          </a:p>
          <a:p>
            <a:pPr marL="0" indent="0" algn="just" eaLnBrk="1" hangingPunct="1">
              <a:buFont typeface="Arial" charset="0"/>
              <a:buNone/>
            </a:pPr>
            <a:endParaRPr lang="ru-RU" altLang="ru-RU" sz="10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       наречиями </a:t>
            </a:r>
            <a:r>
              <a:rPr lang="ru-RU" altLang="ru-RU" sz="2800" i="1" smtClean="0">
                <a:solidFill>
                  <a:srgbClr val="002060"/>
                </a:solidFill>
                <a:latin typeface="Times New Roman" pitchFamily="18" charset="0"/>
              </a:rPr>
              <a:t>(близко, далеко, высоко, быстро, темно, тихо, холодно, жарко, скользко).</a:t>
            </a:r>
          </a:p>
          <a:p>
            <a:pPr marL="0" indent="0" algn="just" eaLnBrk="1" hangingPunct="1"/>
            <a:endParaRPr lang="ru-RU" altLang="ru-RU" sz="1000" smtClean="0">
              <a:solidFill>
                <a:srgbClr val="002060"/>
              </a:solidFill>
              <a:latin typeface="Times New Roman" pitchFamily="18" charset="0"/>
            </a:endParaRPr>
          </a:p>
          <a:p>
            <a:pPr marL="0" indent="0" algn="just" eaLnBrk="1" hangingPunct="1"/>
            <a:r>
              <a:rPr lang="ru-RU" altLang="ru-RU" sz="2800" smtClean="0">
                <a:solidFill>
                  <a:srgbClr val="002060"/>
                </a:solidFill>
                <a:latin typeface="Times New Roman" pitchFamily="18" charset="0"/>
              </a:rPr>
              <a:t> Способствовать употреблению усвоенных слов в самостоятельной речи детей.</a:t>
            </a:r>
          </a:p>
          <a:p>
            <a:pPr marL="0" indent="0" eaLnBrk="1" hangingPunct="1"/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ыжкова И.П. Шаблон (фон) презентации. Ромаш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Рыжкова И.П. Шаблон (фон) презентации. Ромашки</Template>
  <TotalTime>1360</TotalTime>
  <Words>1899</Words>
  <Application>Microsoft Office PowerPoint</Application>
  <PresentationFormat>Экран (4:3)</PresentationFormat>
  <Paragraphs>232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44</vt:i4>
      </vt:variant>
    </vt:vector>
  </HeadingPairs>
  <TitlesOfParts>
    <vt:vector size="62" baseType="lpstr">
      <vt:lpstr>Calibri</vt:lpstr>
      <vt:lpstr>Arial</vt:lpstr>
      <vt:lpstr>Times New Roman</vt:lpstr>
      <vt:lpstr>Comic Sans MS</vt:lpstr>
      <vt:lpstr>Wingdings</vt:lpstr>
      <vt:lpstr>Arial Unicode MS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Рыжкова И.П. Шаблон (фон) презентации. Ромашки</vt:lpstr>
      <vt:lpstr>МЕТОДЫ И ПРИЕМЫ ФОРМИРОВАНИЯ СЛОВАРЯ ДЕТЕЙ ДОШКОЛЬНОГО ВОЗРАСТА </vt:lpstr>
      <vt:lpstr>РЕЧЕВОЕ РАЗВИТИЕ </vt:lpstr>
      <vt:lpstr>К завершению дошкольного образования (к 7 годам): </vt:lpstr>
      <vt:lpstr>К завершению дошкольного образования (к 7 годам):</vt:lpstr>
      <vt:lpstr>Слайд 5</vt:lpstr>
      <vt:lpstr>ЗАДАЧИ ПО ФОРМИРОВАНИЮ СЛОВАРЯ В РАЗНЫХ ВОЗРАСТНЫХ ГРУППАХ</vt:lpstr>
      <vt:lpstr>У детей дошкольного возраста необходимо расширять запас слов за счет:</vt:lpstr>
      <vt:lpstr>Группа раннего возраста</vt:lpstr>
      <vt:lpstr>Слайд 9</vt:lpstr>
      <vt:lpstr>Младшая группа</vt:lpstr>
      <vt:lpstr>Слайд 11</vt:lpstr>
      <vt:lpstr>Средняя группа</vt:lpstr>
      <vt:lpstr>Слайд 13</vt:lpstr>
      <vt:lpstr>Старшая группа</vt:lpstr>
      <vt:lpstr>Подготовительная группа</vt:lpstr>
      <vt:lpstr>СЛОВАРНАЯ РАБОТА – ЭТО…</vt:lpstr>
      <vt:lpstr>СЛОВАРНАЯ РАБОТА – ЭТО…</vt:lpstr>
      <vt:lpstr>СЛОВАРЬ РЕБЕНКА – ДОШКОЛЬНИКА ВКЛЮЧАЕТ: </vt:lpstr>
      <vt:lpstr>НАПРАВЛЕНИЯ СЛОВАРНОЙ РАБОТЫ  (задачи словарной работы)</vt:lpstr>
      <vt:lpstr>Слайд 20</vt:lpstr>
      <vt:lpstr>Слайд 21</vt:lpstr>
      <vt:lpstr>ОБОГАЩЕНИЕ СЛОВАРЯ</vt:lpstr>
      <vt:lpstr>УСЛОЖНЕНИЕ В СОДЕРЖАНИИ ПРОГРАММЫ СЛОВАРНОЙ РАБОТЫ МОЖНО ПРОСЛЕДИТЬ В ТРЕХ СЛЕДУЮЩИХ НАПРАВЛЕНИЯХ: </vt:lpstr>
      <vt:lpstr>УТОЧНЕНИЕ СЛОВАРЯ</vt:lpstr>
      <vt:lpstr>АКТИВИЗАЦИЯ СЛОВАРЯ</vt:lpstr>
      <vt:lpstr>УСТРАНЕНИЕ  НЕЛИТЕРАТУРНЫХ СЛОВ</vt:lpstr>
      <vt:lpstr>МЕТОДЫ НАКОПЛЕНИЯ СОДЕРЖАНИЯ ДЕТСКОЙ РЕЧИ </vt:lpstr>
      <vt:lpstr> ПЕРВАЯ ГРУППА ВКЛЮЧАЕТ МЕТОДЫ: а) непосредственного ознакомления с окружающим и обогащения словаря: рассматривание и обследование предметов, наблюдение,  осмотры помещения детского сада,  целевые прогулки и экскурсии;  б) опосредованного ознакомления с окружающим и обогащения словаря:  рассматривание картин с малознакомым содержанием,  чтение художественных произведений,  показ диа-, кино- и видеофильмов,  просмотр телепередач. </vt:lpstr>
      <vt:lpstr>Слайд 29</vt:lpstr>
      <vt:lpstr>Слайд 30</vt:lpstr>
      <vt:lpstr>ВТОРАЯ ГРУППА МЕТОДОВ  словарной работы   используется для закрепления и активизации словаря:  рассматривание игрушек, рассматривание картин с хорошо знакомым содержанием,  дидактические (словарные) игры и упражнения,  чтение художественных произведений</vt:lpstr>
      <vt:lpstr>МЕТОДИЧЕСКИЕ ПРИЁМЫ ДЕЛЯТСЯ  НА ТРИ ОСНОВНЫЕ ГРУППЫ: </vt:lpstr>
      <vt:lpstr>РЕАЛИЗАЦИЯ ПРОГРАММЫ ПО СЛОВАРНОЙ РАБОТЕ ОСУЩЕСТВЛЯЕТСЯ  ЧЕРЕЗ СИСТЕМУ РАЗНЫХ ВИДОВ ДЕТСКОЙ ДЕЯТЕЛЬНОСТИ</vt:lpstr>
      <vt:lpstr>Слайд 34</vt:lpstr>
      <vt:lpstr>Слайд 35</vt:lpstr>
      <vt:lpstr>Слайд 36</vt:lpstr>
      <vt:lpstr>ПЕДАГОГИЧЕСКИЕ МЕРОПРИЯТИЯ В ОРГАНИЗАЦИИ СВОБОДНОЙ ИГРЫ ДЕТЕЙ СВОДЯТСЯ К СЛЕДУЮЩЕМУ:</vt:lpstr>
      <vt:lpstr>Слайд 38</vt:lpstr>
      <vt:lpstr>Дидактические игры на развитие словарного запаса Что лишнее?</vt:lpstr>
      <vt:lpstr>Слайд 40</vt:lpstr>
      <vt:lpstr>Слайд 41</vt:lpstr>
      <vt:lpstr>Слайд 42</vt:lpstr>
      <vt:lpstr>Слайд 43</vt:lpstr>
      <vt:lpstr>     Бедность словаря мешает полноценному общению,  а, следовательно, и общему развитию ребенка. И наоборот, богатство словаря является признаком хорошо развитой речи и показателем высокого уровня умственного развития.  Своевременное развитие словаря – один из важнейших факторов подготовки к школе.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дидактических игр в развитии активного словаря детей среднего дошкольного возраста</dc:title>
  <dc:creator>Надя</dc:creator>
  <cp:lastModifiedBy>Мельник</cp:lastModifiedBy>
  <cp:revision>125</cp:revision>
  <dcterms:created xsi:type="dcterms:W3CDTF">2014-02-25T16:09:18Z</dcterms:created>
  <dcterms:modified xsi:type="dcterms:W3CDTF">2016-02-23T16:13:39Z</dcterms:modified>
</cp:coreProperties>
</file>