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308" r:id="rId10"/>
    <p:sldId id="309" r:id="rId11"/>
    <p:sldId id="266" r:id="rId12"/>
    <p:sldId id="267" r:id="rId13"/>
    <p:sldId id="268" r:id="rId14"/>
    <p:sldId id="310" r:id="rId15"/>
    <p:sldId id="311" r:id="rId16"/>
    <p:sldId id="271" r:id="rId17"/>
    <p:sldId id="31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13" r:id="rId40"/>
    <p:sldId id="314" r:id="rId41"/>
    <p:sldId id="315" r:id="rId42"/>
    <p:sldId id="317" r:id="rId43"/>
    <p:sldId id="318" r:id="rId44"/>
    <p:sldId id="316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7" r:id="rId57"/>
    <p:sldId id="305" r:id="rId58"/>
    <p:sldId id="306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DCAA35A-8CA8-4537-A670-E28514A0697A}" type="datetimeFigureOut">
              <a:rPr lang="ru-RU" smtClean="0"/>
              <a:pPr/>
              <a:t>17.09.2017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E908917F-3C8D-4749-9D46-E6ED0E49F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o_40" TargetMode="External"/><Relationship Id="rId2" Type="http://schemas.openxmlformats.org/officeDocument/2006/relationships/hyperlink" Target="http://www.do-e.ru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886200"/>
            <a:ext cx="8064896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Экскурсионная фирма «День отдыха».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Школьные экскурсионные маршруты по Калужской области.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980728"/>
            <a:ext cx="2057400" cy="10668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Этномир</a:t>
            </a:r>
            <a:r>
              <a:rPr lang="ru-RU" dirty="0" smtClean="0"/>
              <a:t> – это место, где на одной территории объединены культуры разных народов.</a:t>
            </a:r>
            <a:endParaRPr lang="ru-RU" dirty="0"/>
          </a:p>
        </p:txBody>
      </p:sp>
      <p:pic>
        <p:nvPicPr>
          <p:cNvPr id="5" name="Рисунок 4" descr="DSC_0245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60232" y="2060848"/>
            <a:ext cx="2057400" cy="4419600"/>
          </a:xfrm>
        </p:spPr>
        <p:txBody>
          <a:bodyPr/>
          <a:lstStyle/>
          <a:p>
            <a:r>
              <a:rPr lang="ru-RU" dirty="0" smtClean="0"/>
              <a:t>На фото - Улица Мира. Длинный павильон, в каждой комнате которого представлены предметы культуры и быта  определенной народности.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99592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территории </a:t>
            </a:r>
            <a:r>
              <a:rPr lang="ru-RU" dirty="0" err="1" smtClean="0"/>
              <a:t>Этномира</a:t>
            </a:r>
            <a:r>
              <a:rPr lang="ru-RU" dirty="0" smtClean="0"/>
              <a:t> находятся </a:t>
            </a:r>
            <a:r>
              <a:rPr lang="ru-RU" dirty="0" err="1" smtClean="0"/>
              <a:t>этнодворы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Рисунок 4" descr="DSC_01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/>
              <a:t>Этнодвор</a:t>
            </a:r>
            <a:r>
              <a:rPr lang="ru-RU" dirty="0" smtClean="0"/>
              <a:t> - это строение в стиле определенной нации, где находится гостиница, кафе с традиционной кухней, и проходят мастер-классы.</a:t>
            </a:r>
          </a:p>
          <a:p>
            <a:r>
              <a:rPr lang="ru-RU" dirty="0" smtClean="0"/>
              <a:t>На фото – </a:t>
            </a:r>
            <a:r>
              <a:rPr lang="ru-RU" dirty="0" err="1" smtClean="0"/>
              <a:t>этнодвор</a:t>
            </a:r>
            <a:r>
              <a:rPr lang="ru-RU" dirty="0" smtClean="0"/>
              <a:t> Индии.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99592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Мастер-классы и интерактивные программы в </a:t>
            </a:r>
            <a:r>
              <a:rPr lang="ru-RU" dirty="0" err="1" smtClean="0"/>
              <a:t>Этномире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DSC_0082 ж 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Здесь могут провести практический любой мастер-класс, например: изготовление </a:t>
            </a:r>
            <a:r>
              <a:rPr lang="ru-RU" dirty="0" err="1" smtClean="0"/>
              <a:t>кукол-берегинь</a:t>
            </a:r>
            <a:r>
              <a:rPr lang="ru-RU" dirty="0" smtClean="0"/>
              <a:t>, </a:t>
            </a:r>
            <a:r>
              <a:rPr lang="ru-RU" dirty="0" err="1" smtClean="0"/>
              <a:t>изготовление</a:t>
            </a:r>
            <a:r>
              <a:rPr lang="ru-RU" dirty="0" smtClean="0"/>
              <a:t> резных свечей, роспись по дереву. Здесь можно пообщаться с собаками </a:t>
            </a:r>
            <a:r>
              <a:rPr lang="ru-RU" dirty="0" err="1" smtClean="0"/>
              <a:t>хаски</a:t>
            </a:r>
            <a:r>
              <a:rPr lang="ru-RU" dirty="0" smtClean="0"/>
              <a:t> или с экзотическими животными. </a:t>
            </a:r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27584" y="6203667"/>
            <a:ext cx="7416824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057400" cy="1066800"/>
          </a:xfrm>
        </p:spPr>
        <p:txBody>
          <a:bodyPr/>
          <a:lstStyle/>
          <a:p>
            <a:r>
              <a:rPr lang="ru-RU" dirty="0" smtClean="0"/>
              <a:t>Развлекательные программы.</a:t>
            </a:r>
            <a:endParaRPr lang="ru-RU" dirty="0"/>
          </a:p>
        </p:txBody>
      </p:sp>
      <p:pic>
        <p:nvPicPr>
          <p:cNvPr id="5" name="Рисунок 4" descr="DSC_0557 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124744"/>
            <a:ext cx="2057400" cy="4419600"/>
          </a:xfrm>
        </p:spPr>
        <p:txBody>
          <a:bodyPr>
            <a:normAutofit/>
          </a:bodyPr>
          <a:lstStyle/>
          <a:p>
            <a:r>
              <a:rPr lang="ru-RU" dirty="0" smtClean="0"/>
              <a:t>Для школьников в </a:t>
            </a:r>
            <a:r>
              <a:rPr lang="ru-RU" dirty="0" err="1" smtClean="0"/>
              <a:t>Этномире</a:t>
            </a:r>
            <a:r>
              <a:rPr lang="ru-RU" dirty="0" smtClean="0"/>
              <a:t> предлагают различные программы.</a:t>
            </a:r>
          </a:p>
          <a:p>
            <a:r>
              <a:rPr lang="ru-RU" dirty="0" smtClean="0"/>
              <a:t>Например: услышать горловое пение и потанцевать под звуки бубна, или поиграть в народные игры.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27584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91264" cy="37951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Этномир</a:t>
            </a:r>
            <a:r>
              <a:rPr lang="ru-RU" dirty="0" smtClean="0"/>
              <a:t> прекрасен в любое время года.</a:t>
            </a:r>
            <a:endParaRPr lang="ru-RU" dirty="0"/>
          </a:p>
        </p:txBody>
      </p:sp>
      <p:pic>
        <p:nvPicPr>
          <p:cNvPr id="5" name="Рисунок 4" descr="2016-01-05 14-57-24 з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846" r="3846"/>
          <a:stretch>
            <a:fillRect/>
          </a:stretch>
        </p:blipFill>
        <p:spPr>
          <a:xfrm>
            <a:off x="0" y="1628800"/>
            <a:ext cx="5076056" cy="39624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764704"/>
            <a:ext cx="6192688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Зимой здесь также, необычайно красиво. </a:t>
            </a:r>
            <a:endParaRPr lang="ru-RU" dirty="0"/>
          </a:p>
        </p:txBody>
      </p:sp>
      <p:pic>
        <p:nvPicPr>
          <p:cNvPr id="7" name="Рисунок 6" descr="DSC_02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2644" y="3140968"/>
            <a:ext cx="4051356" cy="270090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611560" y="6203667"/>
            <a:ext cx="784887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7048" y="1524000"/>
            <a:ext cx="7989903" cy="4572000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                      Экскурсионный маршрут:</a:t>
            </a:r>
            <a:br>
              <a:rPr lang="ru-RU" sz="3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«Калуга – </a:t>
            </a:r>
            <a:r>
              <a:rPr lang="ru-RU" sz="32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арт-парк</a:t>
            </a:r>
            <a:r>
              <a:rPr lang="ru-RU" sz="3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Никола-Ленивец – Калуга».</a:t>
            </a:r>
            <a:endParaRPr lang="ru-RU" sz="3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>
          <a:xfrm>
            <a:off x="827584" y="6203667"/>
            <a:ext cx="7704856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5949280"/>
            <a:ext cx="339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Объект «Маяк» и старая церковь.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Никола-Ленивец известен своими объектами </a:t>
            </a:r>
            <a:r>
              <a:rPr lang="ru-RU" dirty="0" err="1" smtClean="0"/>
              <a:t>ленд-арта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DSC_04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До 1990-х годов это была полузабытая деревня с тремя местными жителями. А затем это место нашел художник  с друзьями. И они стали украшать природный ландшафт разными фигурами. На фото – объект «Вселенский разум».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99592" y="6203667"/>
            <a:ext cx="7416824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7200"/>
            <a:ext cx="8147248" cy="3795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Много разных объектов. </a:t>
            </a:r>
            <a:endParaRPr lang="ru-RU" dirty="0"/>
          </a:p>
        </p:txBody>
      </p:sp>
      <p:pic>
        <p:nvPicPr>
          <p:cNvPr id="5" name="Рисунок 4" descr="DSC_041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53208"/>
            <a:ext cx="5486400" cy="3657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980728"/>
            <a:ext cx="4968552" cy="72008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На территории </a:t>
            </a:r>
            <a:r>
              <a:rPr lang="ru-RU" dirty="0" err="1" smtClean="0"/>
              <a:t>арт-парка</a:t>
            </a:r>
            <a:r>
              <a:rPr lang="ru-RU" dirty="0" smtClean="0"/>
              <a:t> находится более 30 объектов. Чтоб их обойти, нужно примерно 4 -5 часов.</a:t>
            </a:r>
            <a:endParaRPr lang="ru-RU" dirty="0"/>
          </a:p>
        </p:txBody>
      </p:sp>
      <p:pic>
        <p:nvPicPr>
          <p:cNvPr id="6" name="Рисунок 5" descr="DSC_0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980728"/>
            <a:ext cx="3168352" cy="216024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7" name="Рисунок 6" descr="DSC_0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789040"/>
            <a:ext cx="3079248" cy="205283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270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827584" y="6203667"/>
            <a:ext cx="7560840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5445224"/>
            <a:ext cx="4636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«Сарай». Из </a:t>
            </a:r>
            <a:r>
              <a:rPr lang="ru-RU" sz="1600" i="1" dirty="0" err="1" smtClean="0"/>
              <a:t>отверсий</a:t>
            </a:r>
            <a:r>
              <a:rPr lang="ru-RU" sz="1600" i="1" dirty="0" smtClean="0"/>
              <a:t> падают, перекрещиваясь</a:t>
            </a:r>
          </a:p>
          <a:p>
            <a:r>
              <a:rPr lang="ru-RU" sz="1600" i="1" dirty="0" smtClean="0"/>
              <a:t>Солнечные лучи.</a:t>
            </a:r>
            <a:endParaRPr lang="ru-RU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796136" y="3068961"/>
            <a:ext cx="3347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«Городище». Раньше на этом </a:t>
            </a:r>
          </a:p>
          <a:p>
            <a:r>
              <a:rPr lang="ru-RU" sz="1600" i="1" dirty="0" smtClean="0"/>
              <a:t>месте жили языческие племена.</a:t>
            </a:r>
            <a:endParaRPr lang="ru-RU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5733256"/>
            <a:ext cx="589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«Ротонда». Строение, </a:t>
            </a:r>
          </a:p>
          <a:p>
            <a:r>
              <a:rPr lang="ru-RU" sz="1600" i="1" dirty="0" smtClean="0"/>
              <a:t>со множеством дверей и окон.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249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4008" y="1524000"/>
            <a:ext cx="6855983" cy="4572000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12968" cy="172819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                     </a:t>
            </a:r>
            <a:r>
              <a:rPr lang="ru-RU" sz="30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Экскурсионный маршрут:</a:t>
            </a:r>
            <a:br>
              <a:rPr lang="ru-RU" sz="30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0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«Калуга – парк птиц «Воробьи» - </a:t>
            </a:r>
            <a:br>
              <a:rPr lang="ru-RU" sz="30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0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музей мусора «</a:t>
            </a:r>
            <a:r>
              <a:rPr lang="ru-RU" sz="30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Му-му</a:t>
            </a:r>
            <a:r>
              <a:rPr lang="ru-RU" sz="30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» - «Берендеево царство – Калуга».</a:t>
            </a:r>
            <a:endParaRPr lang="ru-RU" sz="30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>
          <a:xfrm>
            <a:off x="827584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0"/>
            <a:ext cx="2057400" cy="1066800"/>
          </a:xfrm>
        </p:spPr>
        <p:txBody>
          <a:bodyPr/>
          <a:lstStyle/>
          <a:p>
            <a:r>
              <a:rPr lang="ru-RU" dirty="0" smtClean="0"/>
              <a:t>Парк птиц «Воробьи».</a:t>
            </a:r>
            <a:endParaRPr lang="ru-RU" dirty="0"/>
          </a:p>
        </p:txBody>
      </p:sp>
      <p:pic>
        <p:nvPicPr>
          <p:cNvPr id="5" name="Рисунок 4" descr="DSC_042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157" r="1215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16216" y="1124744"/>
            <a:ext cx="2057400" cy="4419600"/>
          </a:xfrm>
        </p:spPr>
        <p:txBody>
          <a:bodyPr>
            <a:normAutofit/>
          </a:bodyPr>
          <a:lstStyle/>
          <a:p>
            <a:r>
              <a:rPr lang="ru-RU" dirty="0" smtClean="0"/>
              <a:t>На основной территории парка находится более 2000 видов пернатых. Помимо них живут и различные животные – вьючный скот, мини-козы, обезьяны, представители семейства кошачьих и другие.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99592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165304"/>
            <a:ext cx="7848872" cy="499120"/>
          </a:xfrm>
        </p:spPr>
        <p:txBody>
          <a:bodyPr>
            <a:normAutofit fontScale="90000"/>
          </a:bodyPr>
          <a:lstStyle/>
          <a:p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/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/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/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/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/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/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/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Здравствуйте. Посмотрев эту презентацию, Вы узнаете о таких объектах как:</a:t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- </a:t>
            </a:r>
            <a:r>
              <a:rPr lang="ru-RU" sz="33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Этномир</a:t>
            </a: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/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- </a:t>
            </a:r>
            <a:r>
              <a:rPr lang="ru-RU" sz="33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Арт-парк</a:t>
            </a: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Никола-Ленивец</a:t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- Парк птиц</a:t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- Музей-диорама «Великое Стояние на р. Угре»</a:t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- Музей обрядовой куклы «</a:t>
            </a:r>
            <a:r>
              <a:rPr lang="ru-RU" sz="33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Берегиня</a:t>
            </a: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»</a:t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- Берендеево царство</a:t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- Музей мусора «Му-Му»</a:t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- Таруса.</a:t>
            </a:r>
            <a:b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3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Также узнаете об уникальных рассказах-демонстрациях, о спектаклях, о дегустации</a:t>
            </a:r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83568" y="6203667"/>
            <a:ext cx="7704856" cy="384048"/>
          </a:xfrm>
        </p:spPr>
        <p:txBody>
          <a:bodyPr/>
          <a:lstStyle/>
          <a:p>
            <a:r>
              <a:rPr lang="ru-RU" sz="1400" dirty="0" smtClean="0"/>
              <a:t>Экскурсионная фирма "День отдыха". </a:t>
            </a:r>
            <a:r>
              <a:rPr lang="ru-RU" sz="1400" dirty="0" err="1" smtClean="0"/>
              <a:t>www.do-e.ru</a:t>
            </a:r>
            <a:r>
              <a:rPr lang="ru-RU" sz="1400" dirty="0" smtClean="0"/>
              <a:t>. Тел.: 8(4842)40-46-60, 8-930-754-46-60</a:t>
            </a: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260648"/>
            <a:ext cx="20574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Вторая территория парка птица. Парк камней.</a:t>
            </a:r>
            <a:endParaRPr lang="ru-RU" dirty="0"/>
          </a:p>
        </p:txBody>
      </p:sp>
      <p:pic>
        <p:nvPicPr>
          <p:cNvPr id="5" name="Рисунок 4" descr="DSC_048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412776"/>
            <a:ext cx="2057400" cy="4419600"/>
          </a:xfrm>
        </p:spPr>
        <p:txBody>
          <a:bodyPr/>
          <a:lstStyle/>
          <a:p>
            <a:r>
              <a:rPr lang="ru-RU" dirty="0" smtClean="0"/>
              <a:t>На второй территории парка птиц есть Парк камней. Здесь собраны разные горные породы от Кавказа до Урала. </a:t>
            </a:r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27584" y="6203667"/>
            <a:ext cx="763284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0"/>
            <a:ext cx="2057400" cy="1066800"/>
          </a:xfrm>
        </p:spPr>
        <p:txBody>
          <a:bodyPr/>
          <a:lstStyle/>
          <a:p>
            <a:r>
              <a:rPr lang="ru-RU" dirty="0" smtClean="0"/>
              <a:t>Тропический мир.</a:t>
            </a:r>
            <a:endParaRPr lang="ru-RU" dirty="0"/>
          </a:p>
        </p:txBody>
      </p:sp>
      <p:pic>
        <p:nvPicPr>
          <p:cNvPr id="5" name="Рисунок 4" descr="DSC_05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198" b="191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196752"/>
            <a:ext cx="2129408" cy="4707632"/>
          </a:xfrm>
        </p:spPr>
        <p:txBody>
          <a:bodyPr>
            <a:normAutofit/>
          </a:bodyPr>
          <a:lstStyle/>
          <a:p>
            <a:r>
              <a:rPr lang="ru-RU" dirty="0" smtClean="0"/>
              <a:t>На второй территории парка птиц есть закрытый павильон – «Тропический мир». Там поддерживается уровень влажности и температура, как в тропиках. И растут бананы и прочие необычные для нас растения.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755576" y="6203667"/>
            <a:ext cx="7560840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057400" cy="1066800"/>
          </a:xfrm>
        </p:spPr>
        <p:txBody>
          <a:bodyPr/>
          <a:lstStyle/>
          <a:p>
            <a:r>
              <a:rPr lang="ru-RU" dirty="0" smtClean="0"/>
              <a:t>Павильон «Ночной мир».</a:t>
            </a:r>
            <a:endParaRPr lang="ru-RU" dirty="0"/>
          </a:p>
        </p:txBody>
      </p:sp>
      <p:pic>
        <p:nvPicPr>
          <p:cNvPr id="5" name="Рисунок 4" descr="лис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130" r="1013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196752"/>
            <a:ext cx="2057400" cy="4823048"/>
          </a:xfrm>
        </p:spPr>
        <p:txBody>
          <a:bodyPr>
            <a:normAutofit/>
          </a:bodyPr>
          <a:lstStyle/>
          <a:p>
            <a:r>
              <a:rPr lang="ru-RU" dirty="0" smtClean="0"/>
              <a:t>Есть на второй территории парка птиц павильон «Ночной мир». Там темно. И в темноте видны ушастые ежи, летучие мыши, и даже огромная летучая лиса, размах крыльев которой около 1 метра.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27584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057400" cy="1066800"/>
          </a:xfrm>
        </p:spPr>
        <p:txBody>
          <a:bodyPr/>
          <a:lstStyle/>
          <a:p>
            <a:r>
              <a:rPr lang="ru-RU" dirty="0" smtClean="0"/>
              <a:t>Музей мусора «</a:t>
            </a:r>
            <a:r>
              <a:rPr lang="ru-RU" dirty="0" err="1" smtClean="0"/>
              <a:t>Му-му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" name="Рисунок 4" descr="музей м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27" r="139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124744"/>
            <a:ext cx="2057400" cy="4419600"/>
          </a:xfrm>
        </p:spPr>
        <p:txBody>
          <a:bodyPr/>
          <a:lstStyle/>
          <a:p>
            <a:r>
              <a:rPr lang="ru-RU" dirty="0" smtClean="0"/>
              <a:t>Музей был создан пару лет назад.  Его экспонаты – это настоящие произведения искусства, сделанные из вторсырья.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99592" y="6203667"/>
            <a:ext cx="7560840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260648"/>
            <a:ext cx="2057400" cy="1066800"/>
          </a:xfrm>
        </p:spPr>
        <p:txBody>
          <a:bodyPr/>
          <a:lstStyle/>
          <a:p>
            <a:r>
              <a:rPr lang="ru-RU" dirty="0" smtClean="0"/>
              <a:t>Здесь много необычных объектов.</a:t>
            </a:r>
            <a:endParaRPr lang="ru-RU" dirty="0"/>
          </a:p>
        </p:txBody>
      </p:sp>
      <p:pic>
        <p:nvPicPr>
          <p:cNvPr id="5" name="Рисунок 4" descr="музей мусор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27" r="139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60232" y="1340768"/>
            <a:ext cx="2057400" cy="4419600"/>
          </a:xfrm>
        </p:spPr>
        <p:txBody>
          <a:bodyPr/>
          <a:lstStyle/>
          <a:p>
            <a:r>
              <a:rPr lang="ru-RU" dirty="0" smtClean="0"/>
              <a:t>Этот медведь сделан из автомобильных покрышек.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99592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Здесь даже взрослые могут вернуться в детство. </a:t>
            </a:r>
            <a:endParaRPr lang="ru-RU" dirty="0"/>
          </a:p>
        </p:txBody>
      </p:sp>
      <p:pic>
        <p:nvPicPr>
          <p:cNvPr id="5" name="Рисунок 4" descr="музей м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27" r="139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Можно прокатиться с горки и упасть в бассейн с шариками.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27584" y="6203667"/>
            <a:ext cx="7560840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057400" cy="1066800"/>
          </a:xfrm>
        </p:spPr>
        <p:txBody>
          <a:bodyPr/>
          <a:lstStyle/>
          <a:p>
            <a:r>
              <a:rPr lang="ru-RU" dirty="0" smtClean="0"/>
              <a:t>Зеркальный лабиринт.</a:t>
            </a:r>
            <a:endParaRPr lang="ru-RU" dirty="0"/>
          </a:p>
        </p:txBody>
      </p:sp>
      <p:pic>
        <p:nvPicPr>
          <p:cNvPr id="5" name="Рисунок 4" descr="музей м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27" r="139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124744"/>
            <a:ext cx="2057400" cy="4419600"/>
          </a:xfrm>
        </p:spPr>
        <p:txBody>
          <a:bodyPr/>
          <a:lstStyle/>
          <a:p>
            <a:r>
              <a:rPr lang="ru-RU" dirty="0" smtClean="0"/>
              <a:t>Зайдя в лабиринт, стены которого одинаковы – нужно найти выход.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755576" y="6203667"/>
            <a:ext cx="763284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0"/>
            <a:ext cx="2057400" cy="1066800"/>
          </a:xfrm>
        </p:spPr>
        <p:txBody>
          <a:bodyPr/>
          <a:lstStyle/>
          <a:p>
            <a:r>
              <a:rPr lang="ru-RU" dirty="0" smtClean="0"/>
              <a:t>Берендеево царство.</a:t>
            </a:r>
            <a:endParaRPr lang="ru-RU" dirty="0"/>
          </a:p>
        </p:txBody>
      </p:sp>
      <p:pic>
        <p:nvPicPr>
          <p:cNvPr id="5" name="Рисунок 4" descr="DSC_005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16216" y="1124744"/>
            <a:ext cx="2057400" cy="4419600"/>
          </a:xfrm>
        </p:spPr>
        <p:txBody>
          <a:bodyPr/>
          <a:lstStyle/>
          <a:p>
            <a:r>
              <a:rPr lang="ru-RU" dirty="0" smtClean="0"/>
              <a:t>Это место на просторном поле, на котором расставлены фигуры сказочных персонажей.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99592" y="6203667"/>
            <a:ext cx="7416824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260648"/>
            <a:ext cx="2057400" cy="1066800"/>
          </a:xfrm>
        </p:spPr>
        <p:txBody>
          <a:bodyPr/>
          <a:lstStyle/>
          <a:p>
            <a:r>
              <a:rPr lang="ru-RU" dirty="0" smtClean="0"/>
              <a:t>Объекты постоянно меняются.</a:t>
            </a:r>
            <a:endParaRPr lang="ru-RU" dirty="0"/>
          </a:p>
        </p:txBody>
      </p:sp>
      <p:pic>
        <p:nvPicPr>
          <p:cNvPr id="5" name="Рисунок 4" descr="DSC_01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340768"/>
            <a:ext cx="2057400" cy="4419600"/>
          </a:xfrm>
        </p:spPr>
        <p:txBody>
          <a:bodyPr>
            <a:normAutofit/>
          </a:bodyPr>
          <a:lstStyle/>
          <a:p>
            <a:r>
              <a:rPr lang="ru-RU" dirty="0" smtClean="0"/>
              <a:t>«Берендеево царство» – это строительная фирма, строящая </a:t>
            </a:r>
            <a:r>
              <a:rPr lang="ru-RU" dirty="0" err="1" smtClean="0"/>
              <a:t>коттеджные</a:t>
            </a:r>
            <a:r>
              <a:rPr lang="ru-RU" dirty="0" smtClean="0"/>
              <a:t> поселки в Подмосковье в сказочном стиле. Поэтому одни фигуры уезжают на постоянное место жительства, а другие, новые, появляются здесь.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755576" y="6203667"/>
            <a:ext cx="763284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цвета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628800"/>
            <a:ext cx="6552728" cy="4365756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           Экскурсионный маршрут:</a:t>
            </a:r>
            <a:b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«Калуга – Таруса – Поленово -Калуга».</a:t>
            </a:r>
            <a:endParaRPr lang="ru-RU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>
          <a:xfrm>
            <a:off x="827584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5805264"/>
            <a:ext cx="5135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Памятник Марине Цветаевой на набережной р. Оки.</a:t>
            </a:r>
            <a:endParaRPr lang="ru-RU" sz="160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28673 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132856"/>
            <a:ext cx="8229600" cy="4098727"/>
          </a:xfrm>
          <a:effectLst>
            <a:softEdge rad="1270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>
          <a:xfrm>
            <a:off x="827584" y="6203667"/>
            <a:ext cx="7416824" cy="384048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                Экскурсионный маршрут </a:t>
            </a:r>
            <a:br>
              <a:rPr lang="ru-RU" sz="36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6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«Калуга – музей-усадьба Полотняный завод – Музей-диорама «Великое Стояние на р. Угре -      Калуга»</a:t>
            </a:r>
            <a:br>
              <a:rPr lang="ru-RU" sz="36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6021288"/>
            <a:ext cx="3386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Музей-усадьба Полотняный завод</a:t>
            </a:r>
            <a:endParaRPr lang="ru-RU" sz="16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057400" cy="1066800"/>
          </a:xfrm>
        </p:spPr>
        <p:txBody>
          <a:bodyPr/>
          <a:lstStyle/>
          <a:p>
            <a:r>
              <a:rPr lang="ru-RU" dirty="0" smtClean="0"/>
              <a:t>Таруса. «Русский Барбизон».</a:t>
            </a:r>
            <a:endParaRPr lang="ru-RU" dirty="0"/>
          </a:p>
        </p:txBody>
      </p:sp>
      <p:pic>
        <p:nvPicPr>
          <p:cNvPr id="5" name="Рисунок 4" descr="DSC_00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124744"/>
            <a:ext cx="2057400" cy="489505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Таруса ассоциируется с именем Марины Цветаевой, с Константином Паустовским, с красивыми пейзажами. За эти пейзажи в </a:t>
            </a:r>
            <a:r>
              <a:rPr lang="en-US" dirty="0" smtClean="0"/>
              <a:t>XIX </a:t>
            </a:r>
            <a:r>
              <a:rPr lang="ru-RU" dirty="0" smtClean="0"/>
              <a:t>веке её называли «Русский Барбизон». Барбизон – это живописное местечко во Франции, где собирались художники.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683568" y="6203667"/>
            <a:ext cx="7776864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0"/>
            <a:ext cx="2057400" cy="1066800"/>
          </a:xfrm>
        </p:spPr>
        <p:txBody>
          <a:bodyPr/>
          <a:lstStyle/>
          <a:p>
            <a:r>
              <a:rPr lang="ru-RU" dirty="0" smtClean="0"/>
              <a:t>Прогулка по Тарусе.</a:t>
            </a:r>
            <a:endParaRPr lang="ru-RU" dirty="0"/>
          </a:p>
        </p:txBody>
      </p:sp>
      <p:pic>
        <p:nvPicPr>
          <p:cNvPr id="5" name="Рисунок 4" descr="DSC_028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16216" y="1124744"/>
            <a:ext cx="2170584" cy="489505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 время прогулки по набережной р. Оки можно увидеть три памятника: М. Цветаевой, Б. Ахмадулиной и К. Паустовскому. </a:t>
            </a:r>
          </a:p>
          <a:p>
            <a:r>
              <a:rPr lang="ru-RU" dirty="0" smtClean="0"/>
              <a:t>В Тарусе есть старая церковь, Игумнов овраг рядом с источником, и наконец памятный камень, на том месте, где хотела бы быть похоронена М. Цветаева.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611560" y="6203667"/>
            <a:ext cx="763284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0"/>
            <a:ext cx="2057400" cy="1066800"/>
          </a:xfrm>
        </p:spPr>
        <p:txBody>
          <a:bodyPr/>
          <a:lstStyle/>
          <a:p>
            <a:r>
              <a:rPr lang="ru-RU" dirty="0" smtClean="0"/>
              <a:t>Водная прогулка до Поленово.</a:t>
            </a:r>
            <a:endParaRPr lang="ru-RU" dirty="0"/>
          </a:p>
        </p:txBody>
      </p:sp>
      <p:pic>
        <p:nvPicPr>
          <p:cNvPr id="5" name="Рисунок 4" descr="DSC_00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60232" y="1124744"/>
            <a:ext cx="2057400" cy="4419600"/>
          </a:xfrm>
        </p:spPr>
        <p:txBody>
          <a:bodyPr>
            <a:normAutofit/>
          </a:bodyPr>
          <a:lstStyle/>
          <a:p>
            <a:r>
              <a:rPr lang="ru-RU" dirty="0" smtClean="0"/>
              <a:t>Из Тарусы можно отправиться в имение художника Василия Поленово. Добраться туда можно либо на большом  теплоходе, либо на моторной лодке.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84887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057400" cy="1066800"/>
          </a:xfrm>
        </p:spPr>
        <p:txBody>
          <a:bodyPr/>
          <a:lstStyle/>
          <a:p>
            <a:r>
              <a:rPr lang="ru-RU" dirty="0" smtClean="0"/>
              <a:t>Музей-усадьба Поленово.</a:t>
            </a:r>
            <a:endParaRPr lang="ru-RU" dirty="0"/>
          </a:p>
        </p:txBody>
      </p:sp>
      <p:pic>
        <p:nvPicPr>
          <p:cNvPr id="5" name="Рисунок 4" descr="DSC_003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124744"/>
            <a:ext cx="2057400" cy="4895056"/>
          </a:xfrm>
        </p:spPr>
        <p:txBody>
          <a:bodyPr>
            <a:normAutofit/>
          </a:bodyPr>
          <a:lstStyle/>
          <a:p>
            <a:r>
              <a:rPr lang="ru-RU" dirty="0" smtClean="0"/>
              <a:t>Гостей Поленово не оставляет равнодушными. Они удивляются пушистым елям, лапами касающимися земли, удивляются необычной, в скандинавском стиле архитектуре. На фото – главный дом-музей.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-243408"/>
            <a:ext cx="2057400" cy="1066800"/>
          </a:xfrm>
        </p:spPr>
        <p:txBody>
          <a:bodyPr/>
          <a:lstStyle/>
          <a:p>
            <a:r>
              <a:rPr lang="ru-RU" dirty="0" smtClean="0"/>
              <a:t>Дом-музей.</a:t>
            </a:r>
            <a:endParaRPr lang="ru-RU" dirty="0"/>
          </a:p>
        </p:txBody>
      </p:sp>
      <p:pic>
        <p:nvPicPr>
          <p:cNvPr id="5" name="Рисунок 4" descr="polenovo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27" r="139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836712"/>
            <a:ext cx="2057400" cy="44196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Еще при жизни В. Поленов собирал коллекции для того чтоб в его доме был музей. И сейчас здесь находятся коллекции картин его друзей и его самого. Здесь сохранена старинная мебель, и традиция – в каждой комнате ставить на стол живые цветы.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611560" y="6203667"/>
            <a:ext cx="784887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x8DpM8WAD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669" y="1524000"/>
            <a:ext cx="6856661" cy="4572000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19200"/>
          </a:xfrm>
        </p:spPr>
        <p:txBody>
          <a:bodyPr>
            <a:noAutofit/>
          </a:bodyPr>
          <a:lstStyle/>
          <a:p>
            <a:r>
              <a:rPr lang="ru-RU" sz="3000" dirty="0" smtClean="0"/>
              <a:t>                     </a:t>
            </a:r>
            <a:r>
              <a:rPr lang="ru-RU" sz="29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Экскурсионный маршрут :</a:t>
            </a:r>
            <a:br>
              <a:rPr lang="ru-RU" sz="29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29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«Калуга –  музей-диорама «Великое Стояние на р. Угре» – музей кукол «</a:t>
            </a:r>
            <a:r>
              <a:rPr lang="ru-RU" sz="29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Берегиня</a:t>
            </a:r>
            <a:r>
              <a:rPr lang="ru-RU" sz="29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» – Калуга».</a:t>
            </a:r>
            <a:endParaRPr lang="ru-RU" sz="29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>
          <a:xfrm>
            <a:off x="755576" y="6203667"/>
            <a:ext cx="7704856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188640"/>
            <a:ext cx="20574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Музей-диорама «Великое Стояние на р. Угре».</a:t>
            </a:r>
            <a:endParaRPr lang="ru-RU" dirty="0"/>
          </a:p>
        </p:txBody>
      </p:sp>
      <p:pic>
        <p:nvPicPr>
          <p:cNvPr id="6" name="Рисунок 5" descr="279_06_.Russkiy-mi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09" r="1390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340768"/>
            <a:ext cx="2057400" cy="4679032"/>
          </a:xfrm>
        </p:spPr>
        <p:txBody>
          <a:bodyPr>
            <a:normAutofit/>
          </a:bodyPr>
          <a:lstStyle/>
          <a:p>
            <a:r>
              <a:rPr lang="ru-RU" dirty="0" smtClean="0"/>
              <a:t>Музей посвящен событиям 1480 года. В музее можно увидеть диораму, прослушать рассказ об освобождении Руси от татаро-монгольского ига, увидеть картины художника П. </a:t>
            </a:r>
            <a:r>
              <a:rPr lang="ru-RU" dirty="0" err="1" smtClean="0"/>
              <a:t>Рыженко</a:t>
            </a:r>
            <a:r>
              <a:rPr lang="ru-RU" dirty="0" smtClean="0"/>
              <a:t>, выпить чаю на травах с монастырскими булочками и посмотреть фильм.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0"/>
            <a:ext cx="20574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Музей обрядовой куклы «</a:t>
            </a:r>
            <a:r>
              <a:rPr lang="ru-RU" dirty="0" err="1" smtClean="0"/>
              <a:t>Берегиня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" name="Рисунок 4" descr="DSC_029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124744"/>
            <a:ext cx="2057400" cy="4563616"/>
          </a:xfrm>
        </p:spPr>
        <p:txBody>
          <a:bodyPr>
            <a:normAutofit/>
          </a:bodyPr>
          <a:lstStyle/>
          <a:p>
            <a:r>
              <a:rPr lang="ru-RU" dirty="0" smtClean="0"/>
              <a:t>В музее собрана коллекция из 2000 кукол. </a:t>
            </a:r>
            <a:r>
              <a:rPr lang="ru-RU" dirty="0" err="1" smtClean="0"/>
              <a:t>Берегини</a:t>
            </a:r>
            <a:r>
              <a:rPr lang="ru-RU" dirty="0" smtClean="0"/>
              <a:t> – это обрядовые куклы наших предков. Хозяйка музея расскажет о забытых традициях, и покажет самые интересные куклы. А мы все знаем куклу </a:t>
            </a:r>
            <a:r>
              <a:rPr lang="ru-RU" dirty="0" err="1" smtClean="0"/>
              <a:t>Масленницу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188640"/>
            <a:ext cx="20574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Побывать в музее кукол интересно и взрослым и детям.</a:t>
            </a:r>
            <a:endParaRPr lang="ru-RU" dirty="0"/>
          </a:p>
        </p:txBody>
      </p:sp>
      <p:pic>
        <p:nvPicPr>
          <p:cNvPr id="5" name="Рисунок 4" descr="DSC_03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268760"/>
            <a:ext cx="2129408" cy="456361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Вы узнаете, почему нельзя поднимать вещи с земли, почему женщинам нужно носить бусы, почему нельзя рубить рябину во дворе, вам расскажут, как пяти- летние девочки могли готовить еду на всю семью, и что им в этом помогало. Узнаете о забытой народной мудрости.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20880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цвета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7703" y="1628800"/>
            <a:ext cx="6548634" cy="4365756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           Экскурсионный маршрут:</a:t>
            </a:r>
            <a:b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«Калуга – </a:t>
            </a:r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Малоярославец – Ильинские рубежи - Калуга».</a:t>
            </a:r>
            <a:endParaRPr lang="ru-RU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>
          <a:xfrm>
            <a:off x="827584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5733256"/>
            <a:ext cx="1777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Казанский собор.</a:t>
            </a:r>
            <a:endParaRPr lang="ru-RU" sz="160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Владимирский скит и музей-диорама «Великое стояние на р. Угре».</a:t>
            </a:r>
            <a:endParaRPr lang="ru-RU" dirty="0"/>
          </a:p>
        </p:txBody>
      </p:sp>
      <p:pic>
        <p:nvPicPr>
          <p:cNvPr id="5" name="Рисунок 4" descr="DSC_00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Когда, в 1480 г. татары пришли на русские земли, все жители молились о заступничестве иконе Владимирской Божьей Матери. И в память об оказанной помощи, на берегах р. Угры был построен Владимирский скит с расположенным на территории музеем.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755576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0"/>
            <a:ext cx="2057400" cy="1066800"/>
          </a:xfrm>
        </p:spPr>
        <p:txBody>
          <a:bodyPr>
            <a:normAutofit/>
          </a:bodyPr>
          <a:lstStyle/>
          <a:p>
            <a:r>
              <a:rPr lang="ru-RU" dirty="0" smtClean="0"/>
              <a:t>Малоярославец.</a:t>
            </a:r>
            <a:endParaRPr lang="ru-RU" dirty="0"/>
          </a:p>
        </p:txBody>
      </p:sp>
      <p:pic>
        <p:nvPicPr>
          <p:cNvPr id="6" name="Рисунок 5" descr="279_06_.Russkiy-mi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6336704" cy="439300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60232" y="1052736"/>
            <a:ext cx="2057400" cy="467903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Город прославился в 1812 г. </a:t>
            </a:r>
          </a:p>
          <a:p>
            <a:r>
              <a:rPr lang="ru-RU" dirty="0" smtClean="0"/>
              <a:t>Здесь был дан решающий бой в ходе Отечественной войны.</a:t>
            </a:r>
          </a:p>
          <a:p>
            <a:r>
              <a:rPr lang="ru-RU" dirty="0" smtClean="0"/>
              <a:t>Французская армия потерпела в Малоярославце поражение, которое решило исход войны в пользу русских.</a:t>
            </a:r>
          </a:p>
          <a:p>
            <a:r>
              <a:rPr lang="ru-RU" dirty="0" smtClean="0"/>
              <a:t> На фото – </a:t>
            </a:r>
            <a:r>
              <a:rPr lang="ru-RU" dirty="0" err="1" smtClean="0"/>
              <a:t>Черноостровский</a:t>
            </a:r>
            <a:r>
              <a:rPr lang="ru-RU" dirty="0" smtClean="0"/>
              <a:t> монастырь. За его стенами происходили основные боевые действия.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188640"/>
            <a:ext cx="2057400" cy="1066800"/>
          </a:xfrm>
        </p:spPr>
        <p:txBody>
          <a:bodyPr>
            <a:normAutofit/>
          </a:bodyPr>
          <a:lstStyle/>
          <a:p>
            <a:r>
              <a:rPr lang="ru-RU" dirty="0" smtClean="0"/>
              <a:t>Церкви Малоярославца.</a:t>
            </a:r>
            <a:endParaRPr lang="ru-RU" dirty="0"/>
          </a:p>
        </p:txBody>
      </p:sp>
      <p:pic>
        <p:nvPicPr>
          <p:cNvPr id="6" name="Рисунок 5" descr="279_06_.Russkiy-mi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6019800" cy="40132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340768"/>
            <a:ext cx="2057400" cy="4679032"/>
          </a:xfrm>
        </p:spPr>
        <p:txBody>
          <a:bodyPr>
            <a:normAutofit/>
          </a:bodyPr>
          <a:lstStyle/>
          <a:p>
            <a:r>
              <a:rPr lang="ru-RU" dirty="0" smtClean="0"/>
              <a:t>В центре города находятся две необычные церкви – собор Успения (на фото) и храм Казанской иконы Божьей Матери.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548680"/>
            <a:ext cx="2057400" cy="1066800"/>
          </a:xfrm>
        </p:spPr>
        <p:txBody>
          <a:bodyPr>
            <a:normAutofit/>
          </a:bodyPr>
          <a:lstStyle/>
          <a:p>
            <a:r>
              <a:rPr lang="ru-RU" dirty="0" smtClean="0"/>
              <a:t>Выставка военной техники.</a:t>
            </a:r>
            <a:endParaRPr lang="ru-RU" dirty="0"/>
          </a:p>
        </p:txBody>
      </p:sp>
      <p:pic>
        <p:nvPicPr>
          <p:cNvPr id="6" name="Рисунок 5" descr="279_06_.Russkiy-mi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6192688" cy="412845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32240" y="1628800"/>
            <a:ext cx="2057400" cy="4679032"/>
          </a:xfrm>
        </p:spPr>
        <p:txBody>
          <a:bodyPr>
            <a:normAutofit/>
          </a:bodyPr>
          <a:lstStyle/>
          <a:p>
            <a:r>
              <a:rPr lang="ru-RU" dirty="0" smtClean="0"/>
              <a:t>В центре Малоярославца есть небольшая площадка. На ней собрана коллекция военной техники периода ВОВ.</a:t>
            </a:r>
          </a:p>
          <a:p>
            <a:r>
              <a:rPr lang="ru-RU" dirty="0" smtClean="0"/>
              <a:t>Здесь стоят танки и зенитные установки.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188640"/>
            <a:ext cx="2057400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Музей 1812 г</a:t>
            </a:r>
            <a:endParaRPr lang="ru-RU" dirty="0"/>
          </a:p>
        </p:txBody>
      </p:sp>
      <p:pic>
        <p:nvPicPr>
          <p:cNvPr id="6" name="Рисунок 5" descr="279_06_.Russkiy-mi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769744"/>
            <a:ext cx="6192688" cy="411837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32240" y="1628800"/>
            <a:ext cx="2057400" cy="4679032"/>
          </a:xfrm>
        </p:spPr>
        <p:txBody>
          <a:bodyPr>
            <a:normAutofit/>
          </a:bodyPr>
          <a:lstStyle/>
          <a:p>
            <a:r>
              <a:rPr lang="ru-RU" dirty="0" smtClean="0"/>
              <a:t>Экспозиция музея рассказывает о событиях Отечественной войны.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332656"/>
            <a:ext cx="2057400" cy="1066800"/>
          </a:xfrm>
        </p:spPr>
        <p:txBody>
          <a:bodyPr>
            <a:normAutofit/>
          </a:bodyPr>
          <a:lstStyle/>
          <a:p>
            <a:r>
              <a:rPr lang="ru-RU" dirty="0" smtClean="0"/>
              <a:t>Ильинские рубежи.</a:t>
            </a:r>
            <a:endParaRPr lang="ru-RU" dirty="0"/>
          </a:p>
        </p:txBody>
      </p:sp>
      <p:pic>
        <p:nvPicPr>
          <p:cNvPr id="6" name="Рисунок 5" descr="279_06_.Russkiy-mi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6192688" cy="412845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32240" y="1628800"/>
            <a:ext cx="2057400" cy="4679032"/>
          </a:xfrm>
        </p:spPr>
        <p:txBody>
          <a:bodyPr>
            <a:normAutofit/>
          </a:bodyPr>
          <a:lstStyle/>
          <a:p>
            <a:r>
              <a:rPr lang="ru-RU" dirty="0" smtClean="0"/>
              <a:t>Место, где был совершен подвиг Подольских курсантов. Они ценой своей жизни, на две недели задержали движение немецких частей.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омик феи!КЛасс!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947" y="1756756"/>
            <a:ext cx="7286105" cy="4106487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                  Экскурсионный маршрут :</a:t>
            </a:r>
            <a:br>
              <a:rPr lang="ru-RU" sz="3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sz="3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«Калуга – монастырь </a:t>
            </a:r>
            <a:r>
              <a:rPr lang="ru-RU" sz="32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Оптина</a:t>
            </a:r>
            <a:r>
              <a:rPr lang="ru-RU" sz="32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пустынь- Козельск – Калуга».</a:t>
            </a:r>
            <a:endParaRPr lang="ru-RU" sz="32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>
          <a:xfrm>
            <a:off x="755576" y="6203667"/>
            <a:ext cx="7704856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5733256"/>
            <a:ext cx="2861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Сказочный дом «</a:t>
            </a:r>
            <a:r>
              <a:rPr lang="ru-RU" sz="1600" i="1" dirty="0" err="1" smtClean="0"/>
              <a:t>Вихляндия</a:t>
            </a:r>
            <a:r>
              <a:rPr lang="ru-RU" sz="1600" i="1" dirty="0" smtClean="0"/>
              <a:t>»</a:t>
            </a:r>
            <a:endParaRPr lang="ru-RU" sz="1600" i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057400" cy="1066800"/>
          </a:xfrm>
        </p:spPr>
        <p:txBody>
          <a:bodyPr/>
          <a:lstStyle/>
          <a:p>
            <a:r>
              <a:rPr lang="ru-RU" dirty="0" smtClean="0"/>
              <a:t>Монастырь </a:t>
            </a:r>
            <a:r>
              <a:rPr lang="ru-RU" dirty="0" err="1" smtClean="0"/>
              <a:t>Оптина</a:t>
            </a:r>
            <a:r>
              <a:rPr lang="ru-RU" dirty="0" smtClean="0"/>
              <a:t> пустынь.</a:t>
            </a:r>
            <a:endParaRPr lang="ru-RU" dirty="0"/>
          </a:p>
        </p:txBody>
      </p:sp>
      <p:pic>
        <p:nvPicPr>
          <p:cNvPr id="5" name="Рисунок 4" descr="пнорама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594" r="1959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124744"/>
            <a:ext cx="2057400" cy="4895056"/>
          </a:xfrm>
        </p:spPr>
        <p:txBody>
          <a:bodyPr>
            <a:normAutofit/>
          </a:bodyPr>
          <a:lstStyle/>
          <a:p>
            <a:r>
              <a:rPr lang="ru-RU" dirty="0" smtClean="0"/>
              <a:t>Монастырь прославлен тем, что здесь зародилось особое духовное служение – старчество. И в храмах монастыря находятся мощи  святых старцев.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-315416"/>
            <a:ext cx="2057400" cy="1066800"/>
          </a:xfrm>
        </p:spPr>
        <p:txBody>
          <a:bodyPr/>
          <a:lstStyle/>
          <a:p>
            <a:r>
              <a:rPr lang="ru-RU" dirty="0" smtClean="0"/>
              <a:t>Козельск.</a:t>
            </a:r>
            <a:endParaRPr lang="ru-RU" dirty="0"/>
          </a:p>
        </p:txBody>
      </p:sp>
      <p:pic>
        <p:nvPicPr>
          <p:cNvPr id="5" name="Рисунок 4" descr="DSC_028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764704"/>
            <a:ext cx="2057400" cy="4419600"/>
          </a:xfrm>
        </p:spPr>
        <p:txBody>
          <a:bodyPr>
            <a:normAutofit/>
          </a:bodyPr>
          <a:lstStyle/>
          <a:p>
            <a:r>
              <a:rPr lang="ru-RU" dirty="0" smtClean="0"/>
              <a:t>Город известен героической обороной против превосходящих сил татарской армии в 1238 г. На фото фрагмент стены с изображением истории Козельска.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611560" y="6203667"/>
            <a:ext cx="784887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0"/>
            <a:ext cx="2057400" cy="1066800"/>
          </a:xfrm>
        </p:spPr>
        <p:txBody>
          <a:bodyPr/>
          <a:lstStyle/>
          <a:p>
            <a:r>
              <a:rPr lang="ru-RU" dirty="0" smtClean="0"/>
              <a:t>Парк «Три богатыря».</a:t>
            </a:r>
            <a:endParaRPr lang="ru-RU" dirty="0"/>
          </a:p>
        </p:txBody>
      </p:sp>
      <p:pic>
        <p:nvPicPr>
          <p:cNvPr id="5" name="Рисунок 4" descr="DSC_02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052736"/>
            <a:ext cx="2057400" cy="4419600"/>
          </a:xfrm>
        </p:spPr>
        <p:txBody>
          <a:bodyPr/>
          <a:lstStyle/>
          <a:p>
            <a:r>
              <a:rPr lang="ru-RU" dirty="0" smtClean="0"/>
              <a:t>Интересен небольшой парк , по территории которого расположены сказочные персонажи.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539552" y="6203667"/>
            <a:ext cx="799288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0"/>
            <a:ext cx="2201416" cy="1066800"/>
          </a:xfrm>
        </p:spPr>
        <p:txBody>
          <a:bodyPr/>
          <a:lstStyle/>
          <a:p>
            <a:r>
              <a:rPr lang="ru-RU" dirty="0" smtClean="0"/>
              <a:t>Сказочный дом «</a:t>
            </a:r>
            <a:r>
              <a:rPr lang="ru-RU" dirty="0" err="1" smtClean="0"/>
              <a:t>Вихляндия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" name="Рисунок 4" descr="Дом внутр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6019800" cy="45148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44208" y="1052736"/>
            <a:ext cx="2242592" cy="5256584"/>
          </a:xfrm>
        </p:spPr>
        <p:txBody>
          <a:bodyPr/>
          <a:lstStyle/>
          <a:p>
            <a:r>
              <a:rPr lang="ru-RU" dirty="0" smtClean="0"/>
              <a:t>Есть в Козельске настоящий жилой дом в сказочном стиле, и весь ландшафт двора также в сказочном стиле.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611560" y="6203667"/>
            <a:ext cx="7920880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188640"/>
            <a:ext cx="20574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Музей-диорама «Великое стояние на р. Угре».</a:t>
            </a:r>
            <a:endParaRPr lang="ru-RU" dirty="0"/>
          </a:p>
        </p:txBody>
      </p:sp>
      <p:pic>
        <p:nvPicPr>
          <p:cNvPr id="5" name="Рисунок 4" descr="DSC_035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198" b="191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340768"/>
            <a:ext cx="2232248" cy="446449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Единственный в России музей на тему Стояния на р. Угре. </a:t>
            </a:r>
          </a:p>
          <a:p>
            <a:r>
              <a:rPr lang="ru-RU" dirty="0" smtClean="0"/>
              <a:t>Основная экспозиция музея – это огромная диорама, которую можно смотреть с двух этажей. Во время осмотра диорамы идет </a:t>
            </a:r>
            <a:r>
              <a:rPr lang="ru-RU" dirty="0" err="1" smtClean="0"/>
              <a:t>аудиосопровождение</a:t>
            </a:r>
            <a:r>
              <a:rPr lang="ru-RU" dirty="0" smtClean="0"/>
              <a:t>.  Также есть экспозиция, посвященная археологическим находкам, и комната памяти художника П. </a:t>
            </a:r>
            <a:r>
              <a:rPr lang="ru-RU" dirty="0" err="1" smtClean="0"/>
              <a:t>Рыженко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755576" y="6203667"/>
            <a:ext cx="7416824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Экскурсия по ВОВ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6858645" cy="4572000"/>
          </a:xfrm>
          <a:effectLst>
            <a:softEdge rad="1270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Также мы проводим костюмированные экскурсии.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165304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188640"/>
            <a:ext cx="20574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Экскурсия :</a:t>
            </a:r>
            <a:br>
              <a:rPr lang="ru-RU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«С бойцом РККА по военной Калуге».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Рисунок 4" descr="Экскурсия по ВОВ (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667" r="1466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16216" y="1268760"/>
            <a:ext cx="2376264" cy="4751040"/>
          </a:xfrm>
        </p:spPr>
        <p:txBody>
          <a:bodyPr/>
          <a:lstStyle/>
          <a:p>
            <a:r>
              <a:rPr lang="ru-RU" dirty="0" smtClean="0"/>
              <a:t>Во время экскурсии Вы узнаете о жизни Калуги в период оккупации. </a:t>
            </a:r>
          </a:p>
          <a:p>
            <a:r>
              <a:rPr lang="ru-RU" dirty="0" smtClean="0"/>
              <a:t>Экскурсовод будет одет в форму солдата Красной армии. Также Вы увидите оригинальные предметы быта солдат.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6165304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0"/>
            <a:ext cx="2057400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Экскурсия «Калуга дореволюционная»</a:t>
            </a:r>
            <a:endParaRPr lang="ru-RU" dirty="0"/>
          </a:p>
        </p:txBody>
      </p:sp>
      <p:pic>
        <p:nvPicPr>
          <p:cNvPr id="5" name="Рисунок 4" descr="DSC_06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27" r="139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68760"/>
            <a:ext cx="2057400" cy="4751040"/>
          </a:xfrm>
        </p:spPr>
        <p:txBody>
          <a:bodyPr/>
          <a:lstStyle/>
          <a:p>
            <a:r>
              <a:rPr lang="ru-RU" dirty="0" smtClean="0"/>
              <a:t>О жизни старой Калуги Вам расскажет солдат 10- го </a:t>
            </a:r>
            <a:r>
              <a:rPr lang="ru-RU" dirty="0" err="1" smtClean="0"/>
              <a:t>Новоингерманладского</a:t>
            </a:r>
            <a:r>
              <a:rPr lang="ru-RU" dirty="0" smtClean="0"/>
              <a:t> полка. </a:t>
            </a:r>
          </a:p>
          <a:p>
            <a:r>
              <a:rPr lang="ru-RU" dirty="0" smtClean="0"/>
              <a:t>Этот полк </a:t>
            </a:r>
            <a:r>
              <a:rPr lang="ru-RU" dirty="0" err="1" smtClean="0"/>
              <a:t>квартировался</a:t>
            </a:r>
            <a:r>
              <a:rPr lang="ru-RU" dirty="0" smtClean="0"/>
              <a:t> в Калуге. </a:t>
            </a:r>
          </a:p>
          <a:p>
            <a:r>
              <a:rPr lang="ru-RU" dirty="0" smtClean="0"/>
              <a:t>Также Вы ознакомитесь с предметами быта солдат и документами.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6093296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ти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317432" cy="4878288"/>
          </a:xfrm>
          <a:effectLst>
            <a:softEdge rad="1270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Проводим интересные выездные рассказы-демонстрации.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6165304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Рассказ о хищных птицах. С демонстрацией живых птиц.</a:t>
            </a:r>
            <a:endParaRPr lang="ru-RU" dirty="0"/>
          </a:p>
        </p:txBody>
      </p:sp>
      <p:pic>
        <p:nvPicPr>
          <p:cNvPr id="5" name="Рисунок 4" descr="птиц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348" b="1534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Вы узнаете об особенностях содержания птиц, увидите филина, сову, орла и других птиц.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6165304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Рассказ-демонстрация предметов быта и оружия.</a:t>
            </a:r>
            <a:endParaRPr lang="ru-RU" dirty="0"/>
          </a:p>
        </p:txBody>
      </p:sp>
      <p:pic>
        <p:nvPicPr>
          <p:cNvPr id="5" name="Рисунок 4" descr="DSC_08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27" r="13927"/>
          <a:stretch>
            <a:fillRect/>
          </a:stretch>
        </p:blipFill>
        <p:spPr>
          <a:xfrm>
            <a:off x="467544" y="548680"/>
            <a:ext cx="6019800" cy="5562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191072" cy="4419600"/>
          </a:xfrm>
        </p:spPr>
        <p:txBody>
          <a:bodyPr/>
          <a:lstStyle/>
          <a:p>
            <a:r>
              <a:rPr lang="ru-RU" dirty="0" smtClean="0"/>
              <a:t>Вы узнаете о предметах обихода солдат Красной армии, сможете подержать в руках легендарную винтовку </a:t>
            </a:r>
            <a:r>
              <a:rPr lang="ru-RU" dirty="0" err="1" smtClean="0"/>
              <a:t>Мосина</a:t>
            </a:r>
            <a:r>
              <a:rPr lang="ru-RU" dirty="0" smtClean="0"/>
              <a:t>, сфотографироваться в каске, и узнать больше о Великой Отечественной войне.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6165304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548680"/>
            <a:ext cx="2057400" cy="13681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Рассказ-демонстрация «Костюм и вооружение русских воинов </a:t>
            </a:r>
            <a:r>
              <a:rPr lang="en-US" dirty="0" smtClean="0"/>
              <a:t>XVI </a:t>
            </a:r>
            <a:r>
              <a:rPr lang="ru-RU" dirty="0" smtClean="0"/>
              <a:t>века».</a:t>
            </a:r>
            <a:endParaRPr lang="ru-RU" dirty="0"/>
          </a:p>
        </p:txBody>
      </p:sp>
      <p:pic>
        <p:nvPicPr>
          <p:cNvPr id="5" name="Рисунок 4" descr="сред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09" r="13909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916832"/>
            <a:ext cx="2057400" cy="4102968"/>
          </a:xfrm>
        </p:spPr>
        <p:txBody>
          <a:bodyPr/>
          <a:lstStyle/>
          <a:p>
            <a:pPr fontAlgn="base"/>
            <a:r>
              <a:rPr lang="ru-RU" dirty="0" smtClean="0"/>
              <a:t>Вы увидите шлемы, кольчуги.</a:t>
            </a:r>
          </a:p>
          <a:p>
            <a:pPr fontAlgn="base"/>
            <a:r>
              <a:rPr lang="ru-RU" dirty="0" smtClean="0"/>
              <a:t>При Вас один из реконструкторов полностью облачиться в костюм воина.</a:t>
            </a:r>
          </a:p>
          <a:p>
            <a:pPr fontAlgn="base"/>
            <a:r>
              <a:rPr lang="ru-RU" dirty="0" smtClean="0"/>
              <a:t>Вы узнаете - зачем нужны оруженосцы и сколько весит кольчуга?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6165304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Спектакль-дегустация «История калужского теста».</a:t>
            </a:r>
            <a:endParaRPr lang="ru-RU" dirty="0"/>
          </a:p>
        </p:txBody>
      </p:sp>
      <p:pic>
        <p:nvPicPr>
          <p:cNvPr id="5" name="Рисунок 4" descr="спек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6019800" cy="552624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«Калужское тесто» – это десерт, прославивший наш город в </a:t>
            </a:r>
            <a:r>
              <a:rPr lang="en-US" dirty="0" smtClean="0"/>
              <a:t>XVIII </a:t>
            </a:r>
            <a:r>
              <a:rPr lang="ru-RU" dirty="0" smtClean="0"/>
              <a:t>веке.</a:t>
            </a:r>
          </a:p>
          <a:p>
            <a:r>
              <a:rPr lang="ru-RU" dirty="0" smtClean="0"/>
              <a:t>Вы увидите спектакль,  в котором показывают легенду возникновения этого лакомства.</a:t>
            </a:r>
          </a:p>
          <a:p>
            <a:r>
              <a:rPr lang="ru-RU" dirty="0" smtClean="0"/>
              <a:t>После спектакля Вас ждет дегустация.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6093296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9600" cy="2628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Спасибо за внимание.</a:t>
            </a:r>
            <a:br>
              <a:rPr lang="ru-RU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Если Вас заинтересовало наше предложение – свяжитесь с нами по телефонам:</a:t>
            </a:r>
            <a:br>
              <a:rPr lang="ru-RU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8(4842)40-46-60, 8-930-754-46-60.</a:t>
            </a:r>
            <a:br>
              <a:rPr lang="ru-RU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Наш сайт: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www.do-e.ru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Мы в ВК: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https://vk.com/do_40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Усадьба Гончаровых в Полотняном заводе.</a:t>
            </a:r>
            <a:endParaRPr lang="ru-RU" dirty="0"/>
          </a:p>
        </p:txBody>
      </p:sp>
      <p:pic>
        <p:nvPicPr>
          <p:cNvPr id="5" name="Рисунок 4" descr="DSC_0324 и 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Это место знаменито тем, что здесь детские годы провела Наталья Гончарова – жена А. С. Пушкина. В музее можно пройти по галерее парадных комнат. На фото – китайская гостиная, любимая комната великого поэта. </a:t>
            </a:r>
          </a:p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827584" y="6203667"/>
            <a:ext cx="763284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4" y="-243408"/>
            <a:ext cx="2057400" cy="1066800"/>
          </a:xfrm>
        </p:spPr>
        <p:txBody>
          <a:bodyPr>
            <a:normAutofit/>
          </a:bodyPr>
          <a:lstStyle/>
          <a:p>
            <a:r>
              <a:rPr lang="ru-RU" dirty="0" smtClean="0"/>
              <a:t>Плотина.</a:t>
            </a:r>
            <a:endParaRPr lang="ru-RU" dirty="0"/>
          </a:p>
        </p:txBody>
      </p:sp>
      <p:pic>
        <p:nvPicPr>
          <p:cNvPr id="5" name="Рисунок 4" descr="DSC_008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940" r="13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908720"/>
            <a:ext cx="2057400" cy="5111080"/>
          </a:xfrm>
        </p:spPr>
        <p:txBody>
          <a:bodyPr>
            <a:normAutofit/>
          </a:bodyPr>
          <a:lstStyle/>
          <a:p>
            <a:r>
              <a:rPr lang="ru-RU" dirty="0" smtClean="0"/>
              <a:t>На бывшей усадебной территории можно увидеть плотину, отделяющую от р. Суходрев канал. Канал необходим был для </a:t>
            </a:r>
            <a:r>
              <a:rPr lang="ru-RU" dirty="0" err="1" smtClean="0"/>
              <a:t>функционированиянаходящихся</a:t>
            </a:r>
            <a:r>
              <a:rPr lang="ru-RU" dirty="0" smtClean="0"/>
              <a:t> здесь парусно-полотняных и бумажных фабрик.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755576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5400600" cy="576064"/>
          </a:xfrm>
        </p:spPr>
        <p:txBody>
          <a:bodyPr/>
          <a:lstStyle/>
          <a:p>
            <a:r>
              <a:rPr lang="ru-RU" dirty="0" smtClean="0"/>
              <a:t>Памятник А. С. Пушкину и беседка.</a:t>
            </a:r>
            <a:endParaRPr lang="ru-RU" dirty="0"/>
          </a:p>
        </p:txBody>
      </p:sp>
      <p:pic>
        <p:nvPicPr>
          <p:cNvPr id="5" name="Рисунок 4" descr="DSC_012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846" r="3846"/>
          <a:stretch>
            <a:fillRect/>
          </a:stretch>
        </p:blipFill>
        <p:spPr>
          <a:xfrm>
            <a:off x="395536" y="1916832"/>
            <a:ext cx="5112568" cy="39624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764704"/>
            <a:ext cx="7643192" cy="1368152"/>
          </a:xfrm>
        </p:spPr>
        <p:txBody>
          <a:bodyPr>
            <a:normAutofit/>
          </a:bodyPr>
          <a:lstStyle/>
          <a:p>
            <a:r>
              <a:rPr lang="ru-RU" dirty="0" smtClean="0"/>
              <a:t>Поэт был в Полотняном дважды. Каждое утро он начинал с прогулки по аллее парка, и с купания. На том месте, где он заходил в воду, стояла беседка. </a:t>
            </a:r>
            <a:endParaRPr lang="ru-RU" dirty="0"/>
          </a:p>
        </p:txBody>
      </p:sp>
      <p:pic>
        <p:nvPicPr>
          <p:cNvPr id="6" name="Рисунок 5" descr="DSC_0126.JPG"/>
          <p:cNvPicPr>
            <a:picLocks noChangeAspect="1"/>
          </p:cNvPicPr>
          <p:nvPr/>
        </p:nvPicPr>
        <p:blipFill>
          <a:blip r:embed="rId3" cstate="print"/>
          <a:srcRect l="43847" t="5396" r="7960" b="10010"/>
          <a:stretch>
            <a:fillRect/>
          </a:stretch>
        </p:blipFill>
        <p:spPr>
          <a:xfrm>
            <a:off x="5508104" y="1484784"/>
            <a:ext cx="3384376" cy="396044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effectLst>
            <a:softEdge rad="1270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827584" y="6203667"/>
            <a:ext cx="7632848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862062" cy="4572000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   Экскурсионный маршрут :</a:t>
            </a:r>
            <a:b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«Калуга – </a:t>
            </a:r>
            <a:r>
              <a:rPr lang="ru-RU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Этномир</a:t>
            </a:r>
            <a: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– Калуга»</a:t>
            </a:r>
            <a:br>
              <a:rPr lang="ru-RU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endParaRPr lang="ru-RU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>
          <a:xfrm>
            <a:off x="899592" y="6203667"/>
            <a:ext cx="7488832" cy="384048"/>
          </a:xfrm>
        </p:spPr>
        <p:txBody>
          <a:bodyPr/>
          <a:lstStyle/>
          <a:p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Экскурсионная фирма "День отдыха". </a:t>
            </a:r>
            <a:r>
              <a:rPr lang="ru-RU" sz="1400" dirty="0" err="1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www.do-e.ru</a:t>
            </a:r>
            <a:r>
              <a:rPr lang="ru-RU" sz="1400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. Тел.: 8(4842)40-46-60, 8-930-754-46-60</a:t>
            </a:r>
            <a:endParaRPr lang="ru-RU" sz="1400" dirty="0"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5805264"/>
            <a:ext cx="4652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err="1" smtClean="0"/>
              <a:t>Этномир</a:t>
            </a:r>
            <a:r>
              <a:rPr lang="ru-RU" sz="1600" i="1" dirty="0" smtClean="0"/>
              <a:t>. На заднем плане – русский </a:t>
            </a:r>
            <a:r>
              <a:rPr lang="ru-RU" sz="1600" i="1" dirty="0" err="1" smtClean="0"/>
              <a:t>этнодвор</a:t>
            </a:r>
            <a:r>
              <a:rPr lang="ru-RU" sz="1600" i="1" dirty="0" smtClean="0"/>
              <a:t>.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4">
      <a:dk1>
        <a:srgbClr val="783F04"/>
      </a:dk1>
      <a:lt1>
        <a:srgbClr val="593500"/>
      </a:lt1>
      <a:dk2>
        <a:srgbClr val="4EA5D8"/>
      </a:dk2>
      <a:lt2>
        <a:srgbClr val="5A2F02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303</TotalTime>
  <Words>2362</Words>
  <Application>Microsoft Office PowerPoint</Application>
  <PresentationFormat>Экран (4:3)</PresentationFormat>
  <Paragraphs>187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Бумажная</vt:lpstr>
      <vt:lpstr>Школьные экскурсионные маршруты по Калужской области.</vt:lpstr>
      <vt:lpstr>       Здравствуйте. Посмотрев эту презентацию, Вы узнаете о таких объектах как: - Этномир - Арт-парк Никола-Ленивец - Парк птиц - Музей-диорама «Великое Стояние на р. Угре» - Музей обрядовой куклы «Берегиня» - Берендеево царство - Музей мусора «Му-Му» - Таруса. Также узнаете об уникальных рассказах-демонстрациях, о спектаклях, о дегустации. </vt:lpstr>
      <vt:lpstr>                    Экскурсионный маршрут  «Калуга – музей-усадьба Полотняный завод – Музей-диорама «Великое Стояние на р. Угре -      Калуга»  </vt:lpstr>
      <vt:lpstr>Владимирский скит и музей-диорама «Великое стояние на р. Угре».</vt:lpstr>
      <vt:lpstr>Музей-диорама «Великое стояние на р. Угре».</vt:lpstr>
      <vt:lpstr>Усадьба Гончаровых в Полотняном заводе.</vt:lpstr>
      <vt:lpstr>Плотина.</vt:lpstr>
      <vt:lpstr>Памятник А. С. Пушкину и беседка.</vt:lpstr>
      <vt:lpstr>       Экскурсионный маршрут :     «Калуга – Этномир – Калуга» </vt:lpstr>
      <vt:lpstr>Этномир – это место, где на одной территории объединены культуры разных народов.</vt:lpstr>
      <vt:lpstr>На территории Этномира находятся этнодворы. </vt:lpstr>
      <vt:lpstr>Мастер-классы и интерактивные программы в Этномире.</vt:lpstr>
      <vt:lpstr>Развлекательные программы.</vt:lpstr>
      <vt:lpstr>Этномир прекрасен в любое время года.</vt:lpstr>
      <vt:lpstr>                          Экскурсионный маршрут:  «Калуга – арт-парк Никола-Ленивец – Калуга».</vt:lpstr>
      <vt:lpstr>Никола-Ленивец известен своими объектами ленд-арта.</vt:lpstr>
      <vt:lpstr>Много разных объектов. </vt:lpstr>
      <vt:lpstr>                      Экскурсионный маршрут:  «Калуга – парк птиц «Воробьи» -  музей мусора «Му-му» - «Берендеево царство – Калуга».</vt:lpstr>
      <vt:lpstr>Парк птиц «Воробьи».</vt:lpstr>
      <vt:lpstr>Вторая территория парка птица. Парк камней.</vt:lpstr>
      <vt:lpstr>Тропический мир.</vt:lpstr>
      <vt:lpstr>Павильон «Ночной мир».</vt:lpstr>
      <vt:lpstr>Музей мусора «Му-му».</vt:lpstr>
      <vt:lpstr>Здесь много необычных объектов.</vt:lpstr>
      <vt:lpstr>Здесь даже взрослые могут вернуться в детство. </vt:lpstr>
      <vt:lpstr>Зеркальный лабиринт.</vt:lpstr>
      <vt:lpstr>Берендеево царство.</vt:lpstr>
      <vt:lpstr>Объекты постоянно меняются.</vt:lpstr>
      <vt:lpstr>               Экскурсионный маршрут:  «Калуга – Таруса – Поленово -Калуга».</vt:lpstr>
      <vt:lpstr>Таруса. «Русский Барбизон».</vt:lpstr>
      <vt:lpstr>Прогулка по Тарусе.</vt:lpstr>
      <vt:lpstr>Водная прогулка до Поленово.</vt:lpstr>
      <vt:lpstr>Музей-усадьба Поленово.</vt:lpstr>
      <vt:lpstr>Дом-музей.</vt:lpstr>
      <vt:lpstr>                     Экскурсионный маршрут : «Калуга –  музей-диорама «Великое Стояние на р. Угре» – музей кукол «Берегиня» – Калуга».</vt:lpstr>
      <vt:lpstr>Музей-диорама «Великое Стояние на р. Угре».</vt:lpstr>
      <vt:lpstr>Музей обрядовой куклы «Берегиня».</vt:lpstr>
      <vt:lpstr>Побывать в музее кукол интересно и взрослым и детям.</vt:lpstr>
      <vt:lpstr>               Экскурсионный маршрут:  «Калуга – Малоярославец – Ильинские рубежи - Калуга».</vt:lpstr>
      <vt:lpstr>Малоярославец.</vt:lpstr>
      <vt:lpstr>Церкви Малоярославца.</vt:lpstr>
      <vt:lpstr>Выставка военной техники.</vt:lpstr>
      <vt:lpstr>Музей 1812 г</vt:lpstr>
      <vt:lpstr>Ильинские рубежи.</vt:lpstr>
      <vt:lpstr>                      Экскурсионный маршрут : «Калуга – монастырь Оптина пустынь- Козельск – Калуга».</vt:lpstr>
      <vt:lpstr>Монастырь Оптина пустынь.</vt:lpstr>
      <vt:lpstr>Козельск.</vt:lpstr>
      <vt:lpstr>Парк «Три богатыря».</vt:lpstr>
      <vt:lpstr>Сказочный дом «Вихляндия».</vt:lpstr>
      <vt:lpstr>Также мы проводим костюмированные экскурсии.</vt:lpstr>
      <vt:lpstr>Экскурсия : «С бойцом РККА по военной Калуге».</vt:lpstr>
      <vt:lpstr>Экскурсия «Калуга дореволюционная»</vt:lpstr>
      <vt:lpstr>Проводим интересные выездные рассказы-демонстрации.</vt:lpstr>
      <vt:lpstr>Рассказ о хищных птицах. С демонстрацией живых птиц.</vt:lpstr>
      <vt:lpstr>Рассказ-демонстрация предметов быта и оружия.</vt:lpstr>
      <vt:lpstr>Рассказ-демонстрация «Костюм и вооружение русских воинов XVI века».</vt:lpstr>
      <vt:lpstr>Спектакль-дегустация «История калужского теста».</vt:lpstr>
      <vt:lpstr>              Спасибо за внимание. Если Вас заинтересовало наше предложение – свяжитесь с нами по телефонам: 8(4842)40-46-60, 8-930-754-46-60. Наш сайт: www.do-e.ru Мы в ВК: https://vk.com/do_40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Школьные экскурсионные маршруты по Калужской области.</dc:title>
  <dc:creator>Кристина</dc:creator>
  <cp:lastModifiedBy>Кристина</cp:lastModifiedBy>
  <cp:revision>11</cp:revision>
  <dcterms:created xsi:type="dcterms:W3CDTF">2017-09-11T15:15:19Z</dcterms:created>
  <dcterms:modified xsi:type="dcterms:W3CDTF">2017-09-17T08:42:18Z</dcterms:modified>
</cp:coreProperties>
</file>