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Мои документы\Мои рисунки\АНИМАЦИЯ ДЛЯ ПРЕЗЕНТАЦИЙ\kniga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43644" cy="6143644"/>
          </a:xfrm>
          <a:prstGeom prst="wave">
            <a:avLst/>
          </a:prstGeom>
          <a:noFill/>
        </p:spPr>
      </p:pic>
      <p:sp>
        <p:nvSpPr>
          <p:cNvPr id="5" name="Вертикальный свиток 4"/>
          <p:cNvSpPr/>
          <p:nvPr/>
        </p:nvSpPr>
        <p:spPr>
          <a:xfrm>
            <a:off x="3571875" y="285750"/>
            <a:ext cx="5286375" cy="1714500"/>
          </a:xfrm>
          <a:prstGeom prst="verticalScroll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Всегда счастлив тот, у кого постоянно перед глазами что-то, чего он не может  вполне понять и что он, подвигаясь вперёд, всё больше и больше узнаёт…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                                                    </a:t>
            </a:r>
            <a:r>
              <a:rPr lang="ru-RU" sz="2000" dirty="0" err="1"/>
              <a:t>Рескин</a:t>
            </a:r>
            <a:r>
              <a:rPr lang="ru-RU" sz="2000" dirty="0"/>
              <a:t>  Джон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9322" y="2357430"/>
            <a:ext cx="3214678" cy="1671649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572140"/>
            <a:ext cx="6400800" cy="11096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6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Мои документы\Мои рисунки\АНИМАЦИЯ ДЛЯ ПРЕЗЕНТАЦИЙ\9ec163e4ab0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4929188"/>
            <a:ext cx="180816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Мои документы\Мои рисунки\АНИМАЦИЯ ДЛЯ ПРЕЗЕНТАЦИЙ\daa2fd2c999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792663"/>
            <a:ext cx="228600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3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Мои документы\Мои рисунки\АНИМАЦИЯ ДЛЯ ПРЕЗЕНТАЦИЙ\daa2fd2c999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986338"/>
            <a:ext cx="2071687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7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 Знанин - си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Мои документы\Мои рисунки\Картинки без фона к презентациям\0_7c39e_594ac848_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143375"/>
            <a:ext cx="104298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47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98557" y="2924944"/>
            <a:ext cx="3275856" cy="244827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Готовимся к ЕГЭ – 2014 (А5)</a:t>
            </a: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589240"/>
            <a:ext cx="6400800" cy="1109658"/>
          </a:xfrm>
        </p:spPr>
        <p:txBody>
          <a:bodyPr/>
          <a:lstStyle/>
          <a:p>
            <a:pPr algn="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ook Antiqua" pitchFamily="18" charset="0"/>
              </a:rPr>
              <a:t>По материалам открытого банка заданий ФИПИ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9.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Одним из русских прозаиков начала </a:t>
            </a:r>
            <a:r>
              <a:rPr lang="en-US" sz="2800" b="1" i="1" dirty="0">
                <a:solidFill>
                  <a:schemeClr val="bg1"/>
                </a:solidFill>
                <a:latin typeface="Book Antiqua" pitchFamily="18" charset="0"/>
              </a:rPr>
              <a:t>XX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 века, детально описавшим быт русского народа, был Иван </a:t>
            </a:r>
            <a:r>
              <a:rPr lang="ru-RU" sz="2800" b="1" i="1" dirty="0" err="1">
                <a:solidFill>
                  <a:schemeClr val="bg1"/>
                </a:solidFill>
                <a:latin typeface="Book Antiqua" pitchFamily="18" charset="0"/>
              </a:rPr>
              <a:t>Шмелёв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Все, кто читал пушкинского «Бориса Годунова», помнят бродягу </a:t>
            </a:r>
            <a:r>
              <a:rPr lang="ru-RU" sz="2800" b="1" i="1" dirty="0" err="1">
                <a:solidFill>
                  <a:schemeClr val="bg1"/>
                </a:solidFill>
                <a:latin typeface="Book Antiqua" pitchFamily="18" charset="0"/>
              </a:rPr>
              <a:t>Варлаама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Благодаря искусства Микеланджело современные художники и скульп­торы умеют выражать в масштабных формах свои мысли и чувства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Горячо любящим родную культуру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предстает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перед нами Д.С. Лихачев в книге «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Письма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о добром и прекрасном».</a:t>
            </a:r>
          </a:p>
        </p:txBody>
      </p:sp>
      <p:sp>
        <p:nvSpPr>
          <p:cNvPr id="5" name="Солнце 4"/>
          <p:cNvSpPr/>
          <p:nvPr/>
        </p:nvSpPr>
        <p:spPr>
          <a:xfrm>
            <a:off x="-40658" y="2449050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5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10.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Согласно правилам вводные слова выделяются на письме запятыми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Жители этой местности уделяли особое внимание развитию садоводства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Ввиду сложности маршрута решено было не включать в туристическую группу маленьких детей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Международная общественность понимает и озабочена проблемами экономики развивающихся стран.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endParaRPr lang="ru-RU" sz="28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0" y="3284984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8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00953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11.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По завершению эксперимента ученые опубликуют аналитический отчет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Многие из тех, кто знал Чехова, вспоминали о его лютой ненависти к </a:t>
            </a:r>
            <a:r>
              <a:rPr lang="ru-RU" sz="2800" b="1" i="1" dirty="0" err="1">
                <a:solidFill>
                  <a:schemeClr val="bg1"/>
                </a:solidFill>
                <a:latin typeface="Book Antiqua" pitchFamily="18" charset="0"/>
              </a:rPr>
              <a:t>самовозвеличиванию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и чванству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Одним из российских обычаев, ценившимся многими старыми москвичами, было устное рассказывание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О великой силе любви Орфея и </a:t>
            </a:r>
            <a:r>
              <a:rPr lang="ru-RU" sz="2800" b="1" i="1" dirty="0" err="1">
                <a:solidFill>
                  <a:schemeClr val="bg1"/>
                </a:solidFill>
                <a:latin typeface="Book Antiqua" pitchFamily="18" charset="0"/>
              </a:rPr>
              <a:t>Эвридики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рассказывается в книге «Мифы Древней Эллады», составленной А.И. </a:t>
            </a:r>
            <a:r>
              <a:rPr lang="ru-RU" sz="2800" b="1" i="1" dirty="0" err="1">
                <a:solidFill>
                  <a:schemeClr val="bg1"/>
                </a:solidFill>
                <a:latin typeface="Book Antiqua" pitchFamily="18" charset="0"/>
              </a:rPr>
              <a:t>Немировским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755576" y="0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8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12. 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 журнале опубликована рецензия на новый сборник стихов молодых поэтов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Все, кто бы ни писал о русской природе, отмечал её поэтичность и живописность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 картине художника Богатова «Соседки» обращает на себя внимание роскошный интерьер комнаты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Ни один из прохожих, спешивших на ярмарку, не обратил внимания на стоящие в стороне возы с домашней утварью.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14748" y="1052736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3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13.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 стихотворении Блока «Скифы» прослеживаются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традиции литературы</a:t>
            </a:r>
            <a:r>
              <a:rPr lang="en-US" sz="2800" b="1" i="1" dirty="0" smtClean="0">
                <a:solidFill>
                  <a:schemeClr val="bg1"/>
                </a:solidFill>
                <a:latin typeface="Book Antiqua" pitchFamily="18" charset="0"/>
              </a:rPr>
              <a:t>XIX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 века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Одним из основоположников натуральной школы стал В.Г.</a:t>
            </a:r>
            <a:r>
              <a:rPr lang="en-US" sz="2800" b="1" i="1" dirty="0">
                <a:solidFill>
                  <a:schemeClr val="bg1"/>
                </a:solidFill>
                <a:latin typeface="Book Antiqua" pitchFamily="18" charset="0"/>
              </a:rPr>
              <a:t> 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Белинский, внёсший существенный вклад в создание теории реализма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Мемуары знакомят нас с эпохой и дают полное представление о том или ином писателе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Музыка может не только выразить нежность и радость, а также и тревогу, печаль.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-61565" y="3356992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64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2" y="0"/>
            <a:ext cx="9028683" cy="600953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b="1" i="1" dirty="0" smtClean="0">
                <a:solidFill>
                  <a:srgbClr val="FFFF00"/>
                </a:solidFill>
                <a:latin typeface="Book Antiqua" pitchFamily="18" charset="0"/>
              </a:rPr>
              <a:t>14.  </a:t>
            </a: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600" b="1" i="1" dirty="0">
                <a:solidFill>
                  <a:schemeClr val="bg1"/>
                </a:solidFill>
                <a:latin typeface="Book Antiqua" pitchFamily="18" charset="0"/>
              </a:rPr>
              <a:t>Проблема поэтического языка А. Платонова настолько сложна, что она всё ещё ждёт исследователя, способного вскрыть глубинные языковые основания неповторимого стиля писателя</a:t>
            </a: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600" b="1" i="1" dirty="0">
                <a:solidFill>
                  <a:schemeClr val="bg1"/>
                </a:solidFill>
                <a:latin typeface="Book Antiqua" pitchFamily="18" charset="0"/>
              </a:rPr>
              <a:t>В некоторых микрорайонах принят в эксплуатацию ряд зданий без подъездных путей, ведущих к этим зданиям и которые позволяли бы машинам подъезжать к ним от ближайшей магистрали</a:t>
            </a: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600" b="1" i="1" dirty="0">
                <a:solidFill>
                  <a:schemeClr val="bg1"/>
                </a:solidFill>
                <a:latin typeface="Book Antiqua" pitchFamily="18" charset="0"/>
              </a:rPr>
              <a:t>А.П. Чехов писал о том, что в человеке всё должно быть прекрасно</a:t>
            </a: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600" b="1" i="1" dirty="0">
                <a:solidFill>
                  <a:schemeClr val="bg1"/>
                </a:solidFill>
                <a:latin typeface="Book Antiqua" pitchFamily="18" charset="0"/>
              </a:rPr>
              <a:t>Многие, кто любит читать книги, собирают домашние </a:t>
            </a: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     библиотеки</a:t>
            </a:r>
            <a:r>
              <a:rPr lang="ru-RU" sz="2600" b="1" i="1" dirty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     сообразуясь    со      своими</a:t>
            </a:r>
          </a:p>
          <a:p>
            <a:pPr marL="0" indent="0" algn="just">
              <a:buNone/>
            </a:pPr>
            <a:r>
              <a:rPr lang="ru-RU" sz="26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6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    </a:t>
            </a:r>
            <a:r>
              <a:rPr lang="ru-RU" sz="2600" b="1" i="1" dirty="0">
                <a:solidFill>
                  <a:schemeClr val="bg1"/>
                </a:solidFill>
                <a:latin typeface="Book Antiqua" pitchFamily="18" charset="0"/>
              </a:rPr>
              <a:t>интересами.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0" y="1412776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8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15. 1)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Циолковский писал, что основная цель его жизни – продвинуть человечество хоть немного вперёд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 городе создана специальная комиссия по градостроительству, которой поручено координировать работу всех строительных фирм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По окончанию производственной практики каждый студент должен написать отчёт о проведённой работе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Счастливы те, кто приближается в своей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жизни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к идеалу, сложившемуся в юности.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0" y="2996952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19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54162"/>
          </a:xfrm>
        </p:spPr>
        <p:txBody>
          <a:bodyPr/>
          <a:lstStyle/>
          <a:p>
            <a:pPr algn="r"/>
            <a:r>
              <a:rPr lang="ru-RU" sz="5400" i="1" dirty="0" smtClean="0">
                <a:latin typeface="Book Antiqua" pitchFamily="18" charset="0"/>
              </a:rPr>
              <a:t>Речь. </a:t>
            </a:r>
            <a:br>
              <a:rPr lang="ru-RU" sz="5400" i="1" dirty="0" smtClean="0">
                <a:latin typeface="Book Antiqua" pitchFamily="18" charset="0"/>
              </a:rPr>
            </a:br>
            <a:r>
              <a:rPr lang="ru-RU" sz="5400" i="1" dirty="0" smtClean="0">
                <a:latin typeface="Book Antiqua" pitchFamily="18" charset="0"/>
              </a:rPr>
              <a:t>Синтаксические нормы.</a:t>
            </a:r>
            <a:endParaRPr lang="ru-RU" sz="5400" i="1" dirty="0"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indent="0" algn="r">
              <a:buNone/>
            </a:pPr>
            <a:r>
              <a:rPr lang="ru-RU" b="1" i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Задание.</a:t>
            </a:r>
            <a:r>
              <a:rPr lang="ru-RU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b="1" i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 Antiqua" pitchFamily="18" charset="0"/>
              </a:rPr>
              <a:t>Укажите предложение с грамматической ошибкой (с нарушением синтаксической нормы).</a:t>
            </a:r>
          </a:p>
        </p:txBody>
      </p:sp>
    </p:spTree>
    <p:extLst>
      <p:ext uri="{BB962C8B-B14F-4D97-AF65-F5344CB8AC3E}">
        <p14:creationId xmlns:p14="http://schemas.microsoft.com/office/powerpoint/2010/main" val="22980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568" y="-22103"/>
            <a:ext cx="9017404" cy="684460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1. 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1) График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проведения ремонтных работ в цехах завода был нарушен вопреки указания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директора.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    2)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Те, кто сидел на берегу реки, не раз испытывали ни с чем не сравнимое блаженство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    3)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Приезжий, видимо турист, спросил у прохожего, есть ли поблизости почта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   4)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Моя сестра любит играть на фортепиано и петь в хоре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FFFF00"/>
                </a:solidFill>
                <a:latin typeface="Book Antiqua" pitchFamily="18" charset="0"/>
              </a:rPr>
              <a:t>2. 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Из-за моря выступали горы, на вершинах которых лежали облака, подобные больших снежных шапок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     2)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Многие из тех, кто посетил выставку картин Поленова в Третьяковской галерее, были приезжими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       3)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Тренер предупредил нас, чтобы мы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ждали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          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его у входа на спортплощадку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       4)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Огромная туча, которая, медленно </a:t>
            </a:r>
            <a:r>
              <a:rPr lang="ru-RU" sz="2400" b="1" i="1" dirty="0" err="1" smtClean="0">
                <a:solidFill>
                  <a:schemeClr val="bg1"/>
                </a:solidFill>
                <a:latin typeface="Book Antiqua" pitchFamily="18" charset="0"/>
              </a:rPr>
              <a:t>двига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-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</a:t>
            </a:r>
            <a:r>
              <a:rPr lang="ru-RU" sz="2400" b="1" i="1" dirty="0" err="1" smtClean="0">
                <a:solidFill>
                  <a:schemeClr val="bg1"/>
                </a:solidFill>
                <a:latin typeface="Book Antiqua" pitchFamily="18" charset="0"/>
              </a:rPr>
              <a:t>ясь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, покрывала всё небо, заставила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гостей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</a:t>
            </a:r>
            <a:r>
              <a:rPr lang="ru-RU" sz="2400" b="1" i="1" dirty="0">
                <a:solidFill>
                  <a:schemeClr val="bg1"/>
                </a:solidFill>
                <a:latin typeface="Book Antiqua" pitchFamily="18" charset="0"/>
              </a:rPr>
              <a:t>отказаться от прогулки.</a:t>
            </a:r>
          </a:p>
        </p:txBody>
      </p:sp>
      <p:sp>
        <p:nvSpPr>
          <p:cNvPr id="2" name="Солнце 1"/>
          <p:cNvSpPr/>
          <p:nvPr/>
        </p:nvSpPr>
        <p:spPr>
          <a:xfrm>
            <a:off x="251520" y="-65531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395536" y="2996952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62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016" y="0"/>
            <a:ext cx="8856984" cy="648072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3. 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Ч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. Айтматов как-то заметил, что бывают дни, когда всё ладится и жизнь прекрасна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Пассажиры, пользующиеся пригородным транспортом и имеющие документы на право бесплатного проезда, оплачивают стоимость провоза каждого места багажа на общих основаниях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Все, кто изучал труды Г.О. Винокура, знают о его исследованиях в области </a:t>
            </a:r>
            <a:r>
              <a:rPr lang="ru-RU" sz="2800" b="1" i="1" dirty="0" err="1">
                <a:solidFill>
                  <a:schemeClr val="bg1"/>
                </a:solidFill>
                <a:latin typeface="Book Antiqua" pitchFamily="18" charset="0"/>
              </a:rPr>
              <a:t>лингвопоэтики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Благодаря таланта дирижёра удалось ощутить своеобразие музыки П.И. Чайковского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endParaRPr lang="ru-RU" sz="28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107504" y="3882752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0"/>
            <a:ext cx="8833645" cy="593752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4.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Благодаря периодическому закону Д. Менделеева появилась возможность объединить в строгую систему огромное количество фактов, относящихся к химии и физике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Я ещё не решил, буду ли поступать в этом году в университет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Постоянное увлечение Андрея, поглощающее всё его свободное время, – это спортом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Статью «Луч света в тёмном царстве» Н.А. Добролюбов посвятил анализу «Грозы» – пьесы А.Н. Островского.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-31211" y="2564904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9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42" y="116632"/>
            <a:ext cx="8930646" cy="56768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5.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За короткий срок в городе-спутнике построена не только новая школа, больница, а также драматический театр и библиотека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И.С. Тургенев говорил, что Россия без любого из нас обойтись может, но никто из нас без неё не проживёт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Благодаря особенностям почвы на этом горном склоне можно найти чуть ли не половину всех известных дикорастущих цветов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 основу стихотворения В.А. Жуковского «Певец» положены известные образы-символы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–</a:t>
            </a:r>
            <a:endParaRPr lang="en-US" sz="2800" b="1" i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en-US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 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лира и венец.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467544" y="0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5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6.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На картине И.И. Фирсова «Юный живописец» изображена домашняя мастерская художника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Среди домов, построенных на этой улице, было несколько многоэтажных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Не только талант, но и трудолюбие поможет достичь успеха в работе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Все, кто рано начинает учить иностранный язык, овладевает им в совершенстве.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179512" y="3284984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7.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По приезду в Петербург экскурсанты сразу же отправились в Эрмитаж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Некоторые из писем, написанных А.Н. Островским накануне его отъезда в </a:t>
            </a:r>
            <a:r>
              <a:rPr lang="ru-RU" sz="2800" b="1" i="1" dirty="0" err="1">
                <a:solidFill>
                  <a:schemeClr val="bg1"/>
                </a:solidFill>
                <a:latin typeface="Book Antiqua" pitchFamily="18" charset="0"/>
              </a:rPr>
              <a:t>Щелыково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, хранятся в московском музее драматурга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Все, кто интересуется театром, знают имя Алексея Бахрушина – основателя музея истории театра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картине 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«Спящий пастушок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»  Венецианову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удалось передать всю прелесть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неяркой</a:t>
            </a:r>
          </a:p>
          <a:p>
            <a:pPr marL="0" indent="0" algn="just">
              <a:buNone/>
            </a:pP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                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русской природы.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323528" y="5680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98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93752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FF00"/>
                </a:solidFill>
                <a:latin typeface="Book Antiqua" pitchFamily="18" charset="0"/>
              </a:rPr>
              <a:t>8. 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1)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Одним из известнейших драматургов, показавших в своих пьесах мир купеческой Москвы, был Александр Николаевич Островский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2)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Все, кто интересовался историей русской литературы, знакомы с творчеством русских беллетристов девятнадцатого века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3)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Между стволами сосен в лесу кое-где пробивался косой луч заката</a:t>
            </a: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i="1" dirty="0" smtClean="0">
                <a:solidFill>
                  <a:schemeClr val="bg1"/>
                </a:solidFill>
                <a:latin typeface="Book Antiqua" pitchFamily="18" charset="0"/>
              </a:rPr>
              <a:t>4) </a:t>
            </a:r>
            <a:r>
              <a:rPr lang="ru-RU" sz="2800" b="1" i="1" dirty="0">
                <a:solidFill>
                  <a:schemeClr val="bg1"/>
                </a:solidFill>
                <a:latin typeface="Book Antiqua" pitchFamily="18" charset="0"/>
              </a:rPr>
              <a:t>Среди научных трудов Ф.И. Буслаева прежде всего следует упомянуть его книгу «Историческую грамматику русского языка».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0" y="3645024"/>
            <a:ext cx="914400" cy="914400"/>
          </a:xfrm>
          <a:prstGeom prst="sun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6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86</TotalTime>
  <Words>607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Тема7</vt:lpstr>
      <vt:lpstr>Готовимся к ЕГЭ – 2014 (А5)</vt:lpstr>
      <vt:lpstr>Речь.  Синтаксические нормы.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 – 2014 (А5)</dc:title>
  <dc:creator>Администратор</dc:creator>
  <cp:lastModifiedBy>XTreme.ws</cp:lastModifiedBy>
  <cp:revision>11</cp:revision>
  <dcterms:created xsi:type="dcterms:W3CDTF">2014-04-24T12:54:56Z</dcterms:created>
  <dcterms:modified xsi:type="dcterms:W3CDTF">2014-04-24T14:34:34Z</dcterms:modified>
</cp:coreProperties>
</file>