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051720" y="692696"/>
            <a:ext cx="6400800" cy="17526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Готовимся к ЕГЭ –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2014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В5) 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 algn="r"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 материалам открытого банка заданий ФИПИ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2636912"/>
            <a:ext cx="61206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 Antiqua" pitchFamily="18" charset="0"/>
              </a:rPr>
              <a:t>Обособленные члены предложения</a:t>
            </a:r>
            <a:endParaRPr lang="ru-RU" sz="48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84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76672"/>
            <a:ext cx="8075240" cy="564949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2800" b="1" i="1" dirty="0">
                <a:solidFill>
                  <a:srgbClr val="C00000"/>
                </a:solidFill>
              </a:rPr>
              <a:t>9</a:t>
            </a:r>
            <a:r>
              <a:rPr lang="ru-RU" sz="2800" b="1" i="1" dirty="0" smtClean="0">
                <a:solidFill>
                  <a:srgbClr val="C00000"/>
                </a:solidFill>
              </a:rPr>
              <a:t>) </a:t>
            </a:r>
            <a:r>
              <a:rPr lang="ru-RU" sz="2800" b="1" i="1" dirty="0">
                <a:solidFill>
                  <a:srgbClr val="C00000"/>
                </a:solidFill>
              </a:rPr>
              <a:t>Среди предложений 1–7 найдите предложение с обособленным нераспространённым согласованным приложением. Напишите номер этого предложения.</a:t>
            </a:r>
            <a:endParaRPr lang="ru-RU" sz="2800" i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ru-RU" dirty="0"/>
              <a:t>(1)«Я лучше, я умнее всех». (2)Человек такой моральной позиции напрочь лишён способности судить о своих возможностях. (3)Хорошо, если в конце концов он поймёт это и займёт соответствующее своим способностям место, положит на плечи посильный груз. (4)А если нет? (5)Такой человек, окажись он у власти (пусть самой что ни на есть скромной), станет только вредить делу. (6)Такой руководитель побоится иметь хорошего заместителя: как бы тот не занял его место. (7)Не поддержит дельного предложения: ведь оно исходит не от него, руководителя.</a:t>
            </a:r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6660232" y="5726577"/>
            <a:ext cx="1130424" cy="684656"/>
          </a:xfrm>
          <a:prstGeom prst="wedgeRoundRectCallout">
            <a:avLst>
              <a:gd name="adj1" fmla="val -22138"/>
              <a:gd name="adj2" fmla="val 101274"/>
              <a:gd name="adj3" fmla="val 16667"/>
            </a:avLst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>
                <a:solidFill>
                  <a:srgbClr val="800080"/>
                </a:solidFill>
                <a:latin typeface="Book Antiqua" pitchFamily="18" charset="0"/>
              </a:rPr>
              <a:t>7</a:t>
            </a:r>
            <a:endParaRPr lang="ru-RU" sz="5400" b="1" i="1" dirty="0">
              <a:solidFill>
                <a:srgbClr val="80008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55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404664"/>
            <a:ext cx="8003232" cy="619268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3400" b="1" i="1" dirty="0" smtClean="0">
                <a:solidFill>
                  <a:srgbClr val="C00000"/>
                </a:solidFill>
              </a:rPr>
              <a:t>10) </a:t>
            </a:r>
            <a:r>
              <a:rPr lang="ru-RU" sz="3400" b="1" i="1" dirty="0">
                <a:solidFill>
                  <a:srgbClr val="C00000"/>
                </a:solidFill>
              </a:rPr>
              <a:t>Среди предложений 1–6 найдите предложение с обособленным согласованным приложением. Напишите номер этого предложения.</a:t>
            </a:r>
            <a:endParaRPr lang="ru-RU" sz="3400" i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ru-RU" dirty="0"/>
              <a:t>(1)В детстве я зачитывался книжками про индейцев и страстно мечтал жить где-нибудь в прериях, охотиться на бизонов, ночевать в шалаше… (2)Летом, когда я окончил девятый класс, моя мечта неожиданно сбылась: дядя предложил мне охранять пасеку на берегу тощей, но рыбной речушки </a:t>
            </a:r>
            <a:r>
              <a:rPr lang="ru-RU" dirty="0" err="1"/>
              <a:t>Сисявы</a:t>
            </a:r>
            <a:r>
              <a:rPr lang="ru-RU" dirty="0"/>
              <a:t>. (3)В качестве помощника он навязал своего десятилетнего сына Мишку, парня степенного, хозяйственного, но прожорливого, как галчонок. </a:t>
            </a:r>
          </a:p>
          <a:p>
            <a:pPr marL="0" indent="0" algn="just">
              <a:buNone/>
            </a:pPr>
            <a:r>
              <a:rPr lang="ru-RU" dirty="0"/>
              <a:t>(4)Два дня пролетели в один миг: мы ловили щук, обходили дозором наши владения, вооружившись луком и стрелами, без устали купались; в густой траве, где мы собирали ягоды, таились гадюки, и это придавало нашему собирательству остроту опасного приключения. (5)Вечерами в огромном котле я варил уху из пойманных щук, а Мишка, пыхтя от натуги, выхлебывал её огромной, как ковш экскаватора, ложкой. </a:t>
            </a:r>
          </a:p>
          <a:p>
            <a:pPr marL="0" indent="0" algn="just">
              <a:buNone/>
            </a:pPr>
            <a:r>
              <a:rPr lang="ru-RU" dirty="0"/>
              <a:t>(6)Но, как выяснилось, одно дело – читать про охотничью жизнь в книгах, и совсем другое – жить ею в реальности. </a:t>
            </a:r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7524328" y="5707513"/>
            <a:ext cx="1130424" cy="684656"/>
          </a:xfrm>
          <a:prstGeom prst="wedgeRoundRectCallout">
            <a:avLst>
              <a:gd name="adj1" fmla="val -22138"/>
              <a:gd name="adj2" fmla="val 101274"/>
              <a:gd name="adj3" fmla="val 16667"/>
            </a:avLst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i="1" smtClean="0">
                <a:solidFill>
                  <a:srgbClr val="800080"/>
                </a:solidFill>
                <a:latin typeface="Book Antiqua" pitchFamily="18" charset="0"/>
              </a:rPr>
              <a:t>3</a:t>
            </a:r>
            <a:endParaRPr lang="ru-RU" sz="5400" b="1" i="1" dirty="0">
              <a:solidFill>
                <a:srgbClr val="80008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45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83568" y="404664"/>
            <a:ext cx="8003232" cy="612068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i="1" dirty="0">
                <a:solidFill>
                  <a:srgbClr val="C00000"/>
                </a:solidFill>
              </a:rPr>
              <a:t>1</a:t>
            </a:r>
            <a:r>
              <a:rPr lang="ru-RU" b="1" i="1" dirty="0" smtClean="0">
                <a:solidFill>
                  <a:srgbClr val="C00000"/>
                </a:solidFill>
              </a:rPr>
              <a:t>) </a:t>
            </a:r>
            <a:r>
              <a:rPr lang="ru-RU" b="1" i="1" dirty="0">
                <a:solidFill>
                  <a:srgbClr val="C00000"/>
                </a:solidFill>
              </a:rPr>
              <a:t>Среди предложений 1 – 7 найдите предложения, которые осложнены обособленным обстоятельством. Напишите номера этих предложений.</a:t>
            </a:r>
            <a:endParaRPr lang="ru-RU" i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ru-RU" dirty="0"/>
              <a:t>(1)Оставляя пока в стороне все материальные выго­ды, которые мы получаем от науки, обратим внимание на ту её сторону, которая доставляет нам внутреннее удовлетворение и служит главной причиной нашего духовного развития. (2)Цель изучения наук и переработки тех сведений, которые они доставляют, есть формиро­вание в нас личности, именно личности, то есть совокупности таких идей и убеждений, которые бы составили собой неотъемле­мую принадлежность нашего «я». (3)Каждый человек представляет собой независимое и обособленное целое. (4)Быть цельным, быть самостоятельной едини­цей, то есть иметь своё действительно своим, – идеал об­разованного человека. (5)Но приобрести убеждения, ко­торые бы образовали в нас личность, можно лишь путём долгого и упорного изучения наук. (6)Имея свои убеж­дения, мы формируем определённое отношение к ок­ружающим людям, к обществу, к государству, и это уже должно доставить нам большое удовлетворение. (7)Да, кроме того, одно чистое знание без всякого употребления его на выработку миросозерцания уже служит для человека источником высоких наслаждений.</a:t>
            </a:r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6660232" y="5726577"/>
            <a:ext cx="1130424" cy="684656"/>
          </a:xfrm>
          <a:prstGeom prst="wedgeRoundRectCallout">
            <a:avLst>
              <a:gd name="adj1" fmla="val -22138"/>
              <a:gd name="adj2" fmla="val 101274"/>
              <a:gd name="adj3" fmla="val 16667"/>
            </a:avLst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>
                <a:solidFill>
                  <a:srgbClr val="800080"/>
                </a:solidFill>
                <a:latin typeface="Book Antiqua" pitchFamily="18" charset="0"/>
              </a:rPr>
              <a:t>1,6</a:t>
            </a:r>
            <a:endParaRPr lang="ru-RU" sz="5400" b="1" i="1" dirty="0">
              <a:solidFill>
                <a:srgbClr val="80008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17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76672"/>
            <a:ext cx="8075240" cy="564949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2800" b="1" i="1" dirty="0">
                <a:solidFill>
                  <a:srgbClr val="C00000"/>
                </a:solidFill>
              </a:rPr>
              <a:t>2</a:t>
            </a:r>
            <a:r>
              <a:rPr lang="ru-RU" sz="2800" b="1" i="1" dirty="0" smtClean="0">
                <a:solidFill>
                  <a:srgbClr val="C00000"/>
                </a:solidFill>
              </a:rPr>
              <a:t>)Среди </a:t>
            </a:r>
            <a:r>
              <a:rPr lang="ru-RU" sz="2800" b="1" i="1" dirty="0">
                <a:solidFill>
                  <a:srgbClr val="C00000"/>
                </a:solidFill>
              </a:rPr>
              <a:t>предложений 5 – 11 найдите предложение, в котором есть необособленное распространённое определение. Напишите номер этого предложения.</a:t>
            </a:r>
            <a:endParaRPr lang="ru-RU" sz="2800" i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ru-RU" dirty="0"/>
              <a:t>(5)Есть книги, не сокращающие жизнь на часы, что потрачены на их чтение, а удлиняющие её. (6)Словно побывал в местах, где никогда не был, сошёлся с людьми, с которыми никогда бы не пересёкся, они стали близкими, часто ближе друзей, реальнее друзей, откровеннее самых близких людей. </a:t>
            </a:r>
          </a:p>
          <a:p>
            <a:pPr marL="0" indent="0" algn="just">
              <a:buNone/>
            </a:pPr>
            <a:r>
              <a:rPr lang="ru-RU" dirty="0"/>
              <a:t>(7)Человек узнаёт из книг то, что он уже знал о себе, но не знал, что знает. </a:t>
            </a:r>
          </a:p>
          <a:p>
            <a:pPr marL="0" indent="0" algn="just">
              <a:buNone/>
            </a:pPr>
            <a:r>
              <a:rPr lang="ru-RU" dirty="0"/>
              <a:t>(8)Есть и другие. (9)Потраченное на них время вычеркнуто из жизни. (10)Будто просидел три часа на бесполезном собрании. (11)После таких книг становишься только глупее. </a:t>
            </a:r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6660232" y="5403200"/>
            <a:ext cx="1130424" cy="684656"/>
          </a:xfrm>
          <a:prstGeom prst="wedgeRoundRectCallout">
            <a:avLst>
              <a:gd name="adj1" fmla="val -22138"/>
              <a:gd name="adj2" fmla="val 101274"/>
              <a:gd name="adj3" fmla="val 16667"/>
            </a:avLst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>
                <a:solidFill>
                  <a:srgbClr val="800080"/>
                </a:solidFill>
                <a:latin typeface="Book Antiqua" pitchFamily="18" charset="0"/>
              </a:rPr>
              <a:t>9</a:t>
            </a:r>
            <a:endParaRPr lang="ru-RU" sz="5400" b="1" i="1" dirty="0">
              <a:solidFill>
                <a:srgbClr val="80008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09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04664"/>
            <a:ext cx="8075240" cy="633670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3400" b="1" i="1" dirty="0">
                <a:solidFill>
                  <a:srgbClr val="C00000"/>
                </a:solidFill>
              </a:rPr>
              <a:t>3</a:t>
            </a:r>
            <a:r>
              <a:rPr lang="ru-RU" sz="3400" b="1" i="1" dirty="0" smtClean="0">
                <a:solidFill>
                  <a:srgbClr val="C00000"/>
                </a:solidFill>
              </a:rPr>
              <a:t>) </a:t>
            </a:r>
            <a:r>
              <a:rPr lang="ru-RU" sz="3400" b="1" i="1" dirty="0">
                <a:solidFill>
                  <a:srgbClr val="C00000"/>
                </a:solidFill>
              </a:rPr>
              <a:t>Среди предложений 4 – 10 найдите предложение с обособленным приложением. Напишите номер этого предложения.</a:t>
            </a:r>
          </a:p>
          <a:p>
            <a:pPr marL="0" indent="0" algn="just">
              <a:buNone/>
            </a:pPr>
            <a:r>
              <a:rPr lang="ru-RU" sz="3300" dirty="0"/>
              <a:t>(4)Научная мысль примеча­тельна тем, что она является одним из организующих начал человечес­кой психики и что она направлена на сохранение, постоянное обновление, исправление, пересмотр результатов своей деятельности. (5)Именно поэтому она предполагает смелость, по­стоянство, упорство, что и придаёт будничному труду учёного подлинный драматизм. </a:t>
            </a:r>
          </a:p>
          <a:p>
            <a:pPr marL="0" indent="0" algn="just">
              <a:buNone/>
            </a:pPr>
            <a:r>
              <a:rPr lang="ru-RU" sz="3300" dirty="0"/>
              <a:t>(6)Наукой заниматься не только трудно. (7)Наукой заниматься необходимо. (8)Исследовательская деятельность – мудрый педагог – воспитывает личность, развивает память и наблюдательность, точность и тонкость мышления. (9)По-моему, чем больше людей получают навыки исследования, тем лучше обществу. (10)При помощи ума человек мо­жет не только познать мир, но может своей волей изме­нять среду обитания, создавать новое качество, не существовавшее до того в природе.</a:t>
            </a:r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6660232" y="5726577"/>
            <a:ext cx="1130424" cy="684656"/>
          </a:xfrm>
          <a:prstGeom prst="wedgeRoundRectCallout">
            <a:avLst>
              <a:gd name="adj1" fmla="val -22138"/>
              <a:gd name="adj2" fmla="val 101274"/>
              <a:gd name="adj3" fmla="val 16667"/>
            </a:avLst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>
                <a:solidFill>
                  <a:srgbClr val="800080"/>
                </a:solidFill>
                <a:latin typeface="Book Antiqua" pitchFamily="18" charset="0"/>
              </a:rPr>
              <a:t>8</a:t>
            </a:r>
            <a:endParaRPr lang="ru-RU" sz="5400" b="1" i="1" dirty="0">
              <a:solidFill>
                <a:srgbClr val="80008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32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476672"/>
            <a:ext cx="8003232" cy="604867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3100" b="1" i="1" dirty="0">
                <a:solidFill>
                  <a:srgbClr val="C00000"/>
                </a:solidFill>
              </a:rPr>
              <a:t>4</a:t>
            </a:r>
            <a:r>
              <a:rPr lang="ru-RU" sz="3100" b="1" i="1" dirty="0" smtClean="0">
                <a:solidFill>
                  <a:srgbClr val="C00000"/>
                </a:solidFill>
              </a:rPr>
              <a:t>) </a:t>
            </a:r>
            <a:r>
              <a:rPr lang="ru-RU" sz="3100" b="1" i="1" dirty="0">
                <a:solidFill>
                  <a:srgbClr val="C00000"/>
                </a:solidFill>
              </a:rPr>
              <a:t>Среди предложений 22 – 32 найдите предложение с обособленным уточняющим обстоятельством. Напишите номер этого предложения. </a:t>
            </a:r>
            <a:endParaRPr lang="ru-RU" sz="3100" i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ru-RU" dirty="0"/>
              <a:t>(22)Что ни говори, делает язык народ, а его трудно заставить подчиняться административным нормам в отношении языка. (23)Были уже такие тщетные попытки. (24)В своё время, в XIX, да и в XX веке, образцовый язык давала художественная литература. (25)Если человек не знал, как правильно говорить, то он открывал Тургенева и там находил ответ. (26)Сейчас, конечно, не художественная литература формирует наш языковой вкус. (27)Тон задают теперь в первую очередь телевидение и радио. (28)Это касается и произношения звуков, и ударения, и интонации. (29)А современным дикторам нравится американская интонация. (30)И молодёжь начинает им подражать. (31)Бывает, ведущий бог знает что и как говорит, а людям нравится. (32)Это относится, безусловно, не ко всем передачам, каналам, дикторам, но многие из них подвержены моде.</a:t>
            </a:r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6660232" y="5726577"/>
            <a:ext cx="1130424" cy="684656"/>
          </a:xfrm>
          <a:prstGeom prst="wedgeRoundRectCallout">
            <a:avLst>
              <a:gd name="adj1" fmla="val -22138"/>
              <a:gd name="adj2" fmla="val 101274"/>
              <a:gd name="adj3" fmla="val 16667"/>
            </a:avLst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>
                <a:solidFill>
                  <a:srgbClr val="800080"/>
                </a:solidFill>
                <a:latin typeface="Book Antiqua" pitchFamily="18" charset="0"/>
              </a:rPr>
              <a:t>24</a:t>
            </a:r>
            <a:endParaRPr lang="ru-RU" sz="5400" b="1" i="1" dirty="0">
              <a:solidFill>
                <a:srgbClr val="80008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71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8147248" cy="597666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3400" b="1" i="1" dirty="0">
                <a:solidFill>
                  <a:srgbClr val="C00000"/>
                </a:solidFill>
              </a:rPr>
              <a:t>5</a:t>
            </a:r>
            <a:r>
              <a:rPr lang="ru-RU" sz="3400" b="1" i="1" dirty="0" smtClean="0">
                <a:solidFill>
                  <a:srgbClr val="C00000"/>
                </a:solidFill>
              </a:rPr>
              <a:t>) </a:t>
            </a:r>
            <a:r>
              <a:rPr lang="ru-RU" sz="3400" b="1" i="1" dirty="0">
                <a:solidFill>
                  <a:srgbClr val="C00000"/>
                </a:solidFill>
              </a:rPr>
              <a:t>Среди предложений 2 – 12 найдите предложения с обособленным согласованным определением. Напишите номера всех этих предложений.</a:t>
            </a:r>
            <a:endParaRPr lang="ru-RU" sz="3400" i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ru-RU" dirty="0"/>
              <a:t>(2)Но что может значить это определение? (3)Каждый человек ограничен в своих знаниях или в своём представлении о мире. (4)Ограничено и человечество в целом.</a:t>
            </a:r>
          </a:p>
          <a:p>
            <a:pPr marL="0" indent="0" algn="just">
              <a:buNone/>
            </a:pPr>
            <a:r>
              <a:rPr lang="ru-RU" dirty="0"/>
              <a:t>(5)Вообразим горняка, который в угольном пласте разработал вокруг себя некоторое пространство, окружённое толщами непроницаемого чёрного камня. (6)Вот его ограниченность. (7)Каждый человек в незримом, но тем не менее непроглядном пласте мира и жизни разработал вокруг себя некоторое пространство знаний. (8)Он находится как бы в капсуле, окружённой безграничным, загадочным миром. (9)«Капсулы» разные по размерам, потому что один знает больше, а другой меньше. (10)Человек, прочитавший сто книг, самонадеянно говорит о том, кто прочитал двадцать книг: «Ограниченный человек». (11)Но что он скажет тому, кто прочитал тысячу? (12)И нет, я думаю, человека, который прочитал бы все книги.</a:t>
            </a:r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6660232" y="5726577"/>
            <a:ext cx="2304256" cy="684656"/>
          </a:xfrm>
          <a:prstGeom prst="wedgeRoundRectCallout">
            <a:avLst>
              <a:gd name="adj1" fmla="val -22138"/>
              <a:gd name="adj2" fmla="val 101274"/>
              <a:gd name="adj3" fmla="val 16667"/>
            </a:avLst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>
                <a:solidFill>
                  <a:srgbClr val="800080"/>
                </a:solidFill>
                <a:latin typeface="Book Antiqua" pitchFamily="18" charset="0"/>
              </a:rPr>
              <a:t>5,8,10</a:t>
            </a:r>
            <a:endParaRPr lang="ru-RU" sz="5400" b="1" i="1" dirty="0">
              <a:solidFill>
                <a:srgbClr val="80008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099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476672"/>
            <a:ext cx="8003232" cy="612068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3400" b="1" i="1" dirty="0">
                <a:solidFill>
                  <a:srgbClr val="C00000"/>
                </a:solidFill>
              </a:rPr>
              <a:t>6</a:t>
            </a:r>
            <a:r>
              <a:rPr lang="ru-RU" sz="3400" b="1" i="1" dirty="0" smtClean="0">
                <a:solidFill>
                  <a:srgbClr val="C00000"/>
                </a:solidFill>
              </a:rPr>
              <a:t>) </a:t>
            </a:r>
            <a:r>
              <a:rPr lang="ru-RU" sz="3400" b="1" i="1" dirty="0">
                <a:solidFill>
                  <a:srgbClr val="C00000"/>
                </a:solidFill>
              </a:rPr>
              <a:t>Среди предложений 22 – 28 найдите предложение с обособленным приложением. Напишите номер этого предложения.</a:t>
            </a:r>
            <a:endParaRPr lang="ru-RU" sz="3400" i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ru-RU" dirty="0"/>
              <a:t>(22)Серёжка, сдувая с лица капли пота, рвал свою футболку на лоскуты и от усталости, кажется, уже не соображал, что я говорю. (23)Он дотащил меня до больницы, потом, тяжело дыша, сидел на кушетке и смотрел, как врач обрабатывает мою рану.  </a:t>
            </a:r>
          </a:p>
          <a:p>
            <a:pPr marL="0" indent="0" algn="just">
              <a:buNone/>
            </a:pPr>
            <a:r>
              <a:rPr lang="ru-RU" dirty="0"/>
              <a:t>(24)А на следующий день, когда я, хромая, вышел во двор, все уже знали, что перед смертью я просил передать привет Гальке Коршуновой. (25)Я сделался посмешищем всей школы. (26)Моё появление теперь у всех вызывало конвульсии глумливого хихиканья, и я, от природы жизнерадостный мальчишка, стал замкнутым и застенчивым до болезненности. </a:t>
            </a:r>
          </a:p>
          <a:p>
            <a:pPr marL="0" indent="0" algn="just">
              <a:buNone/>
            </a:pPr>
            <a:r>
              <a:rPr lang="ru-RU" dirty="0"/>
              <a:t>(27)Зачем он рассказал им про мой привет? (28)Может быть, он просто изложил все подробности того случая, не предполагая, что моя просьба всех так рассмешит? </a:t>
            </a:r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6660232" y="5726577"/>
            <a:ext cx="1130424" cy="684656"/>
          </a:xfrm>
          <a:prstGeom prst="wedgeRoundRectCallout">
            <a:avLst>
              <a:gd name="adj1" fmla="val -22138"/>
              <a:gd name="adj2" fmla="val 101274"/>
              <a:gd name="adj3" fmla="val 16667"/>
            </a:avLst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>
                <a:solidFill>
                  <a:srgbClr val="800080"/>
                </a:solidFill>
                <a:latin typeface="Book Antiqua" pitchFamily="18" charset="0"/>
              </a:rPr>
              <a:t>26</a:t>
            </a:r>
            <a:endParaRPr lang="ru-RU" sz="5400" b="1" i="1" dirty="0">
              <a:solidFill>
                <a:srgbClr val="80008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73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8147248" cy="597666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i="1" dirty="0">
                <a:solidFill>
                  <a:srgbClr val="C00000"/>
                </a:solidFill>
              </a:rPr>
              <a:t>7</a:t>
            </a:r>
            <a:r>
              <a:rPr lang="ru-RU" b="1" i="1" dirty="0" smtClean="0">
                <a:solidFill>
                  <a:srgbClr val="C00000"/>
                </a:solidFill>
              </a:rPr>
              <a:t>) </a:t>
            </a:r>
            <a:r>
              <a:rPr lang="ru-RU" b="1" i="1" dirty="0">
                <a:solidFill>
                  <a:srgbClr val="C00000"/>
                </a:solidFill>
              </a:rPr>
              <a:t>Среди предложений 14–21 найдите предложения с вводным словом. Напишите номера этих предложений.</a:t>
            </a:r>
            <a:endParaRPr lang="ru-RU" i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ru-RU" dirty="0"/>
              <a:t>(14)Турки схватили посыльного, нашли депешу и внимательно её прочитали. (15)Карл ХII, который прятался у турок, довольно потирал руки: письмо ясно указывало на то, что положение русских не просто тяжёлое, оно безнадёжное. (16)Но великий визирь, напротив, погрузился в задумчивость, а потом внезапно объявил, что решил заключить перемирие с окружённым русским войском и отпускает его на все четыре стороны. (17)Карл решил, что ослышался: какое перемирие, кто отпускает врага, попавшего в ловушку? (18)Да этот визирь спятил! (19)Шведский король просит, умоляет, требует, заклинает, но визирь непоколебимо качает головой: из перехваченного послания ясно, что русский царь уже готов к смерти, а это означает, что его воины будут сражаться остервенело, до последнего дыхания, до последней капли крови. (20)Конечно, </a:t>
            </a:r>
            <a:r>
              <a:rPr lang="ru-RU" dirty="0" err="1"/>
              <a:t>стопятидесятитысячная</a:t>
            </a:r>
            <a:r>
              <a:rPr lang="ru-RU" dirty="0"/>
              <a:t> турецкая армия скорее всего одолеет 40 тысяч русских воинов, но это будет пиррова победа. (21)Лучше, если русские просто уйдут.</a:t>
            </a:r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7020272" y="5403200"/>
            <a:ext cx="1872208" cy="684656"/>
          </a:xfrm>
          <a:prstGeom prst="wedgeRoundRectCallout">
            <a:avLst>
              <a:gd name="adj1" fmla="val -22138"/>
              <a:gd name="adj2" fmla="val 101274"/>
              <a:gd name="adj3" fmla="val 16667"/>
            </a:avLst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>
                <a:solidFill>
                  <a:srgbClr val="800080"/>
                </a:solidFill>
                <a:latin typeface="Book Antiqua" pitchFamily="18" charset="0"/>
              </a:rPr>
              <a:t>16,20</a:t>
            </a:r>
            <a:endParaRPr lang="ru-RU" sz="5400" b="1" i="1" dirty="0">
              <a:solidFill>
                <a:srgbClr val="80008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8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04664"/>
            <a:ext cx="8075240" cy="626469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3400" b="1" i="1" dirty="0">
                <a:solidFill>
                  <a:srgbClr val="C00000"/>
                </a:solidFill>
              </a:rPr>
              <a:t>8</a:t>
            </a:r>
            <a:r>
              <a:rPr lang="ru-RU" sz="3400" b="1" i="1" dirty="0" smtClean="0">
                <a:solidFill>
                  <a:srgbClr val="C00000"/>
                </a:solidFill>
              </a:rPr>
              <a:t>) </a:t>
            </a:r>
            <a:r>
              <a:rPr lang="ru-RU" sz="3400" b="1" i="1" dirty="0">
                <a:solidFill>
                  <a:srgbClr val="C00000"/>
                </a:solidFill>
              </a:rPr>
              <a:t>Среди предложений 7–19 укажите предложение, в котором есть обособленное согласованное распространённое определение. Напишите номер этого предложения.</a:t>
            </a:r>
            <a:endParaRPr lang="ru-RU" sz="3400" i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ru-RU" dirty="0"/>
              <a:t>7)Недавно над этими местами летал самолёт и опрыскивал лес химической жидкостью. (8)Было задумано расширить площадь лугов. (9)Подсчитали, что корчевать живой лес дороже, чем отравить его с самолёта, а потом уж корчевать. (10)Дело не новое, оно привлекательно дешевизной и потому считается прогрессивным и выгодным. (11)Несомненно, есть в этом деле значительные плюсы. (12)Но есть и очень большие минусы. (13)Их не всегда замечают. (14)А ведь здесь погибло двадцать семь лосей, загублены тетерева, мелкие птицы, спасавшие окрестные поля и лес от вредителей. (15)Гибнут насекомые, многие из которых – наши друзья. (16)Какой бухгалтер возьмётся теперь подсчитывать выгоду операции?! (17)И это ещё не всё. (18)Тысячи людей большого города едут в лес. (19)Пение птиц, всякое проявление жизни составляют радость этих прогулок. (20)Встреча же с крупным зверем человеку иногда запоминается на всю жизнь.</a:t>
            </a:r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6660232" y="5726577"/>
            <a:ext cx="1130424" cy="684656"/>
          </a:xfrm>
          <a:prstGeom prst="wedgeRoundRectCallout">
            <a:avLst>
              <a:gd name="adj1" fmla="val -22138"/>
              <a:gd name="adj2" fmla="val 101274"/>
              <a:gd name="adj3" fmla="val 16667"/>
            </a:avLst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circle">
              <a:fillToRect l="100000" t="100000"/>
            </a:path>
            <a:tileRect r="-100000" b="-100000"/>
          </a:gra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>
                <a:solidFill>
                  <a:srgbClr val="800080"/>
                </a:solidFill>
                <a:latin typeface="Book Antiqua" pitchFamily="18" charset="0"/>
              </a:rPr>
              <a:t>14</a:t>
            </a:r>
            <a:endParaRPr lang="ru-RU" sz="5400" b="1" i="1" dirty="0">
              <a:solidFill>
                <a:srgbClr val="80008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71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перо сиреневое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перо сиреневое</Template>
  <TotalTime>51</TotalTime>
  <Words>1592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перо сиреневое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XTreme.ws</cp:lastModifiedBy>
  <cp:revision>7</cp:revision>
  <dcterms:created xsi:type="dcterms:W3CDTF">2014-04-22T15:32:29Z</dcterms:created>
  <dcterms:modified xsi:type="dcterms:W3CDTF">2014-04-23T14:10:47Z</dcterms:modified>
</cp:coreProperties>
</file>