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>
            <a:lum/>
          </a:blip>
          <a:srcRect/>
          <a:stretch>
            <a:fillRect t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932"/>
            <a:ext cx="8424088" cy="1260000"/>
          </a:xfrm>
        </p:spPr>
        <p:txBody>
          <a:bodyPr/>
          <a:lstStyle>
            <a:lvl1pPr>
              <a:defRPr sz="8000" b="0">
                <a:solidFill>
                  <a:schemeClr val="bg2">
                    <a:lumMod val="25000"/>
                  </a:schemeClr>
                </a:solidFill>
                <a:effectLst/>
                <a:latin typeface="Cassandra" pitchFamily="66" charset="0"/>
                <a:ea typeface="Arial Unicode MS" pitchFamily="34" charset="-128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7180" y="3528591"/>
            <a:ext cx="6400800" cy="1260000"/>
          </a:xfrm>
        </p:spPr>
        <p:txBody>
          <a:bodyPr/>
          <a:lstStyle>
            <a:lvl1pPr marL="0" indent="0" algn="ctr">
              <a:buNone/>
              <a:defRPr sz="3600" i="1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821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241" y="296652"/>
            <a:ext cx="7920000" cy="900113"/>
          </a:xfrm>
        </p:spPr>
        <p:txBody>
          <a:bodyPr/>
          <a:lstStyle>
            <a:lvl1pPr>
              <a:defRPr sz="6000" b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35596" y="1593342"/>
            <a:ext cx="7920000" cy="4428000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2232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596" y="296652"/>
            <a:ext cx="7920000" cy="900113"/>
          </a:xfrm>
        </p:spPr>
        <p:txBody>
          <a:bodyPr/>
          <a:lstStyle>
            <a:lvl1pPr>
              <a:defRPr sz="6000" b="0" baseline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935596" y="1593342"/>
            <a:ext cx="7920000" cy="4248000"/>
          </a:xfrm>
        </p:spPr>
        <p:txBody>
          <a:bodyPr/>
          <a:lstStyle>
            <a:lvl1pPr marL="0" indent="0">
              <a:buNone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108000" indent="0">
              <a:buNone/>
              <a:defRPr/>
            </a:lvl2pPr>
            <a:lvl3pPr marL="108000" indent="0">
              <a:buNone/>
              <a:defRPr/>
            </a:lvl3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0547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596" y="296652"/>
            <a:ext cx="7920000" cy="900113"/>
          </a:xfrm>
        </p:spPr>
        <p:txBody>
          <a:bodyPr/>
          <a:lstStyle>
            <a:lvl1pPr>
              <a:defRPr sz="6000" b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935596" y="1593342"/>
            <a:ext cx="7920000" cy="4428000"/>
          </a:xfrm>
        </p:spPr>
        <p:txBody>
          <a:bodyPr/>
          <a:lstStyle>
            <a:lvl1pPr marL="342000" indent="-342000">
              <a:buSzPct val="80000"/>
              <a:buFont typeface="Wingdings 2" pitchFamily="18" charset="2"/>
              <a:buChar char="·"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741600" indent="-284400">
              <a:buSzPct val="80000"/>
              <a:buFont typeface="Wingdings" pitchFamily="2" charset="2"/>
              <a:buChar char="§"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 marL="1144800" indent="-230400">
              <a:buSzPct val="80000"/>
              <a:buFont typeface="Arial" pitchFamily="34" charset="0"/>
              <a:buChar char="•"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  <a:lvl4pPr>
              <a:buFont typeface="Wingdings 2" pitchFamily="18" charset="2"/>
              <a:buChar char="·"/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buFont typeface="Wingdings 2" pitchFamily="18" charset="2"/>
              <a:buChar char="·"/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1103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596" y="296652"/>
            <a:ext cx="7920000" cy="900113"/>
          </a:xfrm>
        </p:spPr>
        <p:txBody>
          <a:bodyPr/>
          <a:lstStyle>
            <a:lvl1pPr>
              <a:defRPr sz="6000" b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35596" y="1592796"/>
            <a:ext cx="3780000" cy="4428000"/>
          </a:xfrm>
        </p:spPr>
        <p:txBody>
          <a:bodyPr/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>
              <a:defRPr sz="2400"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6056" y="1592796"/>
            <a:ext cx="3780000" cy="4428000"/>
          </a:xfrm>
        </p:spPr>
        <p:txBody>
          <a:bodyPr/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>
              <a:defRPr sz="2400"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22799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029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print">
            <a:lum/>
          </a:blip>
          <a:srcRect/>
          <a:stretch>
            <a:fillRect t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71550" y="296863"/>
            <a:ext cx="7920038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71550" y="1631950"/>
            <a:ext cx="7920038" cy="442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6000" kern="1200">
          <a:solidFill>
            <a:srgbClr val="4A452A"/>
          </a:solidFill>
          <a:latin typeface="Cassandra" pitchFamily="66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·"/>
        <a:defRPr sz="3200" kern="1200">
          <a:solidFill>
            <a:srgbClr val="4A452A"/>
          </a:solidFill>
          <a:latin typeface="+mj-lt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rgbClr val="4A452A"/>
          </a:solidFill>
          <a:latin typeface="+mj-lt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A452A"/>
          </a:solidFill>
          <a:latin typeface="+mj-lt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7375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7375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708920"/>
            <a:ext cx="8424088" cy="1260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Правописание сходных грамматических конструкций</a:t>
            </a:r>
            <a:endParaRPr lang="ru-RU" sz="4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404664"/>
            <a:ext cx="6904856" cy="1260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 Antiqua" pitchFamily="18" charset="0"/>
              </a:rPr>
              <a:t>Готовимся к ЕГЭ – 2014 (А19)</a:t>
            </a:r>
          </a:p>
          <a:p>
            <a:pPr algn="r"/>
            <a:r>
              <a:rPr lang="ru-RU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 Antiqua" pitchFamily="18" charset="0"/>
              </a:rPr>
              <a:t>По материалам открытого банка заданий ФИПИ</a:t>
            </a:r>
            <a:endParaRPr lang="ru-RU" b="1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24862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590471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Book Antiqua" pitchFamily="18" charset="0"/>
              </a:rPr>
              <a:t>9. </a:t>
            </a:r>
            <a:r>
              <a:rPr lang="ru-RU" sz="2600" b="1" i="1" dirty="0">
                <a:solidFill>
                  <a:srgbClr val="C00000"/>
                </a:solidFill>
                <a:latin typeface="Book Antiqua" pitchFamily="18" charset="0"/>
              </a:rPr>
              <a:t>В каком предложении оба выделенных слова пишутся слитно</a:t>
            </a:r>
            <a:r>
              <a:rPr lang="ru-RU" sz="2600" b="1" i="1" dirty="0" smtClean="0">
                <a:solidFill>
                  <a:srgbClr val="C00000"/>
                </a:solidFill>
                <a:latin typeface="Book Antiqua" pitchFamily="18" charset="0"/>
              </a:rPr>
              <a:t>?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1) Снег </a:t>
            </a: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уже местами (НА) СТОЛЬКО осел, что по насту можно было проехать ТАК(ЖЕ) , как по твёрдой грунтовой дороге</a:t>
            </a: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Марьяна улыбалась редко, ЗА(ТО) её улыбка всегда поражала, (ПО) ТОМУ что была невероятно искренней</a:t>
            </a: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Отцветает черёмуха, (ЗА) ТО зацвела бузина, а вслед за нею ТАК(ЖЕ) , как и ландыши, забелели цветы земляники</a:t>
            </a: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 следующее утро я проснулся (ОТ) ТОГО непонятного звука, что слышал вчера, и (ПО) ЭТОМУ быстро вскочил с кровати.</a:t>
            </a:r>
          </a:p>
        </p:txBody>
      </p:sp>
      <p:sp>
        <p:nvSpPr>
          <p:cNvPr id="4" name="Кольцо 3"/>
          <p:cNvSpPr/>
          <p:nvPr/>
        </p:nvSpPr>
        <p:spPr>
          <a:xfrm>
            <a:off x="7308304" y="5373216"/>
            <a:ext cx="1274440" cy="1175048"/>
          </a:xfrm>
          <a:prstGeom prst="donu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Book Antiqua" pitchFamily="18" charset="0"/>
              </a:rPr>
              <a:t>2</a:t>
            </a:r>
            <a:endParaRPr lang="ru-RU" sz="4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631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04872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Book Antiqua" pitchFamily="18" charset="0"/>
              </a:rPr>
              <a:t>10. </a:t>
            </a:r>
            <a:r>
              <a:rPr lang="ru-RU" sz="2400" b="1" i="1" dirty="0">
                <a:solidFill>
                  <a:srgbClr val="C00000"/>
                </a:solidFill>
                <a:latin typeface="Book Antiqua" pitchFamily="18" charset="0"/>
              </a:rPr>
              <a:t>В каком предложении оба выделенных слова пишутся раздельно</a:t>
            </a:r>
            <a:r>
              <a:rPr lang="ru-RU" sz="2400" b="1" i="1" dirty="0" smtClean="0">
                <a:solidFill>
                  <a:srgbClr val="C00000"/>
                </a:solidFill>
                <a:latin typeface="Book Antiqua" pitchFamily="18" charset="0"/>
              </a:rPr>
              <a:t>?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1) Лёгким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кружевом поднялась высокая белая колокольня, (КАК) БУДТО вознесённая (В) ВЕРХ утренним ветерком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 молодым дирижёром театра, (В) ПОСЛЕДСТВИИ знаменитым пианистом, а ТАК(ЖЕ) композитором Сергеем Васильевичем Рахманиновым, Шаляпин познакомился в 1898 году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(ИЗ) ПОД снега вода находит себе путь к реке, и (ПО) НЕМНОГУ лёд поднимается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 «Московском дворике» В.Д. </a:t>
            </a:r>
            <a:r>
              <a:rPr lang="ru-RU" sz="24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Полéнова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(БЕЗ) СОМНЕНИЯ, проявилось ТО(ЖЕ) умение «поднять» непритязательный сюжет до высокого художественного обобщения, что и в пейзажах </a:t>
            </a:r>
            <a:r>
              <a:rPr lang="ru-RU" sz="24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Саврасова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и Серова.</a:t>
            </a:r>
          </a:p>
        </p:txBody>
      </p:sp>
      <p:sp>
        <p:nvSpPr>
          <p:cNvPr id="4" name="Кольцо 3"/>
          <p:cNvSpPr/>
          <p:nvPr/>
        </p:nvSpPr>
        <p:spPr>
          <a:xfrm>
            <a:off x="7596336" y="5517232"/>
            <a:ext cx="1274440" cy="1175048"/>
          </a:xfrm>
          <a:prstGeom prst="donu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Book Antiqua" pitchFamily="18" charset="0"/>
              </a:rPr>
              <a:t>4</a:t>
            </a:r>
            <a:endParaRPr lang="ru-RU" sz="4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3318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33670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Book Antiqua" pitchFamily="18" charset="0"/>
              </a:rPr>
              <a:t>11. </a:t>
            </a:r>
            <a:r>
              <a:rPr lang="ru-RU" sz="2600" b="1" i="1" dirty="0">
                <a:solidFill>
                  <a:srgbClr val="C00000"/>
                </a:solidFill>
                <a:latin typeface="Book Antiqua" pitchFamily="18" charset="0"/>
              </a:rPr>
              <a:t>В каком предложении оба выделенных слова пишутся раздельно</a:t>
            </a:r>
            <a:r>
              <a:rPr lang="ru-RU" sz="2600" b="1" i="1" dirty="0" smtClean="0">
                <a:solidFill>
                  <a:srgbClr val="C00000"/>
                </a:solidFill>
                <a:latin typeface="Book Antiqua" pitchFamily="18" charset="0"/>
              </a:rPr>
              <a:t>?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1) Это </a:t>
            </a: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местность степная и хлебородная, и ПРИ(ТОМ) она хорошо орошена маленькими и (НА) РЕДКОСТЬ чистыми речками</a:t>
            </a: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Она не любила меня ЗА(ТО) , что я пейзажист и в своих картинах (СО) ВСЕМ не изображаю народные нужды</a:t>
            </a: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ПРИ(ТОМ) кротком нраве, который редко встречается в мужчине, он вызывал уважение и был значителен, ЧТО(БЫ) ни говорили окружающие</a:t>
            </a: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Управляться с большим стадом дяде Михею одному было не под силу, ПО(ЭТОМУ) он брал нас в помощь, и мы (В) ТЕЧЕНИЕ целого лета охотно помогали ему.</a:t>
            </a:r>
          </a:p>
        </p:txBody>
      </p:sp>
      <p:sp>
        <p:nvSpPr>
          <p:cNvPr id="4" name="Кольцо 3"/>
          <p:cNvSpPr/>
          <p:nvPr/>
        </p:nvSpPr>
        <p:spPr>
          <a:xfrm>
            <a:off x="7596336" y="5589240"/>
            <a:ext cx="1274440" cy="1175048"/>
          </a:xfrm>
          <a:prstGeom prst="donu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Book Antiqua" pitchFamily="18" charset="0"/>
              </a:rPr>
              <a:t>3</a:t>
            </a:r>
            <a:endParaRPr lang="ru-RU" sz="4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5058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576069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Book Antiqua" pitchFamily="18" charset="0"/>
              </a:rPr>
              <a:t>12. </a:t>
            </a:r>
            <a:r>
              <a:rPr lang="ru-RU" sz="2600" b="1" i="1" dirty="0">
                <a:solidFill>
                  <a:srgbClr val="C00000"/>
                </a:solidFill>
                <a:latin typeface="Book Antiqua" pitchFamily="18" charset="0"/>
              </a:rPr>
              <a:t>В каком предложении оба выделенных слова пишутся слитно</a:t>
            </a:r>
            <a:r>
              <a:rPr lang="ru-RU" sz="2600" b="1" i="1" dirty="0" smtClean="0">
                <a:solidFill>
                  <a:srgbClr val="C00000"/>
                </a:solidFill>
                <a:latin typeface="Book Antiqua" pitchFamily="18" charset="0"/>
              </a:rPr>
              <a:t>?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1) ЧТО(БЫ</a:t>
            </a: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) ни обещал прогноз погоды, (ПО) ВЕРХ пиджака Беликов всегда надевал пальто</a:t>
            </a: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(И) ТАК, вывод ясен: ЧТО(БЫ) ни случилось, необходимо собраться с силами и не терять присутствия духа</a:t>
            </a: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Известно, что некоторые частушки, будучи (В) НАЧАЛЕ </a:t>
            </a:r>
            <a:r>
              <a:rPr lang="ru-RU" sz="26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шестистрочными</a:t>
            </a: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были преобразованы в </a:t>
            </a:r>
            <a:r>
              <a:rPr lang="ru-RU" sz="26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четырёхстрочные</a:t>
            </a: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(ПО) ТОМУ что эта форма оказалась для частушки наиболее приемлемой</a:t>
            </a: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ЧТО(БЫ) научиться плавать, выполняй движения ТАК(ЖЕ) , как инструктор.</a:t>
            </a:r>
          </a:p>
        </p:txBody>
      </p:sp>
      <p:sp>
        <p:nvSpPr>
          <p:cNvPr id="4" name="Кольцо 3"/>
          <p:cNvSpPr/>
          <p:nvPr/>
        </p:nvSpPr>
        <p:spPr>
          <a:xfrm>
            <a:off x="7596336" y="5517232"/>
            <a:ext cx="1274440" cy="1175048"/>
          </a:xfrm>
          <a:prstGeom prst="donu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Book Antiqua" pitchFamily="18" charset="0"/>
              </a:rPr>
              <a:t>3</a:t>
            </a:r>
            <a:endParaRPr lang="ru-RU" sz="4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1934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6632"/>
            <a:ext cx="8712968" cy="648072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Book Antiqua" pitchFamily="18" charset="0"/>
              </a:rPr>
              <a:t>1. В </a:t>
            </a:r>
            <a:r>
              <a:rPr lang="ru-RU" sz="2400" b="1" i="1" dirty="0">
                <a:solidFill>
                  <a:srgbClr val="C00000"/>
                </a:solidFill>
                <a:latin typeface="Book Antiqua" pitchFamily="18" charset="0"/>
              </a:rPr>
              <a:t>каком предложении оба выделенных слова пишутся слитно</a:t>
            </a:r>
            <a:r>
              <a:rPr lang="ru-RU" sz="2400" b="1" i="1" dirty="0" smtClean="0">
                <a:solidFill>
                  <a:srgbClr val="C00000"/>
                </a:solidFill>
                <a:latin typeface="Book Antiqua" pitchFamily="18" charset="0"/>
              </a:rPr>
              <a:t>?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1) В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ответ на веские доводы доктор согласился быть моим секундантом; я дал ему ТАК(ЖЕ) несколько наставлений (НА) СЧЁТ условий поединка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(В) ТЕЧЕНИЕ суток М.В. Ломоносов наблюдал прохождение Венеры по солнечному диску и (В) ПОСЛЕДСТВИИ опубликовал свои выводы в специальной работе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(В) СЛЕДСТВИЕ того что работа электрических потенциальных сил не зависит от формы пути единичного заряда, на каждом из параллельно соединённых проводников возникает одно и ТО(ЖЕ) напряжение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Нет возможности рассмотреть на картине фигуру блудного сына, лица его почти не видно, но (В) СЛЕД за ним мы мысленно падаем на колени и ТАК(ЖЕ) переживаем встречу с отцом, как и вернувшийся сын.</a:t>
            </a:r>
          </a:p>
        </p:txBody>
      </p:sp>
      <p:sp>
        <p:nvSpPr>
          <p:cNvPr id="3" name="Кольцо 2"/>
          <p:cNvSpPr/>
          <p:nvPr/>
        </p:nvSpPr>
        <p:spPr>
          <a:xfrm>
            <a:off x="-69786" y="620688"/>
            <a:ext cx="1274440" cy="1175048"/>
          </a:xfrm>
          <a:prstGeom prst="donu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Book Antiqua" pitchFamily="18" charset="0"/>
              </a:rPr>
              <a:t>1</a:t>
            </a:r>
            <a:endParaRPr lang="ru-RU" sz="4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9704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40871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Book Antiqua" pitchFamily="18" charset="0"/>
              </a:rPr>
              <a:t>2. </a:t>
            </a:r>
            <a:r>
              <a:rPr lang="ru-RU" sz="2400" b="1" i="1" dirty="0">
                <a:solidFill>
                  <a:srgbClr val="C00000"/>
                </a:solidFill>
                <a:latin typeface="Book Antiqua" pitchFamily="18" charset="0"/>
              </a:rPr>
              <a:t>В каком предложении оба выделенных слова пишутся слитно</a:t>
            </a:r>
            <a:r>
              <a:rPr lang="ru-RU" sz="2400" b="1" i="1" dirty="0" smtClean="0">
                <a:solidFill>
                  <a:srgbClr val="C00000"/>
                </a:solidFill>
                <a:latin typeface="Book Antiqua" pitchFamily="18" charset="0"/>
              </a:rPr>
              <a:t>?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1) Раневская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приезжает из Парижа, ЧТО(БЫ) покаяться в своих грехах, а ТАК(ЖЕ) найти покой в родном имении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Первые несколько лет, прожитых в Вене, стали для Бетховена (ПО) ИСТИНЕ счастливейшим временем его жизни, ПОТОМУ(ЧТО) именно здесь он приобрёл настоящую известность. </a:t>
            </a:r>
            <a:endParaRPr lang="ru-RU" sz="24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Страсть к чтению у Башкирцевой была ненасытна, способность работать – громадная, (ПРИ) ТОМ пищей для её ума были (КАК) БУДТО все предметы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(ПО) ВИДИМОМУ, Боттичелли был учеником известного живописца Филиппе </a:t>
            </a:r>
            <a:r>
              <a:rPr lang="ru-RU" sz="24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Липпи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а ТАК(ЖЕ) флорентийского живописца и скульптора </a:t>
            </a:r>
            <a:r>
              <a:rPr lang="ru-RU" sz="24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Андреа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Верроккио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Кольцо 3"/>
          <p:cNvSpPr/>
          <p:nvPr/>
        </p:nvSpPr>
        <p:spPr>
          <a:xfrm>
            <a:off x="7452320" y="5301208"/>
            <a:ext cx="1274440" cy="1175048"/>
          </a:xfrm>
          <a:prstGeom prst="donu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Book Antiqua" pitchFamily="18" charset="0"/>
              </a:rPr>
              <a:t>1</a:t>
            </a:r>
            <a:endParaRPr lang="ru-RU" sz="4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9736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26469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Book Antiqua" pitchFamily="18" charset="0"/>
              </a:rPr>
              <a:t>3. </a:t>
            </a:r>
            <a:r>
              <a:rPr lang="ru-RU" sz="2400" b="1" i="1" dirty="0">
                <a:solidFill>
                  <a:srgbClr val="C00000"/>
                </a:solidFill>
                <a:latin typeface="Book Antiqua" pitchFamily="18" charset="0"/>
              </a:rPr>
              <a:t>В каком варианте ответа оба выделенных слова пишутся слитно</a:t>
            </a:r>
            <a:r>
              <a:rPr lang="ru-RU" sz="2400" b="1" i="1" dirty="0" smtClean="0">
                <a:solidFill>
                  <a:srgbClr val="C00000"/>
                </a:solidFill>
                <a:latin typeface="Book Antiqua" pitchFamily="18" charset="0"/>
              </a:rPr>
              <a:t>?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1) Жарким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летом пересыхают все озёра Туркмении, (ЗА) ТО озеро </a:t>
            </a:r>
            <a:r>
              <a:rPr lang="ru-RU" sz="24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Ясхан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изобилует прекрасной водой. (В) ТЕЧЕНИЕ многих веков об этом складывали легенды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Кошки отличаются тонким слухом: (В) ВИДУ особенностей организма они слышат все звуки. А (ЗА) СЧЁТ голоса эти животные могут выразить много разных чувств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Неизвестно, (ОТ) КУДА у читателей существует устойчивое мнение, что читать книгу надо один раз. (НА) ПРОТИВ, если ум развит более, нежели чувства, то лучше всего возвращаться к прочитанному. </a:t>
            </a:r>
            <a:endParaRPr lang="ru-RU" sz="24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Сегодняшние мастера особенно любят работать с ювелирными украшениями, покрытыми эмалью, (ПО) ТОМУ что такие изделия не тускнеют (С) ТЕЧЕНИЕМ времени. </a:t>
            </a:r>
          </a:p>
        </p:txBody>
      </p:sp>
      <p:sp>
        <p:nvSpPr>
          <p:cNvPr id="4" name="Кольцо 3"/>
          <p:cNvSpPr/>
          <p:nvPr/>
        </p:nvSpPr>
        <p:spPr>
          <a:xfrm>
            <a:off x="7524328" y="5682952"/>
            <a:ext cx="1274440" cy="1175048"/>
          </a:xfrm>
          <a:prstGeom prst="donu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Book Antiqua" pitchFamily="18" charset="0"/>
              </a:rPr>
              <a:t>3</a:t>
            </a:r>
            <a:endParaRPr lang="ru-RU" sz="4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2793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583270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Book Antiqua" pitchFamily="18" charset="0"/>
              </a:rPr>
              <a:t>4. </a:t>
            </a:r>
            <a:r>
              <a:rPr lang="ru-RU" sz="2800" b="1" i="1" dirty="0">
                <a:solidFill>
                  <a:srgbClr val="C00000"/>
                </a:solidFill>
                <a:latin typeface="Book Antiqua" pitchFamily="18" charset="0"/>
              </a:rPr>
              <a:t>В каком предложении оба выделенных слова пишутся слитно</a:t>
            </a:r>
            <a:r>
              <a:rPr lang="ru-RU" sz="2800" b="1" i="1" dirty="0" smtClean="0">
                <a:solidFill>
                  <a:srgbClr val="C00000"/>
                </a:solidFill>
                <a:latin typeface="Book Antiqua" pitchFamily="18" charset="0"/>
              </a:rPr>
              <a:t>?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1) Эксперимент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был проведён удачно, ПРИ (ЧЁМ) впервые, (ПО) ЭТОМУ все были очень довольны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(В) НАЧАЛЕ сентября ночи становятся холодными, (ЗА) ТО дни стоят тёплые, безветренные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Баржа двигалась вниз (ПО) ТЕЧЕНИЮ, но (НА) СТОЛЬКО медленно, что казалась неподвижной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Пелагея была человеком (НА) РЕДКОСТЬ открытым, добрым; (ЗА) ТО её и любили в деревне.</a:t>
            </a:r>
          </a:p>
        </p:txBody>
      </p:sp>
      <p:sp>
        <p:nvSpPr>
          <p:cNvPr id="4" name="Кольцо 3"/>
          <p:cNvSpPr/>
          <p:nvPr/>
        </p:nvSpPr>
        <p:spPr>
          <a:xfrm>
            <a:off x="7380312" y="5373216"/>
            <a:ext cx="1274440" cy="1175048"/>
          </a:xfrm>
          <a:prstGeom prst="donu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Book Antiqua" pitchFamily="18" charset="0"/>
              </a:rPr>
              <a:t>1</a:t>
            </a:r>
            <a:endParaRPr lang="ru-RU" sz="4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8060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12068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Book Antiqua" pitchFamily="18" charset="0"/>
              </a:rPr>
              <a:t>5. </a:t>
            </a:r>
            <a:r>
              <a:rPr lang="ru-RU" sz="2600" b="1" i="1" dirty="0">
                <a:solidFill>
                  <a:srgbClr val="C00000"/>
                </a:solidFill>
                <a:latin typeface="Book Antiqua" pitchFamily="18" charset="0"/>
              </a:rPr>
              <a:t>В каком предложении оба выделенных слова пишутся раздельно</a:t>
            </a:r>
            <a:r>
              <a:rPr lang="ru-RU" sz="2600" b="1" i="1" dirty="0" smtClean="0">
                <a:solidFill>
                  <a:srgbClr val="C00000"/>
                </a:solidFill>
                <a:latin typeface="Book Antiqua" pitchFamily="18" charset="0"/>
              </a:rPr>
              <a:t>?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1) Эгоист </a:t>
            </a: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зачастую считает себя (В) ПРАВЕ поучать людей, а (ПО) ТОМУ нередко остаётся один</a:t>
            </a: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(В) ОТЛИЧИЕ от других поэтов, Мандельштам сочинял стихи интуитивно, ТАК(ЖЕ) , как композитор сочиняет музыку</a:t>
            </a: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Для Бунина, а ТАК(ЖЕ) для многих других писателей (НА) ПРОТЯЖЕНИИ всей жизни Толстой оставался создателем абсолютных ценностей в сфере художественного творчества</a:t>
            </a: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Лермонтов, (НЕ) СМОТРЯ на мучительные сомнения, твёрдо верит в судьбу, ТАК(ЧТО) жизнь для него не бесцельное скитание по морю житейской суеты.</a:t>
            </a:r>
          </a:p>
        </p:txBody>
      </p:sp>
      <p:sp>
        <p:nvSpPr>
          <p:cNvPr id="4" name="Кольцо 3"/>
          <p:cNvSpPr/>
          <p:nvPr/>
        </p:nvSpPr>
        <p:spPr>
          <a:xfrm>
            <a:off x="7740352" y="5589240"/>
            <a:ext cx="1274440" cy="1175048"/>
          </a:xfrm>
          <a:prstGeom prst="donu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Book Antiqua" pitchFamily="18" charset="0"/>
              </a:rPr>
              <a:t>2</a:t>
            </a:r>
            <a:endParaRPr lang="ru-RU" sz="4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6312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583270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Book Antiqua" pitchFamily="18" charset="0"/>
              </a:rPr>
              <a:t>6. </a:t>
            </a:r>
            <a:r>
              <a:rPr lang="ru-RU" sz="2600" b="1" i="1" dirty="0">
                <a:solidFill>
                  <a:srgbClr val="C00000"/>
                </a:solidFill>
                <a:latin typeface="Book Antiqua" pitchFamily="18" charset="0"/>
              </a:rPr>
              <a:t>В каком предложении оба выделенных слова пишутся раздельно</a:t>
            </a:r>
            <a:r>
              <a:rPr lang="ru-RU" sz="2600" b="1" i="1" dirty="0" smtClean="0">
                <a:solidFill>
                  <a:srgbClr val="C00000"/>
                </a:solidFill>
                <a:latin typeface="Book Antiqua" pitchFamily="18" charset="0"/>
              </a:rPr>
              <a:t>?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1) (</a:t>
            </a: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В) ДАЛИ на горизонте неподвижно стояли стройные паруса рыбачьих лодок и, (ОТ) ТОГО что солнце просвечивало их, казались розовыми</a:t>
            </a: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Как и наш мир, поверхность шара ТО(ЖЕ) конечна и ПРИ(ТОМ) не имеет границ</a:t>
            </a: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Мартын плёлся к реке и слушал, как (ПО) ЗАДИ него (ПО) НЕМНОГУ замирали звуки свирели</a:t>
            </a: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(В) ТЕЧЕНИЕ всего утра Кирилла не покидало ощущение, (КАК) БУДТО воздух промыт родниковой водой.</a:t>
            </a:r>
          </a:p>
        </p:txBody>
      </p:sp>
      <p:sp>
        <p:nvSpPr>
          <p:cNvPr id="4" name="Кольцо 3"/>
          <p:cNvSpPr/>
          <p:nvPr/>
        </p:nvSpPr>
        <p:spPr>
          <a:xfrm>
            <a:off x="7164288" y="5301208"/>
            <a:ext cx="1274440" cy="1175048"/>
          </a:xfrm>
          <a:prstGeom prst="donu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Book Antiqua" pitchFamily="18" charset="0"/>
              </a:rPr>
              <a:t>4</a:t>
            </a:r>
            <a:endParaRPr lang="ru-RU" sz="4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2608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583270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Book Antiqua" pitchFamily="18" charset="0"/>
              </a:rPr>
              <a:t>7. </a:t>
            </a:r>
            <a:r>
              <a:rPr lang="ru-RU" sz="2800" b="1" i="1" dirty="0">
                <a:solidFill>
                  <a:srgbClr val="C00000"/>
                </a:solidFill>
                <a:latin typeface="Book Antiqua" pitchFamily="18" charset="0"/>
              </a:rPr>
              <a:t>В каком варианте ответа оба выделенных слова пишутся слитно</a:t>
            </a:r>
            <a:r>
              <a:rPr lang="ru-RU" sz="2800" b="1" i="1" dirty="0" smtClean="0">
                <a:solidFill>
                  <a:srgbClr val="C00000"/>
                </a:solidFill>
                <a:latin typeface="Book Antiqua" pitchFamily="18" charset="0"/>
              </a:rPr>
              <a:t>?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1) (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НЕ) СМОТРЯ на усталость, мы отправились (НА) ВСТРЕЧУ со школьными друзьями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 нас оставалось время до отхода поезда, (ПО) ЭТОМУ мы отправились осматривать окрестности (В) БЛИЗИ вокзала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(В) ТЕЧЕНИЕ нескольких лет писатель делал всё, ЧТО(БЫ) опубликовать роман на родине.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Мы были (НА) ВИДУ у неприятеля, и (ПО) ЭТОМУ каждый неверный шаг мог стоить нам жизни.</a:t>
            </a:r>
          </a:p>
        </p:txBody>
      </p:sp>
      <p:sp>
        <p:nvSpPr>
          <p:cNvPr id="4" name="Кольцо 3"/>
          <p:cNvSpPr/>
          <p:nvPr/>
        </p:nvSpPr>
        <p:spPr>
          <a:xfrm>
            <a:off x="7236296" y="5373216"/>
            <a:ext cx="1274440" cy="1175048"/>
          </a:xfrm>
          <a:prstGeom prst="donu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Book Antiqua" pitchFamily="18" charset="0"/>
              </a:rPr>
              <a:t>2</a:t>
            </a:r>
            <a:endParaRPr lang="ru-RU" sz="4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6255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583270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Book Antiqua" pitchFamily="18" charset="0"/>
              </a:rPr>
              <a:t>8. </a:t>
            </a:r>
            <a:r>
              <a:rPr lang="ru-RU" sz="2800" b="1" i="1" dirty="0">
                <a:solidFill>
                  <a:srgbClr val="C00000"/>
                </a:solidFill>
                <a:latin typeface="Book Antiqua" pitchFamily="18" charset="0"/>
              </a:rPr>
              <a:t>В каком предложении оба выделенных слова пишутся слитно</a:t>
            </a:r>
            <a:r>
              <a:rPr lang="ru-RU" sz="2800" b="1" i="1" dirty="0" smtClean="0">
                <a:solidFill>
                  <a:srgbClr val="C00000"/>
                </a:solidFill>
                <a:latin typeface="Book Antiqua" pitchFamily="18" charset="0"/>
              </a:rPr>
              <a:t>?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1) Не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знаю, (ОТ) ЧЕГО затихли мои товарищи, но я замолчал (ОТ) ТОГО тихого томления, которое вызвала во мне трогательная мелодия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(В) ТЕЧЕНИЕ последнего года работы было много, (ЗА) ТО теперь на город было любо-дорого посмотреть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Некоторое время Меркулов шёл (В) СЛЕД за всеми, (ЗА) ТЕМ остановился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Присутствовали (ПРИ) ТОМ разговоре многие, но было это давно и (ПО) ЭТОМУ всеми забылось.</a:t>
            </a:r>
          </a:p>
        </p:txBody>
      </p:sp>
      <p:sp>
        <p:nvSpPr>
          <p:cNvPr id="4" name="Кольцо 3"/>
          <p:cNvSpPr/>
          <p:nvPr/>
        </p:nvSpPr>
        <p:spPr>
          <a:xfrm>
            <a:off x="7596336" y="5517232"/>
            <a:ext cx="1274440" cy="1175048"/>
          </a:xfrm>
          <a:prstGeom prst="donu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Book Antiqua" pitchFamily="18" charset="0"/>
              </a:rPr>
              <a:t>3</a:t>
            </a:r>
            <a:endParaRPr lang="ru-RU" sz="4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5458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Тема9</Template>
  <TotalTime>97</TotalTime>
  <Words>1410</Words>
  <Application>Microsoft Office PowerPoint</Application>
  <PresentationFormat>Экран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Тема9</vt:lpstr>
      <vt:lpstr>Правописание сходных грамматических конструкций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XTreme.ws</cp:lastModifiedBy>
  <cp:revision>12</cp:revision>
  <dcterms:created xsi:type="dcterms:W3CDTF">2014-04-22T15:31:41Z</dcterms:created>
  <dcterms:modified xsi:type="dcterms:W3CDTF">2014-04-23T16:09:50Z</dcterms:modified>
</cp:coreProperties>
</file>