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Quattrocento Sans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42" autoAdjust="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319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1020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5169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984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8967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4945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1799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1843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4820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fcfe1c4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dfcfe1c4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2075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985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 flipH="1">
            <a:off x="8534400" y="5321267"/>
            <a:ext cx="3657600" cy="1536733"/>
          </a:xfrm>
          <a:prstGeom prst="rtTriangle">
            <a:avLst/>
          </a:prstGeom>
          <a:solidFill>
            <a:srgbClr val="EC1C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8395" y="5677662"/>
            <a:ext cx="905951" cy="1043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/>
          <p:nvPr/>
        </p:nvSpPr>
        <p:spPr>
          <a:xfrm flipH="1">
            <a:off x="8534400" y="5321267"/>
            <a:ext cx="3657600" cy="1536733"/>
          </a:xfrm>
          <a:prstGeom prst="rtTriangle">
            <a:avLst/>
          </a:prstGeom>
          <a:solidFill>
            <a:srgbClr val="EC1C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85" name="Google Shape;8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8395" y="5677662"/>
            <a:ext cx="905951" cy="104381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 flipH="1">
            <a:off x="8534400" y="5321267"/>
            <a:ext cx="3657600" cy="1536733"/>
          </a:xfrm>
          <a:prstGeom prst="rtTriangle">
            <a:avLst/>
          </a:prstGeom>
          <a:solidFill>
            <a:srgbClr val="EC1C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93" name="Google Shape;9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8395" y="5677662"/>
            <a:ext cx="905951" cy="104381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flipH="1">
            <a:off x="8534400" y="5321267"/>
            <a:ext cx="3657600" cy="1536733"/>
          </a:xfrm>
          <a:prstGeom prst="rtTriangle">
            <a:avLst/>
          </a:prstGeom>
          <a:solidFill>
            <a:srgbClr val="EC1C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8395" y="5677662"/>
            <a:ext cx="905951" cy="104381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 flipH="1">
            <a:off x="8534400" y="5321267"/>
            <a:ext cx="3657600" cy="1536733"/>
          </a:xfrm>
          <a:prstGeom prst="rtTriangle">
            <a:avLst/>
          </a:prstGeom>
          <a:solidFill>
            <a:srgbClr val="EC1C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8395" y="5677662"/>
            <a:ext cx="905951" cy="104381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 flipH="1">
            <a:off x="8534400" y="5321267"/>
            <a:ext cx="3657600" cy="1536733"/>
          </a:xfrm>
          <a:prstGeom prst="rtTriangle">
            <a:avLst/>
          </a:prstGeom>
          <a:solidFill>
            <a:srgbClr val="EC1C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8395" y="5677662"/>
            <a:ext cx="905951" cy="104381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 flipH="1">
            <a:off x="8534400" y="5321267"/>
            <a:ext cx="3657600" cy="1536733"/>
          </a:xfrm>
          <a:prstGeom prst="rtTriangle">
            <a:avLst/>
          </a:prstGeom>
          <a:solidFill>
            <a:srgbClr val="EC1C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41" name="Google Shape;4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8395" y="5677662"/>
            <a:ext cx="905951" cy="104381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 flipH="1">
            <a:off x="8534400" y="5321267"/>
            <a:ext cx="3657600" cy="1536733"/>
          </a:xfrm>
          <a:prstGeom prst="rtTriangle">
            <a:avLst/>
          </a:prstGeom>
          <a:solidFill>
            <a:srgbClr val="EC1C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50" name="Google Shape;5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8395" y="5677662"/>
            <a:ext cx="905951" cy="104381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/>
          <p:nvPr/>
        </p:nvSpPr>
        <p:spPr>
          <a:xfrm flipH="1">
            <a:off x="8534400" y="5321267"/>
            <a:ext cx="3657600" cy="1536733"/>
          </a:xfrm>
          <a:prstGeom prst="rtTriangle">
            <a:avLst/>
          </a:prstGeom>
          <a:solidFill>
            <a:srgbClr val="EC1C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61" name="Google Shape;6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8395" y="5677662"/>
            <a:ext cx="905951" cy="104381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 flipH="1">
            <a:off x="8534400" y="5321267"/>
            <a:ext cx="3657600" cy="1536733"/>
          </a:xfrm>
          <a:prstGeom prst="rtTriangle">
            <a:avLst/>
          </a:prstGeom>
          <a:solidFill>
            <a:srgbClr val="EC1C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67" name="Google Shape;6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8395" y="5677662"/>
            <a:ext cx="905951" cy="104381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 flipH="1">
            <a:off x="8534400" y="5321267"/>
            <a:ext cx="3657600" cy="1536733"/>
          </a:xfrm>
          <a:prstGeom prst="rtTriangle">
            <a:avLst/>
          </a:prstGeom>
          <a:solidFill>
            <a:srgbClr val="EC1C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8395" y="5677662"/>
            <a:ext cx="905951" cy="104381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>
            <a:spLocks noGrp="1"/>
          </p:cNvSpPr>
          <p:nvPr>
            <p:ph type="ctrTitle"/>
          </p:nvPr>
        </p:nvSpPr>
        <p:spPr>
          <a:xfrm>
            <a:off x="1620716" y="185547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attrocento Sans"/>
              <a:buNone/>
            </a:pPr>
            <a:r>
              <a:rPr lang="ru-RU" dirty="0"/>
              <a:t>Доставка продуктов </a:t>
            </a:r>
            <a:r>
              <a:rPr lang="ru-RU" dirty="0" smtClean="0"/>
              <a:t>питания курьерами на велосипедах </a:t>
            </a:r>
            <a:r>
              <a:rPr lang="ru-RU" dirty="0" smtClean="0"/>
              <a:t>«</a:t>
            </a:r>
            <a:r>
              <a:rPr lang="ru-RU" dirty="0" err="1" smtClean="0"/>
              <a:t>ВеликФуд</a:t>
            </a:r>
            <a:r>
              <a:rPr lang="ru-RU" dirty="0" smtClean="0"/>
              <a:t>»</a:t>
            </a:r>
            <a:endParaRPr dirty="0"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1"/>
          </p:nvPr>
        </p:nvSpPr>
        <p:spPr>
          <a:xfrm>
            <a:off x="1620716" y="446368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dirty="0"/>
              <a:t>Горский </a:t>
            </a:r>
            <a:r>
              <a:rPr lang="ru-RU" dirty="0" smtClean="0"/>
              <a:t>Даниил</a:t>
            </a:r>
            <a:endParaRPr lang="ru-RU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ru-RU" dirty="0" smtClean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dirty="0" err="1" smtClean="0"/>
              <a:t>Шамкова</a:t>
            </a:r>
            <a:r>
              <a:rPr lang="ru-RU" dirty="0" smtClean="0"/>
              <a:t> Александра</a:t>
            </a:r>
            <a:endParaRPr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3D23F5B7-B6A3-4D7D-B1C9-64F6B6562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0"/>
            <a:ext cx="3911600" cy="185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4D4866A4-6084-45CA-B279-EAFA191B8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6470" cy="185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ru-RU" dirty="0"/>
              <a:t>Портфолио команды проекта (с точки зрения реализуемости)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F5DDF8-3E32-4A64-A64E-476845880E7D}"/>
              </a:ext>
            </a:extLst>
          </p:cNvPr>
          <p:cNvSpPr txBox="1"/>
          <p:nvPr/>
        </p:nvSpPr>
        <p:spPr>
          <a:xfrm>
            <a:off x="3272642" y="1538384"/>
            <a:ext cx="646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Даниил - лидер, генератор идей, мечтает о предпринимательстве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7" y="1690688"/>
            <a:ext cx="2434442" cy="27824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406" y="2184715"/>
            <a:ext cx="3087668" cy="3098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67931" y="4637239"/>
            <a:ext cx="407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– аналитик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реализатор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будущий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-полицейский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706315" y="356334"/>
            <a:ext cx="10515600" cy="865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ru-RU" dirty="0"/>
              <a:t>Описание социального вызова</a:t>
            </a:r>
            <a:endParaRPr dirty="0"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r>
              <a:rPr lang="ru-RU" b="1" u="sng" dirty="0" smtClean="0">
                <a:latin typeface="Times New Roman" panose="02020603050405020304" pitchFamily="18" charset="0"/>
              </a:rPr>
              <a:t>Наш проект призван: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</a:rPr>
              <a:t>Помочь студентам и молодёжи, испытывающим стесненность в финансах, получить возможность дополнительного заработка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</a:rPr>
              <a:t>Высвободить время, требующееся для похода в магазин, у занятых по различным обстоятельствам людей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FontTx/>
              <a:buChar char="-"/>
            </a:pPr>
            <a:r>
              <a:rPr lang="ru-RU" dirty="0">
                <a:latin typeface="Times New Roman" panose="02020603050405020304" pitchFamily="18" charset="0"/>
              </a:rPr>
              <a:t>Помочь с доставкой продуктов на дом людям, которые по состоянию здоровья, в связи с преклонным возрастом или по причине карантинных мер не имеют возможности выходить из дома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1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ru-RU" dirty="0"/>
              <a:t>Идея проекта</a:t>
            </a:r>
            <a:endParaRPr dirty="0"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838200" y="1178170"/>
            <a:ext cx="10515600" cy="499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>
              <a:spcAft>
                <a:spcPts val="1200"/>
              </a:spcAft>
              <a:buSzPts val="2800"/>
              <a:buNone/>
            </a:pPr>
            <a:r>
              <a:rPr lang="ru-RU" dirty="0" smtClean="0"/>
              <a:t>1. Боль клиента – нехватка свободного времени или невозможность выйти из дома</a:t>
            </a:r>
          </a:p>
          <a:p>
            <a:pPr marL="0" lvl="0" indent="0">
              <a:spcAft>
                <a:spcPts val="1200"/>
              </a:spcAft>
              <a:buSzPts val="2800"/>
              <a:buNone/>
            </a:pPr>
            <a:r>
              <a:rPr lang="ru-RU" dirty="0" smtClean="0"/>
              <a:t>2. Клиент делает заказ на доставку при звонке в </a:t>
            </a:r>
            <a:r>
              <a:rPr lang="ru-RU" dirty="0" err="1" smtClean="0"/>
              <a:t>call</a:t>
            </a:r>
            <a:r>
              <a:rPr lang="ru-RU" dirty="0" smtClean="0"/>
              <a:t>-центр или через чат-бот в </a:t>
            </a:r>
            <a:r>
              <a:rPr lang="ru-RU" dirty="0" err="1" smtClean="0"/>
              <a:t>Телеграм</a:t>
            </a:r>
            <a:r>
              <a:rPr lang="ru-RU" dirty="0" smtClean="0"/>
              <a:t>. Заказ ограничен максимальным весом и зоной доставки.</a:t>
            </a:r>
            <a:endParaRPr lang="ru-RU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ts val="2800"/>
              <a:buNone/>
            </a:pPr>
            <a:r>
              <a:rPr lang="ru-RU" dirty="0" smtClean="0"/>
              <a:t>3. Курьер на велосипеде доставляет клиенту заказ и получает оплату за доставку и потраченные по чеку средства, решая его проблему и одновременно не оказывая негативного воздействия на окружающую среду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ts val="2800"/>
              <a:buNone/>
            </a:pPr>
            <a:r>
              <a:rPr lang="ru-RU" dirty="0" smtClean="0"/>
              <a:t>4. </a:t>
            </a:r>
            <a:r>
              <a:rPr lang="en-US" dirty="0" smtClean="0"/>
              <a:t>Profit</a:t>
            </a:r>
            <a:r>
              <a:rPr lang="ru-RU" dirty="0" smtClean="0"/>
              <a:t> !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ru-RU" dirty="0"/>
              <a:t>Миссия, цели и задачи проекта</a:t>
            </a:r>
            <a:endParaRPr dirty="0"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dirty="0" smtClean="0"/>
              <a:t>Миссия проекта – </a:t>
            </a:r>
            <a:r>
              <a:rPr lang="ru-RU" dirty="0" smtClean="0"/>
              <a:t>популяризация </a:t>
            </a:r>
            <a:r>
              <a:rPr lang="ru-RU" dirty="0" err="1" smtClean="0"/>
              <a:t>экологичности</a:t>
            </a:r>
            <a:r>
              <a:rPr lang="ru-RU" dirty="0" smtClean="0"/>
              <a:t> и социальной ответственности предпринимателя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ru-RU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dirty="0" smtClean="0"/>
              <a:t>Цель – организация сети современной велосипедной курьерской доставки, помогающей жителям города в повседневных делах. Расширение сети по Псковской области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ru-RU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dirty="0" smtClean="0"/>
              <a:t>Задачи: исследование ЦА, организация бизнес-процессов, выход на самоокупаемость, рост прибыли, расширение зон доставки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ru-RU"/>
              <a:t>Методы и сроки реализации проекта</a:t>
            </a:r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838200" y="1301262"/>
            <a:ext cx="10515600" cy="487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 dirty="0" smtClean="0"/>
              <a:t>1 этап – разработка и защита проекта на </a:t>
            </a:r>
            <a:r>
              <a:rPr lang="en-US" sz="2400" dirty="0" smtClean="0"/>
              <a:t>World Skills </a:t>
            </a:r>
            <a:r>
              <a:rPr lang="ru-RU" sz="2400" dirty="0" smtClean="0"/>
              <a:t>–февраль 2022</a:t>
            </a: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ru-RU" sz="2400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 dirty="0" smtClean="0"/>
              <a:t>2 этап – организация предпринимательской деятельности и налаживание бизнес-процессов – март-апрель 2022</a:t>
            </a: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ru-RU" sz="2400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 dirty="0" smtClean="0"/>
              <a:t>3 этап – совершенствование бизнеса в соответствии с откликом рынка на услугу – апрель-май 2022</a:t>
            </a: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ru-RU" sz="2400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 dirty="0" smtClean="0"/>
              <a:t>4. Выход на самоокупаемость и стабильный рост – июнь 2022 – 2023 г.</a:t>
            </a:r>
            <a:endParaRPr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ru-RU"/>
              <a:t>Целевая аудитория проекта</a:t>
            </a:r>
            <a:endParaRPr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026226"/>
              </p:ext>
            </p:extLst>
          </p:nvPr>
        </p:nvGraphicFramePr>
        <p:xfrm>
          <a:off x="959826" y="1442183"/>
          <a:ext cx="7331554" cy="4202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6896224" imgH="3952800" progId="Excel.Sheet.12">
                  <p:embed/>
                </p:oleObj>
              </mc:Choice>
              <mc:Fallback>
                <p:oleObj name="Worksheet" r:id="rId4" imgW="6896224" imgH="3952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9826" y="1442183"/>
                        <a:ext cx="7331554" cy="4202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FC03180-F07D-4BFE-8E61-DAB67D1E3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890"/>
          </a:xfrm>
        </p:spPr>
        <p:txBody>
          <a:bodyPr/>
          <a:lstStyle/>
          <a:p>
            <a:r>
              <a:rPr lang="ru-RU" dirty="0"/>
              <a:t>Анализ </a:t>
            </a:r>
            <a:r>
              <a:rPr lang="ru-RU" dirty="0" smtClean="0"/>
              <a:t>рисков (</a:t>
            </a:r>
            <a:r>
              <a:rPr lang="en-US" dirty="0" smtClean="0"/>
              <a:t>SWOT</a:t>
            </a:r>
            <a:r>
              <a:rPr lang="ru-RU" dirty="0" smtClean="0"/>
              <a:t>)</a:t>
            </a:r>
            <a:endParaRPr lang="ru-RU" dirty="0"/>
          </a:p>
        </p:txBody>
      </p:sp>
      <p:graphicFrame>
        <p:nvGraphicFramePr>
          <p:cNvPr id="5" name="Таблица 6">
            <a:extLst>
              <a:ext uri="{FF2B5EF4-FFF2-40B4-BE49-F238E27FC236}">
                <a16:creationId xmlns:a16="http://schemas.microsoft.com/office/drawing/2014/main" xmlns="" id="{AA9EDAA6-B109-4C66-9641-C9B08AFCF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237984"/>
              </p:ext>
            </p:extLst>
          </p:nvPr>
        </p:nvGraphicFramePr>
        <p:xfrm>
          <a:off x="656297" y="1219749"/>
          <a:ext cx="8777849" cy="48233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61988">
                  <a:extLst>
                    <a:ext uri="{9D8B030D-6E8A-4147-A177-3AD203B41FA5}">
                      <a16:colId xmlns:a16="http://schemas.microsoft.com/office/drawing/2014/main" xmlns="" val="3302723204"/>
                    </a:ext>
                  </a:extLst>
                </a:gridCol>
                <a:gridCol w="3815861">
                  <a:extLst>
                    <a:ext uri="{9D8B030D-6E8A-4147-A177-3AD203B41FA5}">
                      <a16:colId xmlns:a16="http://schemas.microsoft.com/office/drawing/2014/main" xmlns="" val="2361659503"/>
                    </a:ext>
                  </a:extLst>
                </a:gridCol>
              </a:tblGrid>
              <a:tr h="409788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Strengths</a:t>
                      </a:r>
                      <a:r>
                        <a:rPr lang="ru-RU" sz="14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(сильные стороны)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Weaknesses </a:t>
                      </a:r>
                      <a:r>
                        <a:rPr lang="ru-RU" sz="14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(слабые стороны)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3108466"/>
                  </a:ext>
                </a:extLst>
              </a:tr>
              <a:tr h="19489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Уникальность на местном рынке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Опыт работы в доставке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Мобильность курьеров на велосипедах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  <a:buChar char="-"/>
                      </a:pPr>
                      <a:r>
                        <a:rPr lang="ru-RU" sz="16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Мы впервые выходим на рынок</a:t>
                      </a:r>
                    </a:p>
                    <a:p>
                      <a:pPr marL="285750" marR="0" indent="-2857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  <a:buChar char="-"/>
                      </a:pPr>
                      <a:r>
                        <a:rPr lang="ru-RU" sz="16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Наш бюджет ограничен</a:t>
                      </a:r>
                    </a:p>
                    <a:p>
                      <a:pPr marL="285750" marR="0" indent="-2857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  <a:buChar char="-"/>
                      </a:pPr>
                      <a:r>
                        <a:rPr lang="ru-RU" sz="16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Присутствует сезонность</a:t>
                      </a:r>
                      <a:endParaRPr lang="ru-RU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5881164"/>
                  </a:ext>
                </a:extLst>
              </a:tr>
              <a:tr h="409788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Opportunities </a:t>
                      </a: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(возможности)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Threats </a:t>
                      </a: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(угрозы)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4050554"/>
                  </a:ext>
                </a:extLst>
              </a:tr>
              <a:tr h="1193517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Партнерские отношения с торговыми сетями и организациями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социальной поддержки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Сотрудничество с клиентами сегмента 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B2B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Выход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местный рынок крупных игроков типа 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Delivery Club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Яндекс Еда и т.д.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239632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7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ru-RU" dirty="0"/>
              <a:t>Анализ конкурентов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002323" y="1389185"/>
            <a:ext cx="9794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Мы уникальны!</a:t>
            </a:r>
            <a:endParaRPr lang="ru-RU" sz="44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6" y="2444261"/>
            <a:ext cx="1934308" cy="1934308"/>
          </a:xfrm>
          <a:prstGeom prst="rect">
            <a:avLst/>
          </a:prstGeom>
        </p:spPr>
      </p:pic>
      <p:sp>
        <p:nvSpPr>
          <p:cNvPr id="6" name="Плюс 5"/>
          <p:cNvSpPr/>
          <p:nvPr/>
        </p:nvSpPr>
        <p:spPr>
          <a:xfrm>
            <a:off x="2261974" y="2730011"/>
            <a:ext cx="1397977" cy="1362808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951" y="2307431"/>
            <a:ext cx="3727572" cy="2236543"/>
          </a:xfrm>
          <a:prstGeom prst="rect">
            <a:avLst/>
          </a:prstGeom>
        </p:spPr>
      </p:pic>
      <p:sp>
        <p:nvSpPr>
          <p:cNvPr id="8" name="Равно 7"/>
          <p:cNvSpPr/>
          <p:nvPr/>
        </p:nvSpPr>
        <p:spPr>
          <a:xfrm>
            <a:off x="7508631" y="2954216"/>
            <a:ext cx="1213339" cy="720969"/>
          </a:xfrm>
          <a:prstGeom prst="mathEqua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078" y="2300287"/>
            <a:ext cx="2930326" cy="22508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ru-RU"/>
              <a:t>Методы оценки и ожидаемые результаты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6830BBE-C96C-4EB2-B9FC-597AA78D48E0}"/>
              </a:ext>
            </a:extLst>
          </p:cNvPr>
          <p:cNvSpPr txBox="1"/>
          <p:nvPr/>
        </p:nvSpPr>
        <p:spPr>
          <a:xfrm>
            <a:off x="838200" y="1479673"/>
            <a:ext cx="100685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 hangingPunct="0">
              <a:lnSpc>
                <a:spcPct val="150000"/>
              </a:lnSpc>
            </a:pPr>
            <a:r>
              <a:rPr lang="ru-RU" sz="2000" b="1" kern="1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Кататься на </a:t>
            </a:r>
            <a:r>
              <a:rPr lang="ru-RU" sz="2000" b="1" kern="1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sz="2000" b="1" kern="1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</a:t>
            </a:r>
            <a:r>
              <a:rPr lang="ru-RU" sz="2000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весело, поэтому мы использовали метод </a:t>
            </a:r>
            <a:r>
              <a:rPr lang="en-US" sz="2000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</a:t>
            </a:r>
            <a:endParaRPr lang="ru-RU" sz="2000" b="1" kern="1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hangingPunct="0">
              <a:lnSpc>
                <a:spcPct val="150000"/>
              </a:lnSpc>
            </a:pPr>
            <a:r>
              <a:rPr lang="ru-RU" sz="2000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ru-RU" sz="2000" kern="1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kern="1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Feasible</a:t>
            </a:r>
            <a:r>
              <a:rPr lang="en-US" sz="2000" kern="1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Осуществимый) </a:t>
            </a:r>
            <a:r>
              <a:rPr lang="ru-RU" sz="2000" kern="1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осуществим в реальности</a:t>
            </a:r>
            <a:endParaRPr lang="ru-RU" sz="2000" kern="1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hangingPunct="0">
              <a:lnSpc>
                <a:spcPct val="150000"/>
              </a:lnSpc>
            </a:pPr>
            <a:r>
              <a:rPr lang="ru-RU" sz="2000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000" kern="1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kern="1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Attaractive</a:t>
            </a:r>
            <a:r>
              <a:rPr lang="en-US" sz="2000" kern="1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Привлекательность) </a:t>
            </a:r>
            <a:r>
              <a:rPr lang="ru-RU" sz="2000" kern="1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проект привлекателен тем, что удовлетворяет реальные боли ЦА</a:t>
            </a:r>
            <a:endParaRPr lang="ru-RU" sz="2000" kern="1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hangingPunct="0">
              <a:lnSpc>
                <a:spcPct val="150000"/>
              </a:lnSpc>
            </a:pPr>
            <a:r>
              <a:rPr lang="ru-RU" sz="2000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2000" kern="1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kern="1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Novel</a:t>
            </a:r>
            <a:r>
              <a:rPr lang="en-US" sz="2000" kern="1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Оригинальный) </a:t>
            </a:r>
            <a:r>
              <a:rPr lang="ru-RU" sz="2000" kern="1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для нашего города проект уникален</a:t>
            </a:r>
          </a:p>
          <a:p>
            <a:pPr indent="450215" algn="just" hangingPunct="0">
              <a:lnSpc>
                <a:spcPct val="150000"/>
              </a:lnSpc>
            </a:pPr>
            <a:endParaRPr lang="ru-RU" sz="2000" kern="1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Главные ожидания от проекта: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интерес ЦА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Стабильный рост прибыли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 масштабирования проекта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редпринимательство">
      <a:dk1>
        <a:srgbClr val="000000"/>
      </a:dk1>
      <a:lt1>
        <a:srgbClr val="FFFFFF"/>
      </a:lt1>
      <a:dk2>
        <a:srgbClr val="7F7F7F"/>
      </a:dk2>
      <a:lt2>
        <a:srgbClr val="E7E6E6"/>
      </a:lt2>
      <a:accent1>
        <a:srgbClr val="FFD817"/>
      </a:accent1>
      <a:accent2>
        <a:srgbClr val="0C388F"/>
      </a:accent2>
      <a:accent3>
        <a:srgbClr val="01662A"/>
      </a:accent3>
      <a:accent4>
        <a:srgbClr val="FE0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450</Words>
  <Application>Microsoft Office PowerPoint</Application>
  <PresentationFormat>Широкоэкранный</PresentationFormat>
  <Paragraphs>58</Paragraphs>
  <Slides>10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Times New Roman</vt:lpstr>
      <vt:lpstr>Quattrocento Sans</vt:lpstr>
      <vt:lpstr>Arial</vt:lpstr>
      <vt:lpstr>Тема Office</vt:lpstr>
      <vt:lpstr>Microsoft Excel Worksheet</vt:lpstr>
      <vt:lpstr>Доставка продуктов питания курьерами на велосипедах «ВеликФуд»</vt:lpstr>
      <vt:lpstr>Описание социального вызова</vt:lpstr>
      <vt:lpstr>Идея проекта</vt:lpstr>
      <vt:lpstr>Миссия, цели и задачи проекта</vt:lpstr>
      <vt:lpstr>Методы и сроки реализации проекта</vt:lpstr>
      <vt:lpstr>Целевая аудитория проекта</vt:lpstr>
      <vt:lpstr>Анализ рисков (SWOT)</vt:lpstr>
      <vt:lpstr>Анализ конкурентов</vt:lpstr>
      <vt:lpstr>Методы оценки и ожидаемые результаты</vt:lpstr>
      <vt:lpstr>Портфолио команды проекта (с точки зрения реализуемости)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Доставка продуктов питания ”ВеликФуд”</dc:title>
  <dc:creator>User</dc:creator>
  <cp:lastModifiedBy>User</cp:lastModifiedBy>
  <cp:revision>10</cp:revision>
  <dcterms:modified xsi:type="dcterms:W3CDTF">2022-02-04T11:43:28Z</dcterms:modified>
</cp:coreProperties>
</file>