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99" r:id="rId2"/>
    <p:sldId id="279" r:id="rId3"/>
    <p:sldId id="328" r:id="rId4"/>
    <p:sldId id="303" r:id="rId5"/>
    <p:sldId id="305" r:id="rId6"/>
    <p:sldId id="350" r:id="rId7"/>
    <p:sldId id="306" r:id="rId8"/>
    <p:sldId id="291" r:id="rId9"/>
    <p:sldId id="308" r:id="rId10"/>
    <p:sldId id="311" r:id="rId11"/>
    <p:sldId id="327" r:id="rId12"/>
    <p:sldId id="304" r:id="rId13"/>
    <p:sldId id="300" r:id="rId14"/>
    <p:sldId id="330" r:id="rId15"/>
    <p:sldId id="332" r:id="rId16"/>
    <p:sldId id="307" r:id="rId17"/>
    <p:sldId id="313" r:id="rId18"/>
    <p:sldId id="341" r:id="rId19"/>
    <p:sldId id="348" r:id="rId20"/>
    <p:sldId id="314" r:id="rId21"/>
    <p:sldId id="324" r:id="rId22"/>
    <p:sldId id="325" r:id="rId23"/>
    <p:sldId id="336" r:id="rId24"/>
    <p:sldId id="337" r:id="rId25"/>
    <p:sldId id="315" r:id="rId26"/>
    <p:sldId id="345" r:id="rId27"/>
    <p:sldId id="349" r:id="rId28"/>
    <p:sldId id="346" r:id="rId29"/>
    <p:sldId id="333" r:id="rId30"/>
    <p:sldId id="277" r:id="rId31"/>
    <p:sldId id="344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  <a:srgbClr val="00A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>
      <p:cViewPr varScale="1">
        <p:scale>
          <a:sx n="87" d="100"/>
          <a:sy n="87" d="100"/>
        </p:scale>
        <p:origin x="109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341236-F65A-4A7F-A7A8-6CEEFE719041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D3B4340-B5DF-4014-8BB7-DD78145F95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264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D6A0C-CC51-4360-A279-2C3439B7F471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1F580-C972-40ED-B157-19AE8F0E33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1FF0-ABFF-4ACF-BCD6-953E9F584792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BB939-E82B-4018-A67F-ECB593D170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AE3EE-2273-483D-AB99-E8BFDE970AF4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B2F33-926C-4CAD-A620-684D906E20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88D74B2-000D-4EE9-94D4-5E3B296D479C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1AC8238-375D-44DA-A6B1-6954C9ED25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6D579-EE6B-496C-AC2A-5E5B479C43DF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8FB35-7ABF-492C-9FC2-AD2FB7857D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B85CA-284A-47DB-98F9-DA7F92E35744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7EA0-5000-45FF-9610-7E3B7883AB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D32F-B72E-496E-BA30-508BBAE66725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B51DF-65B4-4F62-AE26-A51FEE3BF7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97B90B6-FFA9-485B-A02B-408823A7E873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E183B7B-75BC-4BAB-B329-35F8F90E60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63A96-A319-4164-AB91-7A35F93AD311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5C924-8D10-481E-9993-86AC151104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F7CFE5A-FFC1-45C7-A426-7CFC6C0D8F95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5C2D2D9-AB4A-429A-8742-CF5CABA68A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5230A9-F06B-49BD-AB36-6B6358A3F4ED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1C674D2-08DD-47D7-9854-7D9E4A1620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18EBD22-E7D4-489F-B7A9-540FB40C20E6}" type="datetimeFigureOut">
              <a:rPr lang="ru-RU"/>
              <a:pPr>
                <a:defRPr/>
              </a:pPr>
              <a:t>30.03.2021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4355ADA-4567-4129-A2AB-BBAFDAD650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19" r:id="rId4"/>
    <p:sldLayoutId id="2147483718" r:id="rId5"/>
    <p:sldLayoutId id="2147483723" r:id="rId6"/>
    <p:sldLayoutId id="2147483717" r:id="rId7"/>
    <p:sldLayoutId id="2147483724" r:id="rId8"/>
    <p:sldLayoutId id="2147483725" r:id="rId9"/>
    <p:sldLayoutId id="2147483716" r:id="rId10"/>
    <p:sldLayoutId id="21474837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hyperlink" Target="http://www.forma-kem.r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forma-ke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orma-kem.ru/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rma-kem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835696" y="332656"/>
            <a:ext cx="6984776" cy="659735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         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ШКОЛЬНАЯ ФОРМА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           НА ЗАКАЗ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           для классов и школ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ru-RU" sz="2800" b="1" dirty="0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коллекции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«ГИМНАЗИСТ» </a:t>
            </a:r>
            <a:r>
              <a:rPr lang="ru-RU" sz="2400" b="1" dirty="0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(1-11 классы)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96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Отдел по работе с заказами ООО «Апельсин»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г. Кемерово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Руководитель - Надежда Владимировна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+7(3842) 76-76-01, +7(951) 578 60 80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ooo.apelsin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vk.com/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ozorniki_kem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ozorniki_kemerovo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ok.ozorniki.kem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www.forma-kem.ru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Данная презентация является собственностью ООО «Апельсин»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не может быть использована без разрешения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537" y="844718"/>
            <a:ext cx="2615207" cy="22242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440488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527981-ABDF-4A71-A39A-D32539C7424A}"/>
              </a:ext>
            </a:extLst>
          </p:cNvPr>
          <p:cNvSpPr/>
          <p:nvPr/>
        </p:nvSpPr>
        <p:spPr>
          <a:xfrm>
            <a:off x="59123" y="262430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Сорочка для мальчика (ткань </a:t>
            </a:r>
            <a:r>
              <a:rPr lang="ru-RU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модал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Ткань: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модал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– 50%, ХБ – 50%   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Цвет:  голубой, белый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Рост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116-1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64, короткий и длинный рукава</a:t>
            </a:r>
          </a:p>
        </p:txBody>
      </p:sp>
      <p:pic>
        <p:nvPicPr>
          <p:cNvPr id="11" name="Picture 2" descr="Сорочка короткий рукав школьная однотонная (голубой)">
            <a:extLst>
              <a:ext uri="{FF2B5EF4-FFF2-40B4-BE49-F238E27FC236}">
                <a16:creationId xmlns:a16="http://schemas.microsoft.com/office/drawing/2014/main" id="{60B9532F-B647-4F5A-9D93-9D03D5C6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6757"/>
            <a:ext cx="4092079" cy="31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Сорочка (модал 50%) длинный рукав, с отделкой, классика 116-164">
            <a:extLst>
              <a:ext uri="{FF2B5EF4-FFF2-40B4-BE49-F238E27FC236}">
                <a16:creationId xmlns:a16="http://schemas.microsoft.com/office/drawing/2014/main" id="{33784153-B6D3-45AB-86DA-99BFCCC4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83" y="2016757"/>
            <a:ext cx="4125830" cy="31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2F993E1-0E9D-49A3-8BEE-24744218E0FF}"/>
              </a:ext>
            </a:extLst>
          </p:cNvPr>
          <p:cNvSpPr/>
          <p:nvPr/>
        </p:nvSpPr>
        <p:spPr>
          <a:xfrm>
            <a:off x="1221207" y="5397023"/>
            <a:ext cx="2152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Цена 650 р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807C322-3741-42E8-8527-99333750B5D6}"/>
              </a:ext>
            </a:extLst>
          </p:cNvPr>
          <p:cNvSpPr/>
          <p:nvPr/>
        </p:nvSpPr>
        <p:spPr>
          <a:xfrm>
            <a:off x="5593846" y="5397023"/>
            <a:ext cx="2152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Цена 770 р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71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523C28-9CB5-43C9-8115-F418A97895E8}"/>
              </a:ext>
            </a:extLst>
          </p:cNvPr>
          <p:cNvSpPr/>
          <p:nvPr/>
        </p:nvSpPr>
        <p:spPr>
          <a:xfrm>
            <a:off x="107504" y="18864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Водолазка (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кашкорсе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 для мальчиков и девочек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Ткань: хлопок – 100%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Цвет:  белый, индиго, серый меланж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Рост 122-158                                                                       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Цена 450 р.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ÐÐ¾Ð´Ð¾Ð»Ð°Ð·ÐºÐ° ÑÐºÐ¾Ð»ÑÐ½Ð°Ñ ÐºÐ°ÑÐºÐ¾ÑÑÐµ (Ð±ÐµÐ»ÑÐ¹) 122-158">
            <a:extLst>
              <a:ext uri="{FF2B5EF4-FFF2-40B4-BE49-F238E27FC236}">
                <a16:creationId xmlns:a16="http://schemas.microsoft.com/office/drawing/2014/main" id="{3D88A812-1165-49CB-B3A6-A54EB4D1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113">
            <a:off x="2730398" y="1237175"/>
            <a:ext cx="3258479" cy="24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39BD78-6C95-4197-BFA3-3A2E22BC5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99569">
            <a:off x="-354077" y="2803563"/>
            <a:ext cx="3706269" cy="22694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8A4097-D9C9-43B7-A2E8-4C7E54340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9564">
            <a:off x="5628873" y="2611451"/>
            <a:ext cx="3759946" cy="2142307"/>
          </a:xfrm>
          <a:prstGeom prst="rect">
            <a:avLst/>
          </a:prstGeom>
        </p:spPr>
      </p:pic>
      <p:pic>
        <p:nvPicPr>
          <p:cNvPr id="11" name="Picture 6" descr="ÐÐ¾Ð´Ð¾Ð»Ð°Ð·ÐºÐ° ÑÐºÐ¾Ð»ÑÐ½Ð°Ñ (Ð¡ÐµÑÑÐ¹ Ð¼ÐµÐ»Ð°Ð½Ð¶, ÐÐµÐ»ÑÐ¹, ÐÐ½Ð´Ð¸Ð³Ð¾) 122-158">
            <a:extLst>
              <a:ext uri="{FF2B5EF4-FFF2-40B4-BE49-F238E27FC236}">
                <a16:creationId xmlns:a16="http://schemas.microsoft.com/office/drawing/2014/main" id="{625C096E-0D86-4E07-84F5-419082FE2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81" y="3697133"/>
            <a:ext cx="3964707" cy="30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8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323528" y="212752"/>
            <a:ext cx="4321299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b="1" dirty="0"/>
              <a:t> </a:t>
            </a:r>
            <a:r>
              <a:rPr lang="ru-RU" sz="2400" b="1" dirty="0"/>
              <a:t>Сарафан с юбкой-плиссе</a:t>
            </a: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(для 1-4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.)</a:t>
            </a:r>
          </a:p>
          <a:p>
            <a:endParaRPr lang="ru-RU" sz="2400" b="1" dirty="0"/>
          </a:p>
          <a:p>
            <a:r>
              <a:rPr lang="ru-RU" sz="1600" b="1" dirty="0"/>
              <a:t>Сарафан</a:t>
            </a:r>
            <a:r>
              <a:rPr lang="ru-RU" sz="1600" dirty="0"/>
              <a:t> со складками-плиссе в круговую. Модель прямого силуэта, отрезная чуть выше линии бедра, с подрезным бочком в клетку. На плечах пуговицы для регулировки роста.  Пояс по линии бедра - декоративный, из ткани в клетку. Застежка на молнии по центру лифа (для удобства одевания/снятия).</a:t>
            </a:r>
          </a:p>
          <a:p>
            <a:r>
              <a:rPr lang="ru-RU" sz="1600" b="1" dirty="0"/>
              <a:t>Складки утюжить не нужно.</a:t>
            </a:r>
          </a:p>
          <a:p>
            <a:endParaRPr lang="ru-RU" sz="1600" dirty="0"/>
          </a:p>
          <a:p>
            <a:r>
              <a:rPr lang="ru-RU" sz="1600" dirty="0"/>
              <a:t>Цвет: Бордовый и клетка-компаньон</a:t>
            </a:r>
          </a:p>
          <a:p>
            <a:endParaRPr lang="ru-RU" sz="1600" dirty="0"/>
          </a:p>
          <a:p>
            <a:r>
              <a:rPr lang="ru-RU" sz="1600" b="1" dirty="0"/>
              <a:t>Рост 116-158</a:t>
            </a:r>
            <a:endParaRPr lang="ru-RU" sz="1600" dirty="0"/>
          </a:p>
          <a:p>
            <a:endParaRPr lang="ru-RU" sz="1600" b="1" dirty="0"/>
          </a:p>
          <a:p>
            <a:r>
              <a:rPr lang="ru-RU" sz="1600" dirty="0"/>
              <a:t>Состав ткани верха: 35% - вискоза, 65% - п/э</a:t>
            </a:r>
          </a:p>
          <a:p>
            <a:r>
              <a:rPr lang="ru-RU" sz="1600" dirty="0" err="1"/>
              <a:t>Подклад</a:t>
            </a:r>
            <a:r>
              <a:rPr lang="ru-RU" sz="1600" dirty="0"/>
              <a:t>: 50% - вискоза, 50% - п/э</a:t>
            </a:r>
          </a:p>
          <a:p>
            <a:br>
              <a:rPr lang="ru-RU" dirty="0"/>
            </a:br>
            <a:r>
              <a:rPr lang="ru-RU" b="1" dirty="0"/>
              <a:t>ЦЕНА: Размер 56-76 - </a:t>
            </a:r>
            <a:r>
              <a:rPr lang="ru-RU" sz="2800" b="1" dirty="0"/>
              <a:t>2460</a:t>
            </a:r>
            <a:r>
              <a:rPr lang="ru-RU" b="1" dirty="0"/>
              <a:t> руб.</a:t>
            </a:r>
          </a:p>
          <a:p>
            <a:r>
              <a:rPr lang="ru-RU" b="1" dirty="0"/>
              <a:t>             Размер 80-84 - </a:t>
            </a:r>
            <a:r>
              <a:rPr lang="ru-RU" sz="2800" b="1" dirty="0"/>
              <a:t>2960</a:t>
            </a:r>
            <a:r>
              <a:rPr lang="ru-RU" sz="2400" b="1" dirty="0"/>
              <a:t> </a:t>
            </a:r>
            <a:r>
              <a:rPr lang="ru-RU" b="1" dirty="0"/>
              <a:t>руб.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2050" name="Picture 2" descr="1-4кл. Сарафан с плиссе-складками Гимназист (116-15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2752"/>
            <a:ext cx="3659832" cy="61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13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4500563" y="188913"/>
            <a:ext cx="4105275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b="1" dirty="0"/>
              <a:t> 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Сарафан с юбкой в складку на запах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(размер +)</a:t>
            </a: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Сарафан.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Модель полуприлегающего силуэта, на запах и застежкой на пуговицы, отрезной по линии талии, с глубоким вырезом для нарядной блузки, по спине и полочке рельефные швы, юбка со складками. Сарафан выполнен с отдельными деталями из ткани в клетку</a:t>
            </a:r>
          </a:p>
          <a:p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 ткани верха: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2% -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эластан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31% - вискоза, 67%-п/э</a:t>
            </a:r>
          </a:p>
          <a:p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Подклад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 - вискоза, 50% - п/э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 122-158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Размер 34-38 -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2140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руб.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Размер 40-46 -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2380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руб.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385902"/>
            <a:ext cx="4158208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4427984" y="188640"/>
            <a:ext cx="4321299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b="1" dirty="0"/>
              <a:t> 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Сарафан «с крылышками»</a:t>
            </a: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Сарафан.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Модель полуприлегающего силуэта, отрезной по линии талии, с глубоким вырезом для нарядной блузки, по спине и полочке рельефные швы, по пройме декоративные крылышки, юбка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полусолнце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 отрезная по линии талии, с карманами в боком шве, по шву спинки  застежка «молния» Сарафан выполнен с отдельными деталями из клетки.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 116-158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 ткани верха: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2% -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эластан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31% - вискоза, 67%-п/э</a:t>
            </a:r>
          </a:p>
          <a:p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Подклад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50% - вискоза, 50% - п/э</a:t>
            </a:r>
          </a:p>
          <a:p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Размер 28-38 -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2100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руб.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Размер 40-44 -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2520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           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3074" name="Picture 2" descr="Сарафан с юбкой полусолнце &amp;quot;Гимназист&amp;quot;">
            <a:extLst>
              <a:ext uri="{FF2B5EF4-FFF2-40B4-BE49-F238E27FC236}">
                <a16:creationId xmlns:a16="http://schemas.microsoft.com/office/drawing/2014/main" id="{73AAD85B-1747-41C8-A84D-71CA48F8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7" y="620688"/>
            <a:ext cx="3745235" cy="561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085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4500563" y="188913"/>
            <a:ext cx="4105275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b="1" dirty="0"/>
              <a:t> 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Сарафан с бантом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Сарафан полуприлегающего силуэта, отрезной по линии талии, с глубоким вырезом для нарядной блузки, с застежкой-молнией в боковом шве. Юбка расклешенная к низу, с карманом в боковом шве. Декоративный элемент бант и низ изделия со вставкой из клетки по низу изделия, в круговую.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 116-158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 ткани верха: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2% -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эластан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31% - вискоза, 67%-п/э</a:t>
            </a:r>
          </a:p>
          <a:p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Подклад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 - вискоза, 50% - п/э</a:t>
            </a:r>
          </a:p>
          <a:p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Размер 28-38 -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2100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руб.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Размер 40-44 -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2520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Сарафан на кокетке&amp;quot;Азбука&amp;quot; 1-4 класс">
            <a:extLst>
              <a:ext uri="{FF2B5EF4-FFF2-40B4-BE49-F238E27FC236}">
                <a16:creationId xmlns:a16="http://schemas.microsoft.com/office/drawing/2014/main" id="{F62DB6AF-521B-412B-9BD2-0F905D40D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620688"/>
            <a:ext cx="3672408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57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4500563" y="188913"/>
            <a:ext cx="4105275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b="1" dirty="0"/>
              <a:t> </a:t>
            </a:r>
            <a:r>
              <a:rPr lang="ru-RU" sz="2400" b="1" dirty="0"/>
              <a:t>Сарафан на кокетке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(1-4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кл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.)</a:t>
            </a:r>
            <a:endParaRPr lang="ru-RU" b="1" dirty="0"/>
          </a:p>
          <a:p>
            <a:r>
              <a:rPr lang="ru-RU" b="1" dirty="0"/>
              <a:t>(фото модели в другом цвете)</a:t>
            </a:r>
          </a:p>
          <a:p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/>
              <a:t>Сарафан </a:t>
            </a:r>
            <a:r>
              <a:rPr lang="ru-RU" sz="1600" dirty="0"/>
              <a:t>для девочки А-силуэта, отрезной выше линии талии, центральная застежка на полочке, на 4 петли- пуговицы, с отделкой из ткани в клетку. Сарафан расклешенный к низу. Низ изделия со вставкой из клетки по низу изделия, в круговую.</a:t>
            </a:r>
          </a:p>
          <a:p>
            <a:r>
              <a:rPr lang="ru-RU" sz="1600" dirty="0"/>
              <a:t>Модель удачно смотрится как на худеньких, так и на полненьких девочках.</a:t>
            </a:r>
          </a:p>
          <a:p>
            <a:endParaRPr lang="ru-RU" sz="1600" dirty="0"/>
          </a:p>
          <a:p>
            <a:r>
              <a:rPr lang="ru-RU" sz="1600" b="1" dirty="0"/>
              <a:t>Цвет: Бордовый и клетка-компаньон </a:t>
            </a:r>
            <a:endParaRPr lang="ru-RU" sz="1600" dirty="0"/>
          </a:p>
          <a:p>
            <a:r>
              <a:rPr lang="ru-RU" sz="1600" b="1" dirty="0"/>
              <a:t>Рост 116-158</a:t>
            </a:r>
            <a:endParaRPr lang="ru-RU" sz="1600" dirty="0"/>
          </a:p>
          <a:p>
            <a:endParaRPr lang="ru-RU" sz="1600" b="1" dirty="0"/>
          </a:p>
          <a:p>
            <a:r>
              <a:rPr lang="ru-RU" sz="1600" b="1" dirty="0"/>
              <a:t>Состав ткани верха: 35% - вискоза, 65 - п/э</a:t>
            </a:r>
            <a:endParaRPr lang="ru-RU" sz="1600" dirty="0"/>
          </a:p>
          <a:p>
            <a:r>
              <a:rPr lang="ru-RU" sz="1600" b="1" dirty="0" err="1"/>
              <a:t>Подклад</a:t>
            </a:r>
            <a:r>
              <a:rPr lang="ru-RU" sz="1600" b="1" dirty="0"/>
              <a:t>: 50% - вискоза, 50% - п/э</a:t>
            </a:r>
            <a:endParaRPr lang="ru-RU" sz="1600" dirty="0"/>
          </a:p>
          <a:p>
            <a:endParaRPr lang="ru-RU" b="1" dirty="0"/>
          </a:p>
          <a:p>
            <a:r>
              <a:rPr lang="ru-RU" b="1" dirty="0"/>
              <a:t>ЦЕНА: Размер 56-76 - </a:t>
            </a:r>
            <a:r>
              <a:rPr lang="ru-RU" sz="2800" b="1" dirty="0"/>
              <a:t>2100</a:t>
            </a:r>
            <a:r>
              <a:rPr lang="ru-RU" b="1" dirty="0"/>
              <a:t> руб.</a:t>
            </a:r>
          </a:p>
          <a:p>
            <a:r>
              <a:rPr lang="ru-RU" b="1" dirty="0"/>
              <a:t>             Размер 80-84 - </a:t>
            </a:r>
            <a:r>
              <a:rPr lang="ru-RU" sz="2800" b="1" dirty="0"/>
              <a:t>2520</a:t>
            </a:r>
            <a:r>
              <a:rPr lang="ru-RU" sz="2400" b="1" dirty="0"/>
              <a:t> </a:t>
            </a:r>
            <a:r>
              <a:rPr lang="ru-RU" b="1" dirty="0"/>
              <a:t>руб.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1026" name="Picture 2" descr="Сарафан на кокетке&amp;quot;Азбука&amp;quot; 1-4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888432" cy="61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320550" y="261610"/>
            <a:ext cx="4297809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ru-RU" sz="2400" b="1" dirty="0"/>
              <a:t>КОМПЛЕКТ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(для 1-4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.)</a:t>
            </a:r>
            <a:endParaRPr lang="en-US" sz="2400" b="1" dirty="0"/>
          </a:p>
          <a:p>
            <a:r>
              <a:rPr lang="ru-RU" sz="2400" b="1" dirty="0"/>
              <a:t>Жилет с юбкой-плиссе </a:t>
            </a:r>
            <a:endParaRPr lang="ru-RU" b="1" dirty="0"/>
          </a:p>
          <a:p>
            <a:r>
              <a:rPr lang="ru-RU" b="1" dirty="0"/>
              <a:t>(фото модели в другом цвете)</a:t>
            </a:r>
          </a:p>
          <a:p>
            <a:br>
              <a:rPr lang="ru-RU" sz="1400" dirty="0"/>
            </a:br>
            <a:r>
              <a:rPr lang="ru-RU" sz="1400" b="1" dirty="0"/>
              <a:t>Жилет</a:t>
            </a:r>
            <a:r>
              <a:rPr lang="ru-RU" sz="1400" dirty="0"/>
              <a:t> полуприлегающего силуэта, с центральной застежкой на три петли - пуговицы. Передняя полочка с карманом в «листочку». Изготовлен на </a:t>
            </a:r>
            <a:r>
              <a:rPr lang="ru-RU" sz="1400" dirty="0" err="1"/>
              <a:t>подкладе</a:t>
            </a:r>
            <a:r>
              <a:rPr lang="ru-RU" sz="1400" dirty="0"/>
              <a:t>, с подрезными рельефными бочками на передней полочке в клетку. </a:t>
            </a:r>
          </a:p>
          <a:p>
            <a:br>
              <a:rPr lang="ru-RU" sz="1400" dirty="0"/>
            </a:br>
            <a:r>
              <a:rPr lang="ru-RU" sz="1400" b="1" dirty="0"/>
              <a:t>Юбка</a:t>
            </a:r>
            <a:r>
              <a:rPr lang="ru-RU" sz="1400" dirty="0"/>
              <a:t> изготовлена на </a:t>
            </a:r>
            <a:r>
              <a:rPr lang="ru-RU" sz="1400" dirty="0" err="1"/>
              <a:t>подкладе</a:t>
            </a:r>
            <a:r>
              <a:rPr lang="ru-RU" sz="1400" dirty="0"/>
              <a:t>. Кокетка раскроена в клетку "по косой". По низу юбки складки-плиссе. Застежка - замок с пуговицей в шве сбоку. Юбка на прямом поясе с регулировкой на перфорированную резинку по заднему полотнищу. Складки утюжить не нужно.</a:t>
            </a:r>
          </a:p>
          <a:p>
            <a:br>
              <a:rPr lang="ru-RU" sz="1400" dirty="0"/>
            </a:br>
            <a:r>
              <a:rPr lang="ru-RU" sz="1400" dirty="0"/>
              <a:t>Ткань верха: 35% - вискоза, 65% - п/э</a:t>
            </a:r>
          </a:p>
          <a:p>
            <a:r>
              <a:rPr lang="ru-RU" sz="1400" dirty="0" err="1"/>
              <a:t>Подклад</a:t>
            </a:r>
            <a:r>
              <a:rPr lang="ru-RU" sz="1400" dirty="0"/>
              <a:t>: 50% - вискоза, 50% - п/э</a:t>
            </a:r>
            <a:br>
              <a:rPr lang="ru-RU" sz="1400" dirty="0"/>
            </a:br>
            <a:endParaRPr lang="ru-RU" sz="1400" dirty="0"/>
          </a:p>
          <a:p>
            <a:r>
              <a:rPr lang="ru-RU" b="1" dirty="0"/>
              <a:t>ЦЕНА: Размер 56-76 - </a:t>
            </a:r>
            <a:r>
              <a:rPr lang="ru-RU" sz="2800" b="1" dirty="0"/>
              <a:t>3170</a:t>
            </a:r>
            <a:r>
              <a:rPr lang="ru-RU" b="1" dirty="0"/>
              <a:t> руб.</a:t>
            </a:r>
          </a:p>
          <a:p>
            <a:r>
              <a:rPr lang="ru-RU" b="1" dirty="0"/>
              <a:t>            </a:t>
            </a:r>
            <a:endParaRPr lang="ru-RU" dirty="0"/>
          </a:p>
          <a:p>
            <a:pPr algn="ctr"/>
            <a:r>
              <a:rPr lang="ru-RU" sz="1600" dirty="0"/>
              <a:t>Прием заказов от классов и школ по ценам ОПТА до 30 апреля.</a:t>
            </a:r>
          </a:p>
          <a:p>
            <a:pPr algn="ctr"/>
            <a:r>
              <a:rPr lang="ru-RU" sz="1600" dirty="0"/>
              <a:t>Предоплата 100% до 31 мая.</a:t>
            </a:r>
          </a:p>
        </p:txBody>
      </p:sp>
      <p:pic>
        <p:nvPicPr>
          <p:cNvPr id="3074" name="Picture 2" descr="Комплект жилет с юбкой-плиссе &amp;quot;Азбука&amp;quot; 1-4 класс си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2506"/>
            <a:ext cx="3456384" cy="631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26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149080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63636"/>
                </a:solidFill>
                <a:latin typeface="Arial" panose="020B0604020202020204" pitchFamily="34" charset="0"/>
              </a:rPr>
              <a:t>Юбка на запах (для 1-11 </a:t>
            </a:r>
            <a:r>
              <a:rPr lang="ru-RU" sz="2000" b="1" dirty="0" err="1">
                <a:solidFill>
                  <a:srgbClr val="363636"/>
                </a:solidFill>
                <a:latin typeface="Arial" panose="020B0604020202020204" pitchFamily="34" charset="0"/>
              </a:rPr>
              <a:t>кл</a:t>
            </a:r>
            <a:r>
              <a:rPr lang="ru-RU" sz="2000" b="1" dirty="0">
                <a:solidFill>
                  <a:srgbClr val="363636"/>
                </a:solidFill>
                <a:latin typeface="Arial" panose="020B0604020202020204" pitchFamily="34" charset="0"/>
              </a:rPr>
              <a:t>.)</a:t>
            </a:r>
          </a:p>
          <a:p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На две петли – пуговицы, с карманами в боковых швах, с двумя складками по переднему полотнищу на </a:t>
            </a:r>
            <a:r>
              <a:rPr lang="ru-RU" dirty="0" err="1">
                <a:solidFill>
                  <a:srgbClr val="363636"/>
                </a:solidFill>
                <a:latin typeface="Arial" panose="020B0604020202020204" pitchFamily="34" charset="0"/>
              </a:rPr>
              <a:t>подкладе</a:t>
            </a:r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. </a:t>
            </a:r>
          </a:p>
          <a:p>
            <a:endParaRPr lang="ru-RU" dirty="0">
              <a:solidFill>
                <a:srgbClr val="363636"/>
              </a:solidFill>
              <a:latin typeface="Arial" panose="020B0604020202020204" pitchFamily="34" charset="0"/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Размер 60-76 -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1620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руб.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Размер 80-100 -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1790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149080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63636"/>
                </a:solidFill>
                <a:latin typeface="Arial" panose="020B0604020202020204" pitchFamily="34" charset="0"/>
              </a:rPr>
              <a:t>Юбка п/солнце (для 1-11 </a:t>
            </a:r>
            <a:r>
              <a:rPr lang="ru-RU" sz="2000" b="1" dirty="0" err="1">
                <a:solidFill>
                  <a:srgbClr val="363636"/>
                </a:solidFill>
                <a:latin typeface="Arial" panose="020B0604020202020204" pitchFamily="34" charset="0"/>
              </a:rPr>
              <a:t>кл</a:t>
            </a:r>
            <a:r>
              <a:rPr lang="ru-RU" sz="2000" b="1" dirty="0">
                <a:solidFill>
                  <a:srgbClr val="363636"/>
                </a:solidFill>
                <a:latin typeface="Arial" panose="020B0604020202020204" pitchFamily="34" charset="0"/>
              </a:rPr>
              <a:t>.)</a:t>
            </a:r>
          </a:p>
          <a:p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На широкой резинке по поясу, с карманами в боковых швах, на </a:t>
            </a:r>
            <a:r>
              <a:rPr lang="ru-RU" dirty="0" err="1">
                <a:solidFill>
                  <a:srgbClr val="363636"/>
                </a:solidFill>
                <a:latin typeface="Arial" panose="020B0604020202020204" pitchFamily="34" charset="0"/>
              </a:rPr>
              <a:t>подкладе</a:t>
            </a:r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. </a:t>
            </a:r>
          </a:p>
          <a:p>
            <a:endParaRPr lang="ru-RU" dirty="0">
              <a:solidFill>
                <a:srgbClr val="363636"/>
              </a:solidFill>
              <a:latin typeface="Arial" panose="020B0604020202020204" pitchFamily="34" charset="0"/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Размер 60-76 -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1480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руб.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Размер 80-100 -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1690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8"/>
          <a:stretch/>
        </p:blipFill>
        <p:spPr>
          <a:xfrm>
            <a:off x="334922" y="209118"/>
            <a:ext cx="3733022" cy="3939962"/>
          </a:xfrm>
          <a:prstGeom prst="rect">
            <a:avLst/>
          </a:prstGeom>
        </p:spPr>
      </p:pic>
      <p:pic>
        <p:nvPicPr>
          <p:cNvPr id="1026" name="Picture 2" descr="1-4 класс ЮБКА ПОЛУСОЛНЦЕ &amp;quot;Гимназист&amp;quot;">
            <a:extLst>
              <a:ext uri="{FF2B5EF4-FFF2-40B4-BE49-F238E27FC236}">
                <a16:creationId xmlns:a16="http://schemas.microsoft.com/office/drawing/2014/main" id="{301A96D4-4481-47D7-B764-64FEAC20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47" y="209118"/>
            <a:ext cx="2579737" cy="39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379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476672"/>
            <a:ext cx="398246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Брюки для девочки 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(для 1-11кл.)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Брюки: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подкладе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на поясе с широкой резинкой и 2-мя карманами в швах.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Цвет: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Серый, Черный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 116-176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 ткани верха: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2% -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эластан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31% - вискоза, 67%-п/э</a:t>
            </a:r>
          </a:p>
          <a:p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Подклад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 - вискоза, 50% - п/э</a:t>
            </a:r>
          </a:p>
          <a:p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Размер 28-38 -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1 590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руб.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Размер 40-44 –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2 050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01" y="3503166"/>
            <a:ext cx="2189989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2" y="116632"/>
            <a:ext cx="2298706" cy="4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8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80112" y="6381328"/>
            <a:ext cx="3096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20688"/>
            <a:ext cx="4968307" cy="5357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81B63F-2B2D-45DE-AC3E-B0417C0C7E17}"/>
              </a:ext>
            </a:extLst>
          </p:cNvPr>
          <p:cNvSpPr txBox="1"/>
          <p:nvPr/>
        </p:nvSpPr>
        <p:spPr>
          <a:xfrm>
            <a:off x="5147819" y="37355"/>
            <a:ext cx="3773225" cy="6848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Условия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предзаказа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: 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Прием заявок на пошив по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ценам ОПТА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для школ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по 30 апреля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(1 классы –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до 15 мая)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Редактирование заказов –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до 30 апреля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Рассрочка по платежам –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март - апрель - май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Предоплата 100% вносится –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до 31 мая.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Частично оплаченная форма, резервируется и передается для выкупа по ценам розницы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  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Примерка формы –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июль,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август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Обмен формы по размерам (при сохранности товарного вида)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- июль, август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4295328" y="553035"/>
            <a:ext cx="4153793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ru-RU" sz="2400" b="1" dirty="0"/>
              <a:t>КОМПЛЕКТ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(для 1-11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.)</a:t>
            </a:r>
            <a:endParaRPr lang="en-US" sz="2400" b="1" dirty="0"/>
          </a:p>
          <a:p>
            <a:r>
              <a:rPr lang="ru-RU" sz="2400" b="1" dirty="0"/>
              <a:t>Жилет с юбкой мягкая складка</a:t>
            </a:r>
          </a:p>
          <a:p>
            <a:br>
              <a:rPr lang="ru-RU" dirty="0"/>
            </a:br>
            <a:r>
              <a:rPr lang="ru-RU" b="1" dirty="0"/>
              <a:t>Жилет: </a:t>
            </a:r>
            <a:r>
              <a:rPr lang="ru-RU" dirty="0"/>
              <a:t>на </a:t>
            </a:r>
            <a:r>
              <a:rPr lang="ru-RU" dirty="0" err="1"/>
              <a:t>подкладе</a:t>
            </a:r>
            <a:r>
              <a:rPr lang="ru-RU" dirty="0"/>
              <a:t>, полуприлегающего силуэта  центральной застежкой на петли-пуговицы. Передняя полочка с карманом в «листочку», с рельефным подрезным бочком.</a:t>
            </a:r>
          </a:p>
          <a:p>
            <a:r>
              <a:rPr lang="ru-RU" b="1" dirty="0"/>
              <a:t>Юбка:</a:t>
            </a:r>
            <a:r>
              <a:rPr lang="ru-RU" dirty="0"/>
              <a:t> на </a:t>
            </a:r>
            <a:r>
              <a:rPr lang="ru-RU" dirty="0" err="1"/>
              <a:t>подкладе</a:t>
            </a:r>
            <a:r>
              <a:rPr lang="ru-RU" dirty="0"/>
              <a:t>, на поясе с регулировкой и 2-мя карманами.</a:t>
            </a:r>
          </a:p>
          <a:p>
            <a:br>
              <a:rPr lang="ru-RU" sz="1600" dirty="0"/>
            </a:br>
            <a:r>
              <a:rPr lang="ru-RU" sz="1600" dirty="0"/>
              <a:t>Ткань верха: 35% - вискоза, 65% - п/э</a:t>
            </a:r>
          </a:p>
          <a:p>
            <a:r>
              <a:rPr lang="ru-RU" sz="1600" dirty="0" err="1"/>
              <a:t>Подклад</a:t>
            </a:r>
            <a:r>
              <a:rPr lang="ru-RU" sz="1600" dirty="0"/>
              <a:t>: 50% - вискоза, 50% - п/э</a:t>
            </a:r>
            <a:br>
              <a:rPr lang="ru-RU" sz="1600" dirty="0"/>
            </a:br>
            <a:endParaRPr lang="ru-RU" sz="1600" dirty="0"/>
          </a:p>
          <a:p>
            <a:r>
              <a:rPr lang="ru-RU" b="1" dirty="0"/>
              <a:t>ЦЕНА: Размер 56-76 </a:t>
            </a:r>
            <a:r>
              <a:rPr lang="ru-RU" sz="2800" b="1" dirty="0"/>
              <a:t>- 3020</a:t>
            </a:r>
            <a:r>
              <a:rPr lang="ru-RU" b="1" dirty="0"/>
              <a:t> руб.</a:t>
            </a:r>
          </a:p>
          <a:p>
            <a:r>
              <a:rPr lang="ru-RU" b="1" dirty="0"/>
              <a:t>             Размер 80-100 - </a:t>
            </a:r>
            <a:r>
              <a:rPr lang="ru-RU" sz="2800" b="1" dirty="0"/>
              <a:t>3390</a:t>
            </a:r>
            <a:r>
              <a:rPr lang="ru-RU" sz="2400" b="1" dirty="0"/>
              <a:t> </a:t>
            </a:r>
            <a:r>
              <a:rPr lang="ru-RU" b="1" dirty="0"/>
              <a:t>руб.</a:t>
            </a:r>
          </a:p>
        </p:txBody>
      </p:sp>
      <p:pic>
        <p:nvPicPr>
          <p:cNvPr id="2050" name="Picture 2" descr="5-11 класс Комплект бордовый Жилет с Юбкой полусолнце  с 5 по 11 класс &amp;quot;Гимназист&amp;quot;">
            <a:extLst>
              <a:ext uri="{FF2B5EF4-FFF2-40B4-BE49-F238E27FC236}">
                <a16:creationId xmlns:a16="http://schemas.microsoft.com/office/drawing/2014/main" id="{4B1154F1-55E4-42CA-93A6-974D551D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9041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16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4788024" y="189982"/>
            <a:ext cx="396044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ru-RU" sz="2400" b="1" dirty="0"/>
              <a:t>КОМПЛЕКТ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(для 1-11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.)</a:t>
            </a:r>
            <a:endParaRPr lang="en-US" sz="2400" b="1" dirty="0"/>
          </a:p>
          <a:p>
            <a:r>
              <a:rPr lang="ru-RU" sz="2400" b="1" dirty="0"/>
              <a:t>Жилет с юбкой на запах</a:t>
            </a:r>
          </a:p>
          <a:p>
            <a:br>
              <a:rPr lang="ru-RU" sz="1600" dirty="0"/>
            </a:br>
            <a:r>
              <a:rPr lang="ru-RU" sz="1600" b="1" dirty="0"/>
              <a:t>Жилет: </a:t>
            </a:r>
            <a:r>
              <a:rPr lang="ru-RU" sz="1600" dirty="0"/>
              <a:t>на </a:t>
            </a:r>
            <a:r>
              <a:rPr lang="ru-RU" sz="1600" dirty="0" err="1"/>
              <a:t>подкладе</a:t>
            </a:r>
            <a:r>
              <a:rPr lang="ru-RU" sz="1600" dirty="0"/>
              <a:t>, полуприлегающего силуэта  центральной застежкой на петли-пуговицы. Передняя полочка с карманом в «листочку», с рельефным подрезным бочком.</a:t>
            </a:r>
          </a:p>
          <a:p>
            <a:endParaRPr lang="ru-RU" sz="1600" b="1" dirty="0"/>
          </a:p>
          <a:p>
            <a:r>
              <a:rPr lang="ru-RU" sz="1600" b="1" dirty="0"/>
              <a:t>Юбка:</a:t>
            </a:r>
            <a:r>
              <a:rPr lang="ru-RU" sz="1600" dirty="0"/>
              <a:t> На поясе и регулировкой в поясе (резинка на убывание). Крой по косой, юбка слегка расклешенная, с семью глубокими односторонними складками спереди, на запах. Два кармана в боковых швах. Запах дает возможность регулировать объем по талии юбки.  </a:t>
            </a:r>
          </a:p>
          <a:p>
            <a:br>
              <a:rPr lang="ru-RU" sz="1600" dirty="0"/>
            </a:br>
            <a:r>
              <a:rPr lang="ru-RU" sz="1600" dirty="0"/>
              <a:t>Ткань верха: 35% - вискоза, 65% - п/э</a:t>
            </a:r>
          </a:p>
          <a:p>
            <a:r>
              <a:rPr lang="ru-RU" sz="1600" dirty="0" err="1"/>
              <a:t>Подклад</a:t>
            </a:r>
            <a:r>
              <a:rPr lang="ru-RU" sz="1600" dirty="0"/>
              <a:t>: 50% - вискоза, 50% - п/э</a:t>
            </a:r>
            <a:br>
              <a:rPr lang="ru-RU" sz="1600" dirty="0"/>
            </a:br>
            <a:r>
              <a:rPr lang="ru-RU" b="1" dirty="0"/>
              <a:t>ЦЕНА: Размер 56-76 </a:t>
            </a:r>
            <a:r>
              <a:rPr lang="ru-RU" sz="2800" b="1" dirty="0"/>
              <a:t>- 3040</a:t>
            </a:r>
            <a:r>
              <a:rPr lang="ru-RU" b="1" dirty="0"/>
              <a:t>руб.</a:t>
            </a:r>
          </a:p>
          <a:p>
            <a:r>
              <a:rPr lang="ru-RU" b="1" dirty="0"/>
              <a:t>            Размер 80-100 - </a:t>
            </a:r>
            <a:r>
              <a:rPr lang="ru-RU" sz="2800" b="1" dirty="0"/>
              <a:t>3430</a:t>
            </a:r>
            <a:r>
              <a:rPr lang="ru-RU" sz="2400" b="1" dirty="0"/>
              <a:t> </a:t>
            </a:r>
            <a:r>
              <a:rPr lang="ru-RU" b="1" dirty="0"/>
              <a:t>руб.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3AF76A-83F4-40BA-9E1D-E6C63A4EC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3" y="273123"/>
            <a:ext cx="396618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09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4295328" y="183703"/>
            <a:ext cx="4153793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ru-RU" sz="2400" b="1" dirty="0"/>
              <a:t>КОМПЛЕКТ (для 5-11кл)</a:t>
            </a:r>
            <a:endParaRPr lang="en-US" sz="2400" b="1" dirty="0"/>
          </a:p>
          <a:p>
            <a:r>
              <a:rPr lang="ru-RU" sz="2400" b="1" dirty="0"/>
              <a:t>Жакет молодежный с юбкой-колокол</a:t>
            </a:r>
          </a:p>
          <a:p>
            <a:br>
              <a:rPr lang="ru-RU" dirty="0"/>
            </a:br>
            <a:r>
              <a:rPr lang="ru-RU" sz="1600" b="1" dirty="0"/>
              <a:t>Жакет</a:t>
            </a:r>
            <a:r>
              <a:rPr lang="ru-RU" sz="1600" dirty="0"/>
              <a:t>: Элегантная модель прямого силуэта для девочки подросткового возраста. Жакет удлиненный до середины бедра, без застежки, с карманами в «листочку», по горловине узкий воротник стойка. Изделие на </a:t>
            </a:r>
            <a:r>
              <a:rPr lang="ru-RU" sz="1600" dirty="0" err="1"/>
              <a:t>подкладе</a:t>
            </a:r>
            <a:r>
              <a:rPr lang="ru-RU" sz="1600" dirty="0"/>
              <a:t>.</a:t>
            </a:r>
          </a:p>
          <a:p>
            <a:br>
              <a:rPr lang="ru-RU" sz="1600" dirty="0"/>
            </a:br>
            <a:r>
              <a:rPr lang="ru-RU" sz="1600" b="1" dirty="0"/>
              <a:t>Юбка</a:t>
            </a:r>
            <a:r>
              <a:rPr lang="ru-RU" sz="1600" dirty="0"/>
              <a:t>: Модель "колокол" раскроена "по косой". Юбка слегка расклешенная, на поясе и регулировкой в поясе (резинка на убывание). Юбка на </a:t>
            </a:r>
            <a:r>
              <a:rPr lang="ru-RU" sz="1600" dirty="0" err="1"/>
              <a:t>подкладе</a:t>
            </a:r>
            <a:r>
              <a:rPr lang="ru-RU" sz="1600" dirty="0"/>
              <a:t>, с 2-мя карманами.</a:t>
            </a:r>
          </a:p>
          <a:p>
            <a:br>
              <a:rPr lang="ru-RU" sz="1600" dirty="0"/>
            </a:br>
            <a:r>
              <a:rPr lang="ru-RU" sz="1600" dirty="0"/>
              <a:t>Ткань верха: 35% - вискоза, 65% - п/э</a:t>
            </a:r>
          </a:p>
          <a:p>
            <a:r>
              <a:rPr lang="ru-RU" sz="1600" dirty="0" err="1"/>
              <a:t>Подклад</a:t>
            </a:r>
            <a:r>
              <a:rPr lang="ru-RU" sz="1600" dirty="0"/>
              <a:t>: 50% - вискоза, 50% - п/э</a:t>
            </a:r>
            <a:br>
              <a:rPr lang="ru-RU" sz="1600" dirty="0"/>
            </a:br>
            <a:endParaRPr lang="ru-RU" sz="1600" dirty="0"/>
          </a:p>
          <a:p>
            <a:r>
              <a:rPr lang="ru-RU" b="1" dirty="0"/>
              <a:t>ЦЕНА: Размер 56-76 </a:t>
            </a:r>
            <a:r>
              <a:rPr lang="ru-RU" sz="2800" b="1" dirty="0"/>
              <a:t>- 3230</a:t>
            </a:r>
            <a:r>
              <a:rPr lang="ru-RU" b="1" dirty="0"/>
              <a:t> руб.</a:t>
            </a:r>
          </a:p>
          <a:p>
            <a:r>
              <a:rPr lang="ru-RU" b="1" dirty="0"/>
              <a:t>             Размер 80-100 - </a:t>
            </a:r>
            <a:r>
              <a:rPr lang="ru-RU" sz="2800" b="1" dirty="0"/>
              <a:t>3680</a:t>
            </a:r>
            <a:r>
              <a:rPr lang="ru-RU" b="1" dirty="0"/>
              <a:t>руб.</a:t>
            </a:r>
          </a:p>
        </p:txBody>
      </p:sp>
      <p:pic>
        <p:nvPicPr>
          <p:cNvPr id="9218" name="Picture 2" descr="5-11 ÐºÐ»Ð°ÑÑ ÐÐ¾Ð¼Ð¿Ð»ÐµÐºÑ Ð¶Ð°ÐºÐµÑ/Ð¶Ð¸Ð»ÐµÑ ÑÐ´Ð»Ð¸Ð½ÐµÐ½Ð½ÑÐ¹ Ð±ÐµÐ· ÑÑÐºÐ°Ð²Ð° &quot;ÐÐ¸Ð¼Ð½Ð°Ð·Ð¸ÑÑ&quot; Ð±Ð¾ÑÐ´Ð¾Ð²ÑÐ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3456385" cy="65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611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648989"/>
            <a:ext cx="412648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Юбка прямая 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(д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ля 5-11кл.)</a:t>
            </a:r>
          </a:p>
          <a:p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Юбка для девочки старшего школьного и подросткового возраста прямого силуэта, с застежкой "молния" и 2-мя карманами.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Цвет: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Серый, Синий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 146-176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 ткани верха: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2% -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эластан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31% - вискоза, 67%-п/э</a:t>
            </a:r>
          </a:p>
          <a:p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Подклад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 - вискоза, 50% - п/э</a:t>
            </a:r>
          </a:p>
          <a:p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Размер 80-100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1550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руб.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640"/>
            <a:ext cx="2736304" cy="612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04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653865"/>
            <a:ext cx="396044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Юбка в мягкую складку </a:t>
            </a:r>
          </a:p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(для 1-11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кл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.)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На две петли – пуговицы. Юбка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прямом поясе, с регулировкой на перфорированную резинку,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со шлевками под ремень.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пояса заложены в круговую мягкие складки. Застежка «молния» в шве,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с карманами в боковых швах, на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подкладе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 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Цвет: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Клетка серый/белый/красный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 116-176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</a:t>
            </a:r>
            <a:r>
              <a:rPr lang="ru-RU" b="1" dirty="0"/>
              <a:t>Размер 56-76 - </a:t>
            </a:r>
            <a:r>
              <a:rPr lang="ru-RU" sz="2800" b="1" dirty="0"/>
              <a:t>1600</a:t>
            </a:r>
            <a:r>
              <a:rPr lang="ru-RU" b="1" dirty="0"/>
              <a:t>руб.</a:t>
            </a:r>
          </a:p>
          <a:p>
            <a:r>
              <a:rPr lang="ru-RU" b="1" dirty="0"/>
              <a:t>             Размер 80-100-</a:t>
            </a:r>
            <a:r>
              <a:rPr lang="ru-RU" sz="2800" b="1" dirty="0"/>
              <a:t>1750</a:t>
            </a:r>
            <a:r>
              <a:rPr lang="ru-RU" b="1" dirty="0"/>
              <a:t>руб.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Пояс – 90 руб.      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636">
            <a:off x="5145046" y="951177"/>
            <a:ext cx="3122015" cy="46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7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40488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8" name="Rectangle 13"/>
          <p:cNvSpPr>
            <a:spLocks noChangeArrowheads="1"/>
          </p:cNvSpPr>
          <p:nvPr/>
        </p:nvSpPr>
        <p:spPr bwMode="auto">
          <a:xfrm>
            <a:off x="251520" y="1719690"/>
            <a:ext cx="236951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endParaRPr lang="ru-RU" b="1" dirty="0"/>
          </a:p>
          <a:p>
            <a:pPr algn="ctr"/>
            <a:endParaRPr lang="ru-RU" sz="1000" b="1" dirty="0"/>
          </a:p>
          <a:p>
            <a:pPr marL="285750" indent="-285750">
              <a:buFontTx/>
              <a:buChar char="-"/>
            </a:pPr>
            <a:r>
              <a:rPr lang="ru-RU" b="1" dirty="0"/>
              <a:t>В клетку КЛАССИКА </a:t>
            </a:r>
            <a:endParaRPr lang="ru-RU" sz="1000" b="1" dirty="0"/>
          </a:p>
          <a:p>
            <a:pPr algn="ctr"/>
            <a:endParaRPr lang="ru-RU" sz="1000" b="1" dirty="0"/>
          </a:p>
          <a:p>
            <a:pPr algn="ctr"/>
            <a:r>
              <a:rPr lang="ru-RU" sz="2400" b="1" dirty="0"/>
              <a:t>Цена 220 руб.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940152" y="4121962"/>
            <a:ext cx="25923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b="1" dirty="0"/>
              <a:t>ГАЛСТУК - Ласточка</a:t>
            </a:r>
          </a:p>
          <a:p>
            <a:pPr algn="ctr"/>
            <a:r>
              <a:rPr lang="ru-RU" b="1" dirty="0"/>
              <a:t>в клетку </a:t>
            </a:r>
          </a:p>
          <a:p>
            <a:pPr algn="ctr"/>
            <a:endParaRPr lang="ru-RU" b="1" dirty="0"/>
          </a:p>
          <a:p>
            <a:pPr algn="ctr"/>
            <a:r>
              <a:rPr lang="ru-RU" sz="2400" b="1" dirty="0"/>
              <a:t>Цена 250 руб.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</p:txBody>
      </p:sp>
      <p:pic>
        <p:nvPicPr>
          <p:cNvPr id="10242" name="Picture 2" descr="ÐÐ°Ð»ÑÑÑÐº-ÐÐ°ÑÑÐ¾ÑÐºÐ° Ð´Ð»Ñ Ð´ÐµÐ²Ð¾ÑÐºÐ¸ Ð² ÐºÐ»ÐµÑÐºÑ &quot;ÐÐ¸Ð¼Ð½Ð°Ð·Ð¸ÑÑ&quot; Ð±Ð¾ÑÐ´Ð¾Ð²ÑÐ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02" y="429650"/>
            <a:ext cx="3980565" cy="302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Ð°Ð»ÑÑÑÐº-Ð±Ð°Ð½Ñ Ð´Ð»Ñ Ð´ÐµÐ²Ð¾ÑÐºÐ¸ &quot;ÐÐ¸Ð¼Ð½Ð°Ð·Ð¸ÑÑ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58622"/>
            <a:ext cx="3608508" cy="274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ÐÐ°Ð»ÑÑÑÐº Ð½Ð° ÑÐµÐ·Ð¸Ð½ÐºÐµ Ð² ÐºÐ»ÐµÑÐºÑ &quot;ÐÐ¸Ð¼Ð½Ð°Ð·Ð¸ÑÑ&quot; Ð±Ð¾ÑÐ´Ð¾Ð²ÑÐ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19" y="3600643"/>
            <a:ext cx="3405248" cy="25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75567"/>
            <a:ext cx="481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ГАЛСТУКИ для девочек в ассортименте: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93096" y="4537564"/>
            <a:ext cx="2069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- Галстук - БАНТ</a:t>
            </a:r>
          </a:p>
          <a:p>
            <a:pPr algn="ctr"/>
            <a:endParaRPr lang="ru-RU" dirty="0"/>
          </a:p>
          <a:p>
            <a:pPr algn="ctr"/>
            <a:r>
              <a:rPr lang="ru-RU" sz="2400" b="1" dirty="0"/>
              <a:t>Цена 220 руб.</a:t>
            </a:r>
          </a:p>
        </p:txBody>
      </p:sp>
    </p:spTree>
    <p:extLst>
      <p:ext uri="{BB962C8B-B14F-4D97-AF65-F5344CB8AC3E}">
        <p14:creationId xmlns:p14="http://schemas.microsoft.com/office/powerpoint/2010/main" val="1438764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238125"/>
            <a:ext cx="8497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Блузы для девочек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Ткань: ХБ – 95%, лайкра – 5%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Рост 122-158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2206" y="6419249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195091"/>
            <a:ext cx="173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Цена 490 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73026" y="5047222"/>
            <a:ext cx="2210246" cy="36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Цена 870 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45672" y="5253172"/>
            <a:ext cx="2239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Цена 1150 руб.</a:t>
            </a:r>
          </a:p>
        </p:txBody>
      </p:sp>
      <p:pic>
        <p:nvPicPr>
          <p:cNvPr id="10244" name="Picture 4" descr="Блузка на кнопках с кружевом длин./рук. 122-158 (белый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962" y="2131691"/>
            <a:ext cx="2129965" cy="30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88" y="1776427"/>
            <a:ext cx="2088232" cy="3260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63" y="1467848"/>
            <a:ext cx="2050242" cy="3429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25" y="2496294"/>
            <a:ext cx="2064711" cy="31409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11367" y="5733235"/>
            <a:ext cx="2210246" cy="36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Цена 790 руб.</a:t>
            </a:r>
          </a:p>
        </p:txBody>
      </p:sp>
    </p:spTree>
    <p:extLst>
      <p:ext uri="{BB962C8B-B14F-4D97-AF65-F5344CB8AC3E}">
        <p14:creationId xmlns:p14="http://schemas.microsoft.com/office/powerpoint/2010/main" val="3909084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238125"/>
            <a:ext cx="8497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Блузы для девочек длинный рукав</a:t>
            </a: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Ткань: ХБ – 95%, лайкра – 5%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Рост 122-152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      МОДАЛ – 50%,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хб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– 50%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2206" y="6419249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42390" y="4941168"/>
            <a:ext cx="173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Цена 950 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5733256"/>
            <a:ext cx="2354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Цена 950 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46742" y="4756831"/>
            <a:ext cx="2167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Цена 950 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7089" y="5358257"/>
            <a:ext cx="22398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Цена 1090 руб.</a:t>
            </a:r>
          </a:p>
          <a:p>
            <a:pPr algn="ctr"/>
            <a:r>
              <a:rPr lang="ru-RU" sz="1600" b="1" dirty="0"/>
              <a:t>Водолазка со съемным жабо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7" y="1988840"/>
            <a:ext cx="2125575" cy="3188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00" y="1745031"/>
            <a:ext cx="1861899" cy="27928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73" y="1404096"/>
            <a:ext cx="2100783" cy="3151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57" y="2348880"/>
            <a:ext cx="2006251" cy="30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30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238125"/>
            <a:ext cx="8497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Коллекция «СПОРТ»</a:t>
            </a: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Рост 122-158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2206" y="6419249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84168" y="5158589"/>
            <a:ext cx="242435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Цена     </a:t>
            </a:r>
            <a:r>
              <a:rPr lang="ru-RU" sz="1600" b="1" dirty="0"/>
              <a:t>460/490/530 руб. - ХБ</a:t>
            </a:r>
          </a:p>
          <a:p>
            <a:pPr algn="ctr"/>
            <a:endParaRPr lang="ru-RU" sz="1600" b="1" dirty="0"/>
          </a:p>
          <a:p>
            <a:pPr algn="ctr"/>
            <a:r>
              <a:rPr lang="ru-RU" sz="1600" b="1" dirty="0"/>
              <a:t>650 руб. - хлопок - 95%, лайкра - 5%</a:t>
            </a:r>
          </a:p>
        </p:txBody>
      </p:sp>
      <p:pic>
        <p:nvPicPr>
          <p:cNvPr id="20482" name="Picture 2" descr="Ð¡Ð¿Ð¾ÑÑÐ¸Ð²Ð½Ð°Ñ ÑÐ¾ÑÐ¼Ð° Ð½Ð° ÑÐ¸Ð·ÐºÑÐ»ÑÑÑÑÑ Ð´Ð»Ñ Ð¼Ð°Ð»ÑÑÐ¸ÐºÐ¾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9833"/>
            <a:ext cx="2520280" cy="37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Ð¡Ð¿Ð¾ÑÑÐ¸Ð²Ð½Ð°Ñ ÑÐ¾ÑÐ¼Ð° Ð½Ð° ÑÐ¸Ð·ÐºÑÐ»ÑÑÑÑÑ Ð´Ð»Ñ Ð´ÐµÐ²Ð¾ÑÐµÐº Ñ 1 Ð¿Ð¾ 4 ÐºÐ»Ð°ÑÑ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29833"/>
            <a:ext cx="2520280" cy="37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Ð¤ÑÑÐ±Ð¾Ð»ÐºÐ° ÑÐ¿Ð¾ÑÑÐ¸Ð²Ð½Ð°Ñ 92-158. Ð¦Ð²ÐµÑ Ð½Ð° Ð²ÑÐ±Ð¾Ñ Ð¾Ñ 50 ÑÑÑÐº. Ð¦ÐµÐ½Ð° Ð¾Ñ ÑÐ°Ð·Ð¼ÐµÑÐ°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75" y="1229833"/>
            <a:ext cx="2944309" cy="37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012738" y="5216863"/>
            <a:ext cx="28919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Размер 92-158</a:t>
            </a:r>
          </a:p>
          <a:p>
            <a:pPr algn="ctr"/>
            <a:r>
              <a:rPr lang="ru-RU" b="1" dirty="0"/>
              <a:t>Цена 190 / 220 / 260 руб.</a:t>
            </a:r>
          </a:p>
          <a:p>
            <a:pPr algn="ctr"/>
            <a:r>
              <a:rPr lang="ru-RU" b="1" dirty="0"/>
              <a:t>Хлопок - 100%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124530"/>
            <a:ext cx="242435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Цена     </a:t>
            </a:r>
            <a:r>
              <a:rPr lang="ru-RU" sz="1600" b="1" dirty="0"/>
              <a:t>420/450/490 руб. – ХБ</a:t>
            </a:r>
          </a:p>
          <a:p>
            <a:pPr algn="ctr"/>
            <a:endParaRPr lang="ru-RU" sz="1600" b="1" dirty="0"/>
          </a:p>
          <a:p>
            <a:pPr algn="ctr"/>
            <a:r>
              <a:rPr lang="ru-RU" sz="1600" b="1" dirty="0"/>
              <a:t>610 руб. - хлопок - 95%, лайкра - 5%</a:t>
            </a:r>
          </a:p>
        </p:txBody>
      </p:sp>
    </p:spTree>
    <p:extLst>
      <p:ext uri="{BB962C8B-B14F-4D97-AF65-F5344CB8AC3E}">
        <p14:creationId xmlns:p14="http://schemas.microsoft.com/office/powerpoint/2010/main" val="2341339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2225" y="6418263"/>
            <a:ext cx="2254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89825"/>
            <a:ext cx="3078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Сумка именная с вышивкой, карманом на замке и светоотражателем</a:t>
            </a:r>
          </a:p>
        </p:txBody>
      </p:sp>
      <p:pic>
        <p:nvPicPr>
          <p:cNvPr id="8" name="Picture 4" descr="Ð¡ÑÐ¼ÐºÐ° Ð´Ð»Ñ ÑÐ¼ÐµÐ½Ð½Ð¾Ð¹ Ð¾Ð±ÑÐ²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43301"/>
            <a:ext cx="1853832" cy="22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Сумка для сменной обув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2257399" cy="24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6021288"/>
            <a:ext cx="173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Цена 490 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99792" y="5075892"/>
            <a:ext cx="173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Цена 490 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988840"/>
            <a:ext cx="2213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Цвет: Бордовый </a:t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Синий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65" y="116632"/>
            <a:ext cx="372616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9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836A00-7222-4658-B99F-B33E250757DD}"/>
              </a:ext>
            </a:extLst>
          </p:cNvPr>
          <p:cNvSpPr/>
          <p:nvPr/>
        </p:nvSpPr>
        <p:spPr>
          <a:xfrm>
            <a:off x="5703888" y="260648"/>
            <a:ext cx="2990850" cy="635558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Жилет вязаный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Классический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(для 1-11 </a:t>
            </a:r>
            <a:r>
              <a:rPr lang="ru-RU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Пр-во Россия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Состав: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хлопок  50% акрил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Цвет: ИЗУМРУДНЫЙ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Рост 122 - 146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Цена 790 р.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Рост 152 - 176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Цена 890 р.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Нестандартный размер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Цена + 200 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5-11 класс Жилет вязаный бордовый &amp;quot;Гимназист&amp;quot;">
            <a:extLst>
              <a:ext uri="{FF2B5EF4-FFF2-40B4-BE49-F238E27FC236}">
                <a16:creationId xmlns:a16="http://schemas.microsoft.com/office/drawing/2014/main" id="{CF00C126-08D6-49A4-9EF4-FC3B2C3E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2693759" cy="52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-11 класс Жилет вязаный бордовый &amp;quot;Гимназист&amp;quot;. Цена от размера (122-188)">
            <a:extLst>
              <a:ext uri="{FF2B5EF4-FFF2-40B4-BE49-F238E27FC236}">
                <a16:creationId xmlns:a16="http://schemas.microsoft.com/office/drawing/2014/main" id="{B5E84C08-8659-4960-A8E0-89335B05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03" y="2636912"/>
            <a:ext cx="278251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692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988" y="957759"/>
            <a:ext cx="7696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При</a:t>
            </a:r>
            <a:r>
              <a:rPr lang="ru-RU" sz="1600" b="1" dirty="0">
                <a:latin typeface="Arial" pitchFamily="34" charset="0"/>
                <a:ea typeface="Microsoft YaHei" charset="-122"/>
                <a:cs typeface="Arial" pitchFamily="34" charset="0"/>
              </a:rPr>
              <a:t> заказе от 100 шт. – цена 130 руб.</a:t>
            </a:r>
            <a:endParaRPr lang="ru-RU" sz="1200" b="1" dirty="0">
              <a:latin typeface="+mn-lt"/>
              <a:ea typeface="Microsoft YaHei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550" y="333375"/>
            <a:ext cx="739775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Шевроны-эмблемы  под заказ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6656" y="1658978"/>
            <a:ext cx="39608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Разработка индивидуального дизайна макета – бесплатно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Выбор материалов и цвета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Изготовление образца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YaHei" charset="-122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Исполнение рисунка – машинная вышивка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  <a:ea typeface="Microsoft YaHei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  <a:ea typeface="Microsoft YaHei" charset="-12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  <a:ea typeface="Microsoft YaHei" charset="-122"/>
            </a:endParaRPr>
          </a:p>
        </p:txBody>
      </p:sp>
      <p:pic>
        <p:nvPicPr>
          <p:cNvPr id="25608" name="Picture 5" descr="V:\ШКОЛА\Школа 2015\Шевроны\Гимназия 25_шеврон_утвержденный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4787" y="3792328"/>
            <a:ext cx="1528762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2" descr="V:\ШКОЛА\Школа 2015\Шевроны\270120165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5078413"/>
            <a:ext cx="1657350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502043" y="6351587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72" y="1658978"/>
            <a:ext cx="1966200" cy="18459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8" y="4293096"/>
            <a:ext cx="1844824" cy="1844824"/>
          </a:xfrm>
          <a:prstGeom prst="rect">
            <a:avLst/>
          </a:prstGeom>
        </p:spPr>
      </p:pic>
      <p:pic>
        <p:nvPicPr>
          <p:cNvPr id="15" name="Рисунок 14" descr="\\Server-1c\Папка обмена\ЗАКАЗЫ_ПРОГРАММЫ\СОГЛАСОВАНИЕ\Заказы КАТЯ\715 АПЕЛЬСИН\ШВ Школа №7 (50х65мм, габардин бордовый, шелк) КОМП_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30" y="5078413"/>
            <a:ext cx="1313314" cy="164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\\Server-1c\папка обмена\1_ОБМЕН\БКА\заказы Камила 2019\937_Апельсин\Лицей 89_габардин белый 70х6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693180"/>
            <a:ext cx="1591905" cy="1814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57673-14A5-4A3B-954E-1DAFE3D20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69" y="-65317"/>
            <a:ext cx="7459075" cy="101915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заказов и выдача осуществляется </a:t>
            </a:r>
            <a:b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шоу-руме «Апельсин»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411B00-27AB-47DA-B791-8DAEBCB7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340716"/>
            <a:ext cx="3672408" cy="240141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7CF621-CA16-4AB8-A9E8-665B640BFD6C}"/>
              </a:ext>
            </a:extLst>
          </p:cNvPr>
          <p:cNvSpPr/>
          <p:nvPr/>
        </p:nvSpPr>
        <p:spPr>
          <a:xfrm>
            <a:off x="107504" y="2924944"/>
            <a:ext cx="4572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Мы находимся по адресу: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г. Кемерово,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пр-кт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 Октябрьский, 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Остановка «Газета редакции «Кузбасс»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+7 (951) 578 66 70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+7 (951) 578 60 80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110153-4E20-43C1-A51A-F699D1362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45" y="1501487"/>
            <a:ext cx="4155253" cy="52086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5D4043-7F92-4E0F-BB43-05FFFAE6C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77" y="991791"/>
            <a:ext cx="1869032" cy="18462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33A0FA-72AF-439B-96F4-DF7D460F1F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89040"/>
            <a:ext cx="554467" cy="3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33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6431" y="116632"/>
            <a:ext cx="4680519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Комплект: жилет с брюками для мальчика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(для 1-11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кл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Жилет: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 подрезным бочком в клетку и застежкой-пуговицами по центру полочки, с двумя карманами, 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подкладе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хлястиком сзади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Брюки: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со стрелками, на поясе с регуляторами, 2-мя карманами, 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подкладе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низ подшит тесьмой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Рост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16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88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Размер 56-100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Цена: 2900/ 3060/ 3740р.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(зависит от размера)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Цена для крупных (3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п.гр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.):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3000/ 3160/ 3750р.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(зависит от размера)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2700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1677"/>
            <a:ext cx="3600853" cy="63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6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4448" y="116632"/>
            <a:ext cx="4536504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Брюки для мальчика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Брюки: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со стрелками, на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подкладе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ниже колена спереди, на поясе со шлевками под ремень и регуляторами, 2-мя карманами, низ подшит тесьмой для защиты от износа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Рост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88, Размер 28-54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Цвет: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Серый и клетка-компаньон серый/белый/красный</a:t>
            </a: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 ткани верха: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25% - вискоза, 75%-п/э</a:t>
            </a:r>
          </a:p>
          <a:p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Подклад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50% - вискоза, 50% - п/э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ЦЕНА: Размер 116-146/76 -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1540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руб.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Размер 152-164/80 -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1640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Размер 170-188/50 -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2150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ЦЕНА (размер+):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1590/1690/2150р.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2700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" descr="https://cloclo20.cloud.mail.ru/inline/%D0%A4%D0%BE%D1%82%D0%BE%D1%81%D0%B5%D1%81%D1%81%D0%B8%D1%8F_%D0%AF%D0%BD%D0%B22021/%D0%94%D0%B8%D0%B7%D0%B0%D0%B9%D0%BD%20%D0%B1%D0%B5%D0%B7%20%D0%BD%D0%B0%D0%B7%D0%B2%D0%B0%D0%BD%D0%B8%D1%8F%20%286%29.png?etag=D12D02C2FA0F6942676964750E1745C3723895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Брюки школьные для мальчика с 1 по 4 класс">
            <a:extLst>
              <a:ext uri="{FF2B5EF4-FFF2-40B4-BE49-F238E27FC236}">
                <a16:creationId xmlns:a16="http://schemas.microsoft.com/office/drawing/2014/main" id="{8162E328-3EAB-4F9B-89AE-0173DEE2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64840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175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4536504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Брюки для мальчика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(для 1-11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кл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Брюки: </a:t>
            </a:r>
            <a:r>
              <a:rPr lang="ru-RU" dirty="0">
                <a:latin typeface="Arial" pitchFamily="34" charset="0"/>
                <a:cs typeface="Arial" pitchFamily="34" charset="0"/>
              </a:rPr>
              <a:t>со стрелками, на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подкладе</a:t>
            </a:r>
            <a:r>
              <a:rPr lang="ru-RU" dirty="0">
                <a:latin typeface="Arial" pitchFamily="34" charset="0"/>
                <a:cs typeface="Arial" pitchFamily="34" charset="0"/>
              </a:rPr>
              <a:t> ниже колена спереди, на поясе с регуляторами, 2-мя карманами, на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подкладе</a:t>
            </a:r>
            <a:r>
              <a:rPr lang="ru-RU" dirty="0">
                <a:latin typeface="Arial" pitchFamily="34" charset="0"/>
                <a:cs typeface="Arial" pitchFamily="34" charset="0"/>
              </a:rPr>
              <a:t>, низ подшит тесьмой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Ткань: 35% вискоза, 65% ПЭ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Цвет: синий, черный, серый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Рост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16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-1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88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Размер 56-100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Цена: 1540/ 1640/ 2150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(зависит от размера)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Цена для крупных (3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п.гр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.):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1590/ 1690/ 2150р.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(зависит от размера)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2700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ÐÑÑÐºÐ¸ ÑÐºÐ¾Ð»ÑÐ½ÑÐµ Ð´Ð»Ñ Ð¼Ð°Ð»ÑÑÐ¸ÐºÐ° Ñ 1 Ð¿Ð¾ 4 ÐºÐ»Ð°ÑÑ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53567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36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40488" y="6308725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8" name="Rectangle 13"/>
          <p:cNvSpPr>
            <a:spLocks noChangeArrowheads="1"/>
          </p:cNvSpPr>
          <p:nvPr/>
        </p:nvSpPr>
        <p:spPr bwMode="auto">
          <a:xfrm>
            <a:off x="208906" y="4826427"/>
            <a:ext cx="259238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b="1" dirty="0"/>
              <a:t>ГАЛСТУК </a:t>
            </a:r>
          </a:p>
          <a:p>
            <a:pPr algn="ctr"/>
            <a:r>
              <a:rPr lang="ru-RU" b="1" dirty="0"/>
              <a:t>однотонный на фиксаторе</a:t>
            </a:r>
          </a:p>
          <a:p>
            <a:pPr algn="ctr"/>
            <a:r>
              <a:rPr lang="ru-RU" b="1" dirty="0"/>
              <a:t>35см и 42см</a:t>
            </a:r>
          </a:p>
          <a:p>
            <a:pPr algn="ctr"/>
            <a:endParaRPr lang="ru-RU" dirty="0"/>
          </a:p>
          <a:p>
            <a:pPr algn="ctr"/>
            <a:r>
              <a:rPr lang="ru-RU" sz="2400" b="1" dirty="0"/>
              <a:t>Цена 220 руб.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</p:txBody>
      </p:sp>
      <p:pic>
        <p:nvPicPr>
          <p:cNvPr id="15370" name="Picture 10" descr="5-11 класс Галстук на фиксаторе 42с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037" y="2744036"/>
            <a:ext cx="2160042" cy="1972367"/>
          </a:xfrm>
          <a:prstGeom prst="rect">
            <a:avLst/>
          </a:prstGeom>
          <a:noFill/>
        </p:spPr>
      </p:pic>
      <p:pic>
        <p:nvPicPr>
          <p:cNvPr id="7170" name="Picture 2" descr="ÐÐ°Ð»ÑÑÑÐº Ð½Ð° ÑÐ¸ÐºÑÐ°ÑÐ¾ÑÐµ Ð±Ð¾ÑÐ´Ð¾Ð²ÑÐ¹/ÑÐ¸Ð½Ð¸Ð¹/ÑÐµÑÐ½ÑÐ¹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938" y="295318"/>
            <a:ext cx="3345419" cy="25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940152" y="2996952"/>
            <a:ext cx="259238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b="1" dirty="0"/>
              <a:t>ГАЛСТУК </a:t>
            </a:r>
          </a:p>
          <a:p>
            <a:pPr algn="ctr"/>
            <a:r>
              <a:rPr lang="ru-RU" b="1" dirty="0"/>
              <a:t>в клетку </a:t>
            </a:r>
          </a:p>
          <a:p>
            <a:pPr algn="ctr"/>
            <a:r>
              <a:rPr lang="ru-RU" b="1" dirty="0"/>
              <a:t>на резинке</a:t>
            </a:r>
          </a:p>
          <a:p>
            <a:pPr algn="ctr"/>
            <a:r>
              <a:rPr lang="ru-RU" b="1" dirty="0"/>
              <a:t>35см </a:t>
            </a:r>
          </a:p>
          <a:p>
            <a:pPr algn="ctr"/>
            <a:endParaRPr lang="ru-RU" b="1" dirty="0"/>
          </a:p>
          <a:p>
            <a:pPr algn="ctr"/>
            <a:r>
              <a:rPr lang="ru-RU" sz="2400" b="1" dirty="0"/>
              <a:t>Цена 220 руб.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231481" y="2996952"/>
            <a:ext cx="259238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b="1" dirty="0"/>
              <a:t>ШЕВРОН </a:t>
            </a:r>
          </a:p>
          <a:p>
            <a:pPr algn="ctr"/>
            <a:r>
              <a:rPr lang="ru-RU" b="1" dirty="0"/>
              <a:t>школьный </a:t>
            </a:r>
          </a:p>
          <a:p>
            <a:pPr algn="ctr"/>
            <a:r>
              <a:rPr lang="ru-RU" b="1" dirty="0"/>
              <a:t>(эмблема) </a:t>
            </a:r>
          </a:p>
          <a:p>
            <a:pPr algn="ctr"/>
            <a:r>
              <a:rPr lang="ru-RU" b="1" dirty="0"/>
              <a:t>с вышивкой</a:t>
            </a:r>
          </a:p>
          <a:p>
            <a:pPr algn="ctr"/>
            <a:endParaRPr lang="ru-RU" dirty="0"/>
          </a:p>
          <a:p>
            <a:pPr algn="ctr"/>
            <a:r>
              <a:rPr lang="ru-RU" sz="2400" b="1" dirty="0"/>
              <a:t>Цена 130 руб.</a:t>
            </a:r>
          </a:p>
          <a:p>
            <a:pPr algn="ctr"/>
            <a:r>
              <a:rPr lang="ru-RU" b="1" dirty="0"/>
              <a:t> </a:t>
            </a:r>
            <a:endParaRPr lang="ru-RU" dirty="0"/>
          </a:p>
        </p:txBody>
      </p:sp>
      <p:pic>
        <p:nvPicPr>
          <p:cNvPr id="4098" name="Picture 2" descr="Ð¨ÐµÐ²ÑÐ¾Ð½ (ÑÐ¼Ð±Ð»ÐµÐ¼Ð°) ÑÐºÐ¾Ð»ÑÐ½Ð°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145" y="317206"/>
            <a:ext cx="3384376" cy="25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-11 ÐºÐ»Ð°ÑÑ ÐÐ°Ð»ÑÑÑÐº ÑÐºÐ¾Ð»ÑÐ½ÑÐ¹ Ð´Ð»Ñ Ð¼Ð°Ð»ÑÑÐ¸ÐºÐ¾Ð² Ð¸ Ð´ÐµÐ²Ð¾ÑÐµÐº Ð½Ð° ÑÐµÐ·Ð¸Ð½ÐºÐµ Ð² ÐºÐ»ÐµÑÐºÑ &quot;ÐÐ¸Ð¼Ð½Ð°Ð·Ð¸ÑÑ&quot; Ð±Ð¾ÑÐ´Ð¾Ð²ÑÐ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284" y="317206"/>
            <a:ext cx="3384376" cy="25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1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238125"/>
            <a:ext cx="84963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Сорочка ХБ для мальчика длинный рукав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Ткань: хлопок – 80%, ПЭ – 20%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Цвет:  голубой, белый, сирень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Рост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116-1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70                                                             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Цена 490 р.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Ð¡Ð¾ÑÐ¾ÑÐºÐ° ÑÐºÐ¾Ð»ÑÐ½Ð°Ñ Ð¾Ð´Ð½Ð¾ÑÐ¾Ð½Ð½Ð°Ñ Ð´Ð»Ð¸Ð½. ÑÑÐºÐ°Ð² (Ñ.Ð³Ð¾Ð»ÑÐ±Ð¾Ð¹) 116-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11" y="2341421"/>
            <a:ext cx="435837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¡Ð¾ÑÐ¾ÑÐºÐ° ÑÐºÐ¾Ð»ÑÐ½Ð°Ñ Ð¾Ð´Ð½Ð¾ÑÐ¾Ð½Ð½Ð°Ñ Ð´Ð»Ð¸Ð½.ÑÑÐºÐ°Ð² (Ð±ÐµÐ»ÑÐ¹) 116-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702" y="1966913"/>
            <a:ext cx="5665701" cy="430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¡Ð¾ÑÐ¾ÑÐºÐ° ÑÐºÐ¾Ð»ÑÐ½Ð°Ñ Ð¾Ð´Ð½Ð¾ÑÐ¾Ð½Ð½Ð°Ñ Ð´Ð»Ð¸Ð½.ÑÑÐºÐ°Ð² (ÑÐ¸ÑÐµÐ½Ñ) 116-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88" y="2054225"/>
            <a:ext cx="5633530" cy="430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414934" y="6447472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5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Ð¡Ð¾ÑÐ¾ÑÐºÐ° ÐºÐ¾ÑÐ¾ÑÐºÐ¸Ð¹ ÑÑÐºÐ°Ð² ÑÐºÐ¾Ð»ÑÐ½Ð°Ñ Ð¾Ð´Ð½Ð¾ÑÐ¾Ð½Ð½Ð°Ñ (Ð³Ð¾Ð»ÑÐ±Ð¾Ð¹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0116"/>
            <a:ext cx="3384376" cy="650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388" y="238125"/>
            <a:ext cx="84963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Сорочка ХБ для мальчика короткий рукав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Ткань: хлопок – 80%, ПЭ – 20%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Цвет:  голубой, белый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Рост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116-1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70                                                            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Цена 490 р.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Ð¡Ð¾ÑÐ¾ÑÐºÐ° ÐºÐ¾ÑÐ¾ÑÐºÐ¸Ð¹ ÑÑÐºÐ°Ð² ÑÐºÐ¾Ð»ÑÐ½Ð°Ñ Ð¾Ð´Ð½Ð¾ÑÐ¾Ð½Ð½Ð°Ñ (Ð±ÐµÐ»ÑÐ¹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57418"/>
            <a:ext cx="2808312" cy="43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21438" y="6456230"/>
            <a:ext cx="22542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www.forma-kem.ru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414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3567</TotalTime>
  <Words>1138</Words>
  <Application>Microsoft Office PowerPoint</Application>
  <PresentationFormat>Экран (4:3)</PresentationFormat>
  <Paragraphs>371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Century Schoolbook</vt:lpstr>
      <vt:lpstr>Wingdings</vt:lpstr>
      <vt:lpstr>Wingdings 2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 заказов и выдача осуществляется  в шоу-руме «Апельсин»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okt28</cp:lastModifiedBy>
  <cp:revision>169</cp:revision>
  <cp:lastPrinted>2016-01-26T17:28:41Z</cp:lastPrinted>
  <dcterms:created xsi:type="dcterms:W3CDTF">2016-01-26T09:39:52Z</dcterms:created>
  <dcterms:modified xsi:type="dcterms:W3CDTF">2021-03-30T06:15:51Z</dcterms:modified>
</cp:coreProperties>
</file>