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70" r:id="rId4"/>
    <p:sldId id="261" r:id="rId5"/>
    <p:sldId id="263" r:id="rId6"/>
    <p:sldId id="264" r:id="rId7"/>
    <p:sldId id="265" r:id="rId8"/>
    <p:sldId id="262" r:id="rId9"/>
    <p:sldId id="268" r:id="rId10"/>
    <p:sldId id="266" r:id="rId11"/>
    <p:sldId id="269" r:id="rId12"/>
    <p:sldId id="267" r:id="rId13"/>
    <p:sldId id="257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660066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7" d="100"/>
          <a:sy n="77" d="100"/>
        </p:scale>
        <p:origin x="-30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D3F42-A045-4437-882B-3403973400C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63132-482E-4A03-BDE9-9D9C0BDFC9C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794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39750" y="1484784"/>
            <a:ext cx="8208963" cy="2628900"/>
          </a:xfrm>
          <a:prstGeom prst="rect">
            <a:avLst/>
          </a:prstGeom>
        </p:spPr>
        <p:txBody>
          <a:bodyPr/>
          <a:lstStyle/>
          <a:p>
            <a:pPr algn="ct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4000" b="1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«Федеральный государственный образовательный стандарт дошкольного </a:t>
            </a:r>
            <a:r>
              <a:rPr lang="ru-RU" sz="4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образования»</a:t>
            </a:r>
            <a:endParaRPr lang="ru-RU" sz="40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Подзаголовок 8"/>
          <p:cNvSpPr txBox="1">
            <a:spLocks/>
          </p:cNvSpPr>
          <p:nvPr/>
        </p:nvSpPr>
        <p:spPr bwMode="auto">
          <a:xfrm>
            <a:off x="2646363" y="3573463"/>
            <a:ext cx="5897562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altLang="ru-RU" sz="2400" b="1" dirty="0">
                <a:solidFill>
                  <a:srgbClr val="002060"/>
                </a:solidFill>
              </a:rPr>
              <a:t>«Воспитание служит необходимой </a:t>
            </a:r>
          </a:p>
          <a:p>
            <a:pPr algn="r"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altLang="ru-RU" sz="2400" b="1" dirty="0">
                <a:solidFill>
                  <a:srgbClr val="002060"/>
                </a:solidFill>
              </a:rPr>
              <a:t>и всеобщей формой развития ребенка. </a:t>
            </a:r>
          </a:p>
          <a:p>
            <a:pPr algn="r"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altLang="ru-RU" sz="2400" b="1" dirty="0">
                <a:solidFill>
                  <a:srgbClr val="002060"/>
                </a:solidFill>
              </a:rPr>
              <a:t>Воспитание достигает своих целей, </a:t>
            </a:r>
          </a:p>
          <a:p>
            <a:pPr algn="r"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altLang="ru-RU" sz="2400" b="1" dirty="0">
                <a:solidFill>
                  <a:srgbClr val="002060"/>
                </a:solidFill>
              </a:rPr>
              <a:t>если умеет направить собственную </a:t>
            </a:r>
          </a:p>
          <a:p>
            <a:pPr algn="r"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altLang="ru-RU" sz="2400" b="1" dirty="0">
                <a:solidFill>
                  <a:srgbClr val="002060"/>
                </a:solidFill>
              </a:rPr>
              <a:t>деятельность ребенка»</a:t>
            </a:r>
          </a:p>
          <a:p>
            <a:pPr algn="r" eaLnBrk="1" hangingPunct="1">
              <a:lnSpc>
                <a:spcPct val="90000"/>
              </a:lnSpc>
              <a:spcAft>
                <a:spcPts val="600"/>
              </a:spcAft>
            </a:pPr>
            <a:r>
              <a:rPr lang="ru-RU" altLang="ru-RU" sz="2400" b="1" dirty="0">
                <a:solidFill>
                  <a:srgbClr val="002060"/>
                </a:solidFill>
              </a:rPr>
              <a:t>(В. В. Давыдов)</a:t>
            </a:r>
          </a:p>
          <a:p>
            <a:pPr algn="r" eaLnBrk="1" hangingPunct="1">
              <a:lnSpc>
                <a:spcPct val="90000"/>
              </a:lnSpc>
            </a:pPr>
            <a:r>
              <a:rPr lang="ru-RU" altLang="ru-RU" sz="2400" b="1" dirty="0">
                <a:solidFill>
                  <a:srgbClr val="002060"/>
                </a:solidFill>
              </a:rPr>
              <a:t> </a:t>
            </a:r>
          </a:p>
          <a:p>
            <a:pPr algn="r" eaLnBrk="1" hangingPunct="1">
              <a:lnSpc>
                <a:spcPct val="90000"/>
              </a:lnSpc>
            </a:pPr>
            <a:r>
              <a:rPr lang="ru-RU" altLang="ru-RU" sz="2800" b="1" dirty="0"/>
              <a:t> </a:t>
            </a:r>
          </a:p>
          <a:p>
            <a:pPr algn="r" eaLnBrk="1" hangingPunct="1">
              <a:lnSpc>
                <a:spcPct val="90000"/>
              </a:lnSpc>
            </a:pPr>
            <a:endParaRPr lang="ru-RU" alt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487106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71475" y="198438"/>
            <a:ext cx="84248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4000" b="1" dirty="0">
                <a:solidFill>
                  <a:srgbClr val="FF0000"/>
                </a:solidFill>
              </a:rPr>
              <a:t>Требования к результатам</a:t>
            </a:r>
            <a:endParaRPr lang="ru-RU" altLang="ru-RU" sz="3600" b="1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" name="Содержимое 2"/>
          <p:cNvSpPr>
            <a:spLocks/>
          </p:cNvSpPr>
          <p:nvPr/>
        </p:nvSpPr>
        <p:spPr bwMode="auto">
          <a:xfrm>
            <a:off x="285749" y="1052513"/>
            <a:ext cx="8596313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ru-RU" altLang="ru-RU" sz="2800" b="1" dirty="0">
                <a:solidFill>
                  <a:srgbClr val="002060"/>
                </a:solidFill>
                <a:cs typeface="Times New Roman" pitchFamily="18" charset="0"/>
              </a:rPr>
              <a:t>Требования к результатам освоения представлены в виде целевых ориентиров дошкольного образования.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71475" y="2788444"/>
            <a:ext cx="84232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4000" b="1" dirty="0">
                <a:solidFill>
                  <a:srgbClr val="FF0000"/>
                </a:solidFill>
              </a:rPr>
              <a:t>Каков должен быть выпускник ДОУ?</a:t>
            </a:r>
          </a:p>
        </p:txBody>
      </p:sp>
      <p:sp>
        <p:nvSpPr>
          <p:cNvPr id="5" name="Прямоугольник 1"/>
          <p:cNvSpPr>
            <a:spLocks noChangeArrowheads="1"/>
          </p:cNvSpPr>
          <p:nvPr/>
        </p:nvSpPr>
        <p:spPr bwMode="auto">
          <a:xfrm>
            <a:off x="371475" y="3933056"/>
            <a:ext cx="82073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20000"/>
              </a:spcBef>
            </a:pPr>
            <a:r>
              <a:rPr lang="ru-RU" altLang="ru-RU" sz="2500" b="1" dirty="0">
                <a:solidFill>
                  <a:srgbClr val="002060"/>
                </a:solidFill>
                <a:cs typeface="Times New Roman" pitchFamily="18" charset="0"/>
              </a:rPr>
              <a:t>Ребенок - выпускник ДОУ должен обладать личностными характеристиками, среди них инициативность, самостоятельность, уверенность в своих силах, положительное отношение к себе и другим, развитое воображение, способность к волевым усилиям, любознательность. </a:t>
            </a:r>
          </a:p>
        </p:txBody>
      </p:sp>
    </p:spTree>
    <p:extLst>
      <p:ext uri="{BB962C8B-B14F-4D97-AF65-F5344CB8AC3E}">
        <p14:creationId xmlns:p14="http://schemas.microsoft.com/office/powerpoint/2010/main" val="220191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56097" y="4077072"/>
            <a:ext cx="8679885" cy="260008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● ребёнок проявляет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любознательность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задаёт вопросы, касающиеся близких и далёких предметов и явлений, интересуется причинно-следственными связями (как? почему? зачем?), пытается самостоятельно придумывать объяснения явлениям природы и поступкам людей. Склонен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наблюдать, экспериментировать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Обладает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начальными знаниями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 себе, о предметном, природном, социальном и культурном мире, в котором он живёт. Знаком с книжной культурой, с детской литературой, обладает элементарными представлениями из области живой природы, естествознания, математики, истории и т. п., у ребёнка складываются предпосылки грамотности. Ребёнок способен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принятию собственных решений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опираясь на свои знания и умения в различных сферах действительности.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6097" y="3140968"/>
            <a:ext cx="8679885" cy="66711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● ребёнок способен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 волевым усилиям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разных видах деятельности, преодолевать сиюминутные побуждения, доводить до конца начатое дело;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44265" y="2060848"/>
            <a:ext cx="8679885" cy="84505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● у ребёнка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развита крупная и мелкая мот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орика. Он может контролировать свои движения и управлять ими, обладает развитой потребностью бегать, прыгать, мастерить поделки из различных материалов и т. п.;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88451" y="1052736"/>
            <a:ext cx="8679885" cy="7920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творческие способности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ребёнка также проявляются в рисовании, придумывании сказок, танцах, пении и т. п. Ребёнок может фантазировать вслух, играть звуками и словами. Хорошо понимает устную речь и может выражать свои мысли и желания;</a:t>
            </a:r>
          </a:p>
        </p:txBody>
      </p:sp>
    </p:spTree>
    <p:extLst>
      <p:ext uri="{BB962C8B-B14F-4D97-AF65-F5344CB8AC3E}">
        <p14:creationId xmlns:p14="http://schemas.microsoft.com/office/powerpoint/2010/main" val="118419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260647"/>
            <a:ext cx="777686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Требования к развивающей предметно-пространственной среде</a:t>
            </a:r>
            <a:endParaRPr lang="ru-RU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1520" y="1460976"/>
            <a:ext cx="8640960" cy="115212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Развивающая предметно-пространственная среда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(РППС)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обеспечивает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максимальную реализацию образовательного потенциала пространства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Организации (группы,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участка)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материалов, оборудования и инвентаря для развития детей дошкольного возраста, охраны и укрепления их здоровья, учёта особенностей и коррекции недостатков их развития.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27896" y="3993624"/>
            <a:ext cx="8664584" cy="18002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РППС должна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обеспечивать: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реализацию различных образовательных программ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используемых в образовательном процессе Организации;</a:t>
            </a: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условия для инклюзивного образования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в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случае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его организации);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●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учёт национально-культурных, климатических условий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в которых осуществляется образовательный процесс.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27896" y="2795032"/>
            <a:ext cx="8664584" cy="100811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РППС должна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обеспечивать возможность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общения и совместной деятельности детей и взрослых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(в том числе детей разного возраста), во всей группе и в малых группах,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двигательной активности детей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а также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возможности для уединения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5937448"/>
            <a:ext cx="8664584" cy="79208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РППС Организации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(группы) должна быть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содержательно насыщенной, трансформируемой, полифункциональной, вариативной, доступной и безопасной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165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-684584" y="2924944"/>
            <a:ext cx="7460902" cy="5072098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800" b="1" dirty="0" smtClean="0">
                <a:solidFill>
                  <a:srgbClr val="0000CC"/>
                </a:solidFill>
                <a:latin typeface="Ticker Tape" panose="020B0500000000000000" pitchFamily="34" charset="0"/>
                <a:cs typeface="Times New Roman" pitchFamily="18" charset="0"/>
              </a:rPr>
              <a:t>«Если мы будем учить сегодня так, как учили вчера, мы украдем у детей завтра».</a:t>
            </a:r>
            <a:br>
              <a:rPr lang="ru-RU" sz="4800" b="1" dirty="0" smtClean="0">
                <a:solidFill>
                  <a:srgbClr val="0000CC"/>
                </a:solidFill>
                <a:latin typeface="Ticker Tape" panose="020B0500000000000000" pitchFamily="34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0000CC"/>
                </a:solidFill>
                <a:latin typeface="Ticker Tape" panose="020B0500000000000000" pitchFamily="34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0000CC"/>
                </a:solidFill>
                <a:latin typeface="Ticker Tape" panose="020B0500000000000000" pitchFamily="34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0000CC"/>
                </a:solidFill>
                <a:latin typeface="Ticker Tape" panose="020B0500000000000000" pitchFamily="34" charset="0"/>
                <a:cs typeface="Times New Roman" pitchFamily="18" charset="0"/>
              </a:rPr>
              <a:t>Джон </a:t>
            </a:r>
            <a:r>
              <a:rPr lang="ru-RU" sz="4800" b="1" dirty="0" err="1" smtClean="0">
                <a:solidFill>
                  <a:srgbClr val="0000CC"/>
                </a:solidFill>
                <a:latin typeface="Ticker Tape" panose="020B0500000000000000" pitchFamily="34" charset="0"/>
                <a:cs typeface="Times New Roman" pitchFamily="18" charset="0"/>
              </a:rPr>
              <a:t>Дьюи</a:t>
            </a:r>
            <a:r>
              <a:rPr lang="ru-RU" sz="4800" b="1" dirty="0" smtClean="0">
                <a:solidFill>
                  <a:srgbClr val="0000CC"/>
                </a:solidFill>
                <a:latin typeface="Ticker Tape" panose="020B0500000000000000" pitchFamily="34" charset="0"/>
                <a:cs typeface="Times New Roman" pitchFamily="18" charset="0"/>
              </a:rPr>
              <a:t/>
            </a:r>
            <a:br>
              <a:rPr lang="ru-RU" sz="4800" b="1" dirty="0" smtClean="0">
                <a:solidFill>
                  <a:srgbClr val="0000CC"/>
                </a:solidFill>
                <a:latin typeface="Ticker Tape" panose="020B0500000000000000" pitchFamily="34" charset="0"/>
                <a:cs typeface="Times New Roman" pitchFamily="18" charset="0"/>
              </a:rPr>
            </a:br>
            <a:r>
              <a:rPr lang="ru-RU" sz="4800" dirty="0" smtClean="0"/>
              <a:t/>
            </a:r>
            <a:br>
              <a:rPr lang="ru-RU" sz="4800" dirty="0" smtClean="0"/>
            </a:b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89880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79388" y="260350"/>
            <a:ext cx="8785225" cy="184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3800" b="1" dirty="0">
                <a:solidFill>
                  <a:srgbClr val="FF0000"/>
                </a:solidFill>
              </a:rPr>
              <a:t>Что такое Федеральный государственный стандарт дошкольного образования?</a:t>
            </a:r>
          </a:p>
        </p:txBody>
      </p:sp>
      <p:sp>
        <p:nvSpPr>
          <p:cNvPr id="3" name="Содержимое 4"/>
          <p:cNvSpPr txBox="1">
            <a:spLocks/>
          </p:cNvSpPr>
          <p:nvPr/>
        </p:nvSpPr>
        <p:spPr>
          <a:xfrm>
            <a:off x="179388" y="2297430"/>
            <a:ext cx="8785225" cy="374491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altLang="ru-RU" b="1" dirty="0" smtClean="0">
                <a:solidFill>
                  <a:srgbClr val="002060"/>
                </a:solidFill>
              </a:rPr>
              <a:t>	Федеральные государственные стандарты устанавливаются в Российской Федерации в соответствии с требованием статьи 12 «Закона об образовании» и представляют собой «совокупность обязательных требований к дошкольному образованию».</a:t>
            </a:r>
            <a:endParaRPr lang="ru-RU" altLang="ru-RU" sz="3600" b="1" i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5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720" y="214290"/>
            <a:ext cx="8572560" cy="857256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Вопрос дня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214422"/>
            <a:ext cx="8501122" cy="5214974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измениться в детском саду после появление стандарта?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 становится уровнем  общего образования наряду с начальным, основным и средним общем образованием (ст.10, ч.4).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Федеральные государственные образовательные стандарты  утверждаются для всех уровней общего образования (ст. 5, ч. 3), в том числе для дошкольного.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 273 – ФЗ  от 29.12.2012 г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«Об образовании Российской Федерации».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4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>
            <a:off x="528638" y="2111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4000" b="1" dirty="0">
                <a:solidFill>
                  <a:srgbClr val="FF0000"/>
                </a:solidFill>
              </a:rPr>
              <a:t>Каковы основные принципы устанавливает ФГОС ДО?</a:t>
            </a:r>
          </a:p>
        </p:txBody>
      </p:sp>
      <p:sp>
        <p:nvSpPr>
          <p:cNvPr id="3" name="Содержимое 2"/>
          <p:cNvSpPr>
            <a:spLocks/>
          </p:cNvSpPr>
          <p:nvPr/>
        </p:nvSpPr>
        <p:spPr bwMode="auto">
          <a:xfrm>
            <a:off x="107950" y="1557338"/>
            <a:ext cx="8928100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altLang="ru-RU" sz="2900" b="1" dirty="0">
                <a:solidFill>
                  <a:srgbClr val="002060"/>
                </a:solidFill>
                <a:cs typeface="Times New Roman" pitchFamily="18" charset="0"/>
              </a:rPr>
              <a:t>	•поддержка разнообразия детства; </a:t>
            </a:r>
          </a:p>
          <a:p>
            <a:pPr eaLnBrk="1" hangingPunct="1">
              <a:spcBef>
                <a:spcPct val="20000"/>
              </a:spcBef>
            </a:pPr>
            <a:r>
              <a:rPr lang="ru-RU" altLang="ru-RU" sz="2900" b="1" dirty="0">
                <a:solidFill>
                  <a:srgbClr val="002060"/>
                </a:solidFill>
                <a:cs typeface="Times New Roman" pitchFamily="18" charset="0"/>
              </a:rPr>
              <a:t>	• сохранение уникальности и </a:t>
            </a:r>
            <a:r>
              <a:rPr lang="ru-RU" altLang="ru-RU" sz="2900" b="1" dirty="0" err="1">
                <a:solidFill>
                  <a:srgbClr val="002060"/>
                </a:solidFill>
                <a:cs typeface="Times New Roman" pitchFamily="18" charset="0"/>
              </a:rPr>
              <a:t>самоценности</a:t>
            </a:r>
            <a:r>
              <a:rPr lang="ru-RU" altLang="ru-RU" sz="2900" b="1" dirty="0">
                <a:solidFill>
                  <a:srgbClr val="002060"/>
                </a:solidFill>
                <a:cs typeface="Times New Roman" pitchFamily="18" charset="0"/>
              </a:rPr>
              <a:t> дошкольного детства; </a:t>
            </a:r>
          </a:p>
          <a:p>
            <a:pPr eaLnBrk="1" hangingPunct="1">
              <a:spcBef>
                <a:spcPct val="20000"/>
              </a:spcBef>
            </a:pPr>
            <a:r>
              <a:rPr lang="ru-RU" altLang="ru-RU" sz="2900" b="1" dirty="0">
                <a:solidFill>
                  <a:srgbClr val="002060"/>
                </a:solidFill>
                <a:cs typeface="Times New Roman" pitchFamily="18" charset="0"/>
              </a:rPr>
              <a:t>	•полноценное проживание ребёнком всех этапов дошкольного детства, обогащение детского развития; </a:t>
            </a:r>
          </a:p>
          <a:p>
            <a:pPr eaLnBrk="1" hangingPunct="1">
              <a:spcBef>
                <a:spcPct val="20000"/>
              </a:spcBef>
            </a:pPr>
            <a:r>
              <a:rPr lang="ru-RU" altLang="ru-RU" sz="2900" b="1" dirty="0">
                <a:solidFill>
                  <a:srgbClr val="002060"/>
                </a:solidFill>
                <a:cs typeface="Times New Roman" pitchFamily="18" charset="0"/>
              </a:rPr>
              <a:t>	•создания благоприятной социальной ситуации развития каждого ребёнка в соответствии с его возрастными и индивидуальными особенностями и склонностями.</a:t>
            </a:r>
          </a:p>
        </p:txBody>
      </p:sp>
    </p:spTree>
    <p:extLst>
      <p:ext uri="{BB962C8B-B14F-4D97-AF65-F5344CB8AC3E}">
        <p14:creationId xmlns:p14="http://schemas.microsoft.com/office/powerpoint/2010/main" val="144476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579438" y="219075"/>
            <a:ext cx="84248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4000" b="1" dirty="0">
                <a:solidFill>
                  <a:srgbClr val="FF0000"/>
                </a:solidFill>
              </a:rPr>
              <a:t>Образовательные</a:t>
            </a:r>
            <a:r>
              <a:rPr lang="ru-RU" alt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>
                <a:solidFill>
                  <a:srgbClr val="FF0000"/>
                </a:solidFill>
              </a:rPr>
              <a:t>области</a:t>
            </a:r>
            <a:r>
              <a:rPr lang="ru-RU" alt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3600" b="1" dirty="0">
                <a:solidFill>
                  <a:srgbClr val="FF0000"/>
                </a:solidFill>
                <a:latin typeface="Arial" charset="0"/>
              </a:rPr>
              <a:t> </a:t>
            </a:r>
          </a:p>
        </p:txBody>
      </p:sp>
      <p:sp>
        <p:nvSpPr>
          <p:cNvPr id="3" name="Содержимое 2"/>
          <p:cNvSpPr>
            <a:spLocks/>
          </p:cNvSpPr>
          <p:nvPr/>
        </p:nvSpPr>
        <p:spPr bwMode="auto">
          <a:xfrm>
            <a:off x="0" y="968375"/>
            <a:ext cx="9144000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ru-RU" altLang="ru-RU" sz="2500" b="1" dirty="0">
                <a:solidFill>
                  <a:srgbClr val="FF0000"/>
                </a:solidFill>
                <a:cs typeface="Times New Roman" pitchFamily="18" charset="0"/>
              </a:rPr>
              <a:t>1.    </a:t>
            </a:r>
            <a:r>
              <a:rPr lang="ru-RU" altLang="ru-RU" sz="2500" b="1" u="sng" dirty="0">
                <a:solidFill>
                  <a:srgbClr val="FF0000"/>
                </a:solidFill>
                <a:cs typeface="Times New Roman" pitchFamily="18" charset="0"/>
              </a:rPr>
              <a:t>Социально-коммуникативное развитие </a:t>
            </a:r>
            <a:r>
              <a:rPr lang="ru-RU" altLang="ru-RU" sz="2500" b="1" dirty="0">
                <a:solidFill>
                  <a:srgbClr val="002060"/>
                </a:solidFill>
                <a:cs typeface="Times New Roman" pitchFamily="18" charset="0"/>
              </a:rPr>
              <a:t>направлено на развитие коммуникативных навыков; развитие социального и эмоционального интеллекта, уважительного отношения и чувства принадлежности к своей семье, к сообществу детей и взрослых; формирование позитивных установок к различным видам труда и творчества; формирование основ безопасного поведения. </a:t>
            </a: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ru-RU" altLang="ru-RU" sz="2500" b="1" dirty="0">
                <a:solidFill>
                  <a:srgbClr val="FF0000"/>
                </a:solidFill>
                <a:cs typeface="Times New Roman" pitchFamily="18" charset="0"/>
              </a:rPr>
              <a:t>2.    </a:t>
            </a:r>
            <a:r>
              <a:rPr lang="ru-RU" altLang="ru-RU" sz="2500" b="1" u="sng" dirty="0">
                <a:solidFill>
                  <a:srgbClr val="FF0000"/>
                </a:solidFill>
                <a:cs typeface="Times New Roman" pitchFamily="18" charset="0"/>
              </a:rPr>
              <a:t>Познавательно-речевое развитие </a:t>
            </a:r>
            <a:r>
              <a:rPr lang="ru-RU" altLang="ru-RU" sz="2500" b="1" dirty="0">
                <a:solidFill>
                  <a:srgbClr val="002060"/>
                </a:solidFill>
                <a:cs typeface="Times New Roman" pitchFamily="18" charset="0"/>
              </a:rPr>
              <a:t>предполагает развитие любознательности и познавательной мотивации, воображения и творческой активности; формирование познавательных действий; формирование первичных представлений о себе, других людях, объектах окружающего мира; патриотическое воспитание; </a:t>
            </a:r>
          </a:p>
        </p:txBody>
      </p:sp>
    </p:spTree>
    <p:extLst>
      <p:ext uri="{BB962C8B-B14F-4D97-AF65-F5344CB8AC3E}">
        <p14:creationId xmlns:p14="http://schemas.microsoft.com/office/powerpoint/2010/main" val="137066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552450" y="198438"/>
            <a:ext cx="8423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4000" b="1" dirty="0">
                <a:solidFill>
                  <a:srgbClr val="FF0000"/>
                </a:solidFill>
              </a:rPr>
              <a:t>Образовательные</a:t>
            </a:r>
            <a:r>
              <a:rPr lang="ru-RU" alt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>
                <a:solidFill>
                  <a:srgbClr val="FF0000"/>
                </a:solidFill>
              </a:rPr>
              <a:t>области</a:t>
            </a:r>
            <a:r>
              <a:rPr lang="ru-RU" alt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3600" b="1" i="1" dirty="0">
                <a:solidFill>
                  <a:srgbClr val="FF0000"/>
                </a:solidFill>
                <a:latin typeface="Arial" charset="0"/>
              </a:rPr>
              <a:t> </a:t>
            </a:r>
          </a:p>
        </p:txBody>
      </p:sp>
      <p:sp>
        <p:nvSpPr>
          <p:cNvPr id="3" name="Содержимое 2"/>
          <p:cNvSpPr>
            <a:spLocks/>
          </p:cNvSpPr>
          <p:nvPr/>
        </p:nvSpPr>
        <p:spPr bwMode="auto">
          <a:xfrm>
            <a:off x="0" y="1052513"/>
            <a:ext cx="9144000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ru-RU" altLang="ru-RU" sz="2500" b="1" dirty="0">
                <a:solidFill>
                  <a:srgbClr val="FF0000"/>
                </a:solidFill>
                <a:cs typeface="Times New Roman" pitchFamily="18" charset="0"/>
              </a:rPr>
              <a:t>3.    Художественно-эстетическое развитие </a:t>
            </a:r>
            <a:r>
              <a:rPr lang="ru-RU" altLang="ru-RU" sz="2500" b="1" dirty="0">
                <a:solidFill>
                  <a:srgbClr val="002060"/>
                </a:solidFill>
                <a:cs typeface="Times New Roman" pitchFamily="18" charset="0"/>
              </a:rPr>
              <a:t>предполагает развитие предпосылок восприятия и понимания произведений искусства, мира природы; становление эстетического отношения к окружающему миру; реализацию самостоятельной творческой деятельности детей.</a:t>
            </a:r>
          </a:p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ru-RU" altLang="ru-RU" sz="2500" b="1" dirty="0">
                <a:solidFill>
                  <a:srgbClr val="FF0000"/>
                </a:solidFill>
                <a:cs typeface="Times New Roman" pitchFamily="18" charset="0"/>
              </a:rPr>
              <a:t>4.    Речевое развитие </a:t>
            </a:r>
            <a:r>
              <a:rPr lang="ru-RU" altLang="ru-RU" sz="2500" b="1" dirty="0">
                <a:solidFill>
                  <a:srgbClr val="002060"/>
                </a:solidFill>
                <a:cs typeface="Times New Roman" pitchFamily="18" charset="0"/>
              </a:rPr>
              <a:t> включает владение речью как средством общения и культуры; обогащение активного словаря; развитие связной, грамматически правильной диалогической и монологической речи; развитие звуковой и интонационной культуры речи, фонематического слуха; знакомство литературой, понимание на слух текстов различных жанров детской литературы; формирование звуковой аналитико-синтетической активности как предпосылки обучения грамоте.</a:t>
            </a:r>
          </a:p>
        </p:txBody>
      </p:sp>
    </p:spTree>
    <p:extLst>
      <p:ext uri="{BB962C8B-B14F-4D97-AF65-F5344CB8AC3E}">
        <p14:creationId xmlns:p14="http://schemas.microsoft.com/office/powerpoint/2010/main" val="68810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371475" y="198438"/>
            <a:ext cx="84248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ru-RU" altLang="ru-RU" sz="4000" b="1" dirty="0">
                <a:solidFill>
                  <a:srgbClr val="FF0000"/>
                </a:solidFill>
              </a:rPr>
              <a:t>Образовательные</a:t>
            </a:r>
            <a:r>
              <a:rPr lang="ru-RU" alt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000" b="1" dirty="0">
                <a:solidFill>
                  <a:srgbClr val="FF0000"/>
                </a:solidFill>
              </a:rPr>
              <a:t>области</a:t>
            </a:r>
            <a:r>
              <a:rPr lang="ru-RU" alt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3600" b="1" i="1" dirty="0">
                <a:solidFill>
                  <a:srgbClr val="FF0000"/>
                </a:solidFill>
                <a:latin typeface="Arial" charset="0"/>
              </a:rPr>
              <a:t> </a:t>
            </a:r>
          </a:p>
        </p:txBody>
      </p:sp>
      <p:sp>
        <p:nvSpPr>
          <p:cNvPr id="3" name="Содержимое 2"/>
          <p:cNvSpPr>
            <a:spLocks/>
          </p:cNvSpPr>
          <p:nvPr/>
        </p:nvSpPr>
        <p:spPr bwMode="auto">
          <a:xfrm>
            <a:off x="96837" y="1484784"/>
            <a:ext cx="9047163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spcBef>
                <a:spcPct val="20000"/>
              </a:spcBef>
              <a:buFont typeface="Arial" charset="0"/>
              <a:buNone/>
            </a:pPr>
            <a:r>
              <a:rPr lang="ru-RU" altLang="ru-RU" sz="2500" b="1" dirty="0">
                <a:solidFill>
                  <a:srgbClr val="FF0000"/>
                </a:solidFill>
                <a:cs typeface="Times New Roman" pitchFamily="18" charset="0"/>
              </a:rPr>
              <a:t>5.     Физическое развитие </a:t>
            </a:r>
            <a:r>
              <a:rPr lang="ru-RU" altLang="ru-RU" sz="2500" b="1" dirty="0">
                <a:solidFill>
                  <a:srgbClr val="002060"/>
                </a:solidFill>
                <a:cs typeface="Times New Roman" pitchFamily="18" charset="0"/>
              </a:rPr>
              <a:t>включает приобретение опыта в следующих видах деятельности детей: двигательной, формированию опорно-двигательной системы организма, развитию равновесия, координации движения, крупной и мелкой моторики обеих рук, формирование начальных представлений о некоторых видах спорта, овладение подвижными играми с правилами; становление ценностей здорового образа жизни.</a:t>
            </a:r>
          </a:p>
        </p:txBody>
      </p:sp>
    </p:spTree>
    <p:extLst>
      <p:ext uri="{BB962C8B-B14F-4D97-AF65-F5344CB8AC3E}">
        <p14:creationId xmlns:p14="http://schemas.microsoft.com/office/powerpoint/2010/main" val="119671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/>
          </p:cNvSpPr>
          <p:nvPr/>
        </p:nvSpPr>
        <p:spPr bwMode="auto">
          <a:xfrm>
            <a:off x="119063" y="0"/>
            <a:ext cx="89296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4000" b="1" dirty="0">
                <a:solidFill>
                  <a:srgbClr val="FF0000"/>
                </a:solidFill>
              </a:rPr>
              <a:t>Какие требования выдвигает новый ФГОС ДО?</a:t>
            </a:r>
          </a:p>
        </p:txBody>
      </p:sp>
      <p:sp>
        <p:nvSpPr>
          <p:cNvPr id="3" name="Содержимое 2"/>
          <p:cNvSpPr>
            <a:spLocks/>
          </p:cNvSpPr>
          <p:nvPr/>
        </p:nvSpPr>
        <p:spPr bwMode="auto">
          <a:xfrm>
            <a:off x="119063" y="1174750"/>
            <a:ext cx="8929687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ru-RU" altLang="ru-RU" sz="2900" b="1" dirty="0" smtClean="0">
                <a:solidFill>
                  <a:srgbClr val="002060"/>
                </a:solidFill>
                <a:cs typeface="Times New Roman" pitchFamily="18" charset="0"/>
              </a:rPr>
              <a:t>	</a:t>
            </a:r>
            <a:r>
              <a:rPr lang="ru-RU" altLang="ru-RU" sz="2800" b="1" dirty="0" smtClean="0">
                <a:solidFill>
                  <a:srgbClr val="002060"/>
                </a:solidFill>
                <a:cs typeface="Times New Roman" pitchFamily="18" charset="0"/>
              </a:rPr>
              <a:t>1. Требования к структуре образовательной программы дошкольного образования;</a:t>
            </a:r>
          </a:p>
          <a:p>
            <a:pPr eaLnBrk="1" hangingPunct="1">
              <a:buFontTx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cs typeface="Times New Roman" pitchFamily="18" charset="0"/>
              </a:rPr>
              <a:t>	2. Требования к условиям реализации образовательной программы дошкольного образования:</a:t>
            </a:r>
          </a:p>
          <a:p>
            <a:pPr marL="457200" indent="-457200" eaLnBrk="1" hangingPunct="1">
              <a:defRPr/>
            </a:pPr>
            <a:r>
              <a:rPr lang="ru-RU" altLang="ru-RU" sz="2600" b="1" i="1" dirty="0" smtClean="0">
                <a:solidFill>
                  <a:srgbClr val="002060"/>
                </a:solidFill>
                <a:cs typeface="Times New Roman" pitchFamily="18" charset="0"/>
              </a:rPr>
              <a:t>к психолого- педагогическим условиям реализации основной образовательной программы дошкольного образования</a:t>
            </a:r>
          </a:p>
          <a:p>
            <a:pPr marL="457200" indent="-457200" eaLnBrk="1" hangingPunct="1">
              <a:defRPr/>
            </a:pPr>
            <a:r>
              <a:rPr lang="ru-RU" altLang="ru-RU" sz="2600" b="1" i="1" dirty="0" smtClean="0">
                <a:solidFill>
                  <a:srgbClr val="002060"/>
                </a:solidFill>
                <a:cs typeface="Times New Roman" pitchFamily="18" charset="0"/>
              </a:rPr>
              <a:t>к развивающей предметно-пространственной среде;</a:t>
            </a:r>
          </a:p>
          <a:p>
            <a:pPr eaLnBrk="1" hangingPunct="1">
              <a:buFontTx/>
              <a:buNone/>
              <a:defRPr/>
            </a:pPr>
            <a:r>
              <a:rPr lang="ru-RU" altLang="ru-RU" sz="2800" b="1" dirty="0" smtClean="0">
                <a:solidFill>
                  <a:srgbClr val="002060"/>
                </a:solidFill>
                <a:cs typeface="Times New Roman" pitchFamily="18" charset="0"/>
              </a:rPr>
              <a:t>	3. Требования к результатам освоения образовательной программы дошкольного образования.</a:t>
            </a:r>
          </a:p>
        </p:txBody>
      </p:sp>
    </p:spTree>
    <p:extLst>
      <p:ext uri="{BB962C8B-B14F-4D97-AF65-F5344CB8AC3E}">
        <p14:creationId xmlns:p14="http://schemas.microsoft.com/office/powerpoint/2010/main" val="372361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152" y="188640"/>
            <a:ext cx="86975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Требования к результатам освоения ООП</a:t>
            </a:r>
            <a:endParaRPr lang="ru-RU" sz="36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4776" y="2132856"/>
            <a:ext cx="8679885" cy="93610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● ребёнок проявляет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инициативность и самостоятельность 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разных видах деятельности – игре, общении, конструировании и др. Способен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выбирать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себе род занятий, участников совместной деятельности, обнаруживает способность к воплощению разнообразных замыслов;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5362" y="1268760"/>
            <a:ext cx="84610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Целевые  ориентиры ДО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социальные и психологические характеристики возможных достижений ребёнка на этапе завершения уровня ДО.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5966" y="3429000"/>
            <a:ext cx="8748695" cy="1398632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● ребёнок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уверен в своих силах, открыт внешнему миру, положительно относится к себе и к другим, обладает чувством собственного достоинства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Активно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взаимодействует со сверстниками и взрослыми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участвует в совместных играх. Способен договариваться, учитывать интересы и чувства других, сопереживать неудачам и радоваться успехам других, стараться разрешать конфликты;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5966" y="5013176"/>
            <a:ext cx="8748695" cy="134076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● ребёнок обладает развитым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воображением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которое реализуется в разных видах деятельности. Способность ребёнка к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фантазии, творчеству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интенсивно развивается и проявляется в игре. Ребёнок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владеет разными формами и видами игры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Умеет </a:t>
            </a:r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подчиняться разным правилам и социальным нормам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различать условную и реальную ситуации, в том числе игровую и учебную;</a:t>
            </a:r>
          </a:p>
        </p:txBody>
      </p:sp>
    </p:spTree>
    <p:extLst>
      <p:ext uri="{BB962C8B-B14F-4D97-AF65-F5344CB8AC3E}">
        <p14:creationId xmlns:p14="http://schemas.microsoft.com/office/powerpoint/2010/main" val="1103704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963</Words>
  <Application>Microsoft Office PowerPoint</Application>
  <PresentationFormat>Экран (4:3)</PresentationFormat>
  <Paragraphs>58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Вопрос дня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11</cp:revision>
  <dcterms:created xsi:type="dcterms:W3CDTF">2014-04-21T12:26:24Z</dcterms:created>
  <dcterms:modified xsi:type="dcterms:W3CDTF">2014-10-14T08:12:21Z</dcterms:modified>
</cp:coreProperties>
</file>