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0" r:id="rId3"/>
    <p:sldId id="264" r:id="rId4"/>
    <p:sldId id="265" r:id="rId5"/>
    <p:sldId id="266" r:id="rId6"/>
    <p:sldId id="270" r:id="rId7"/>
    <p:sldId id="256" r:id="rId8"/>
    <p:sldId id="260" r:id="rId9"/>
    <p:sldId id="262" r:id="rId10"/>
    <p:sldId id="257" r:id="rId11"/>
    <p:sldId id="274" r:id="rId12"/>
    <p:sldId id="271" r:id="rId13"/>
    <p:sldId id="272" r:id="rId14"/>
    <p:sldId id="273" r:id="rId15"/>
    <p:sldId id="282" r:id="rId16"/>
    <p:sldId id="275" r:id="rId17"/>
    <p:sldId id="259" r:id="rId18"/>
    <p:sldId id="261" r:id="rId19"/>
    <p:sldId id="263" r:id="rId20"/>
    <p:sldId id="267" r:id="rId21"/>
    <p:sldId id="268" r:id="rId22"/>
    <p:sldId id="269" r:id="rId23"/>
    <p:sldId id="276" r:id="rId24"/>
    <p:sldId id="277" r:id="rId25"/>
    <p:sldId id="278" r:id="rId26"/>
    <p:sldId id="279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88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2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012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37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38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74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03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35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70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8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12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F5F8D-FE19-4D62-B884-AF8DD2A17B12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5BA46-4455-4504-AC31-54FFCDAC3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8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Coca-Cola" TargetMode="External"/><Relationship Id="rId3" Type="http://schemas.openxmlformats.org/officeDocument/2006/relationships/hyperlink" Target="https://ru.wikipedia.org/wiki/JPMorgan_Chase" TargetMode="External"/><Relationship Id="rId7" Type="http://schemas.openxmlformats.org/officeDocument/2006/relationships/hyperlink" Target="https://ru.wikipedia.org/wiki/Adobe" TargetMode="External"/><Relationship Id="rId12" Type="http://schemas.openxmlformats.org/officeDocument/2006/relationships/hyperlink" Target="https://ru.wikipedia.org/wiki/Renault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.wikipedia.org/wiki/Starbucks" TargetMode="External"/><Relationship Id="rId11" Type="http://schemas.openxmlformats.org/officeDocument/2006/relationships/hyperlink" Target="https://ru.wikipedia.org/wiki/Mercedes-Benz" TargetMode="External"/><Relationship Id="rId5" Type="http://schemas.openxmlformats.org/officeDocument/2006/relationships/hyperlink" Target="https://ru.wikipedia.org/wiki/Visa" TargetMode="External"/><Relationship Id="rId10" Type="http://schemas.openxmlformats.org/officeDocument/2006/relationships/hyperlink" Target="https://ru.wikipedia.org/wiki/MAN" TargetMode="External"/><Relationship Id="rId4" Type="http://schemas.openxmlformats.org/officeDocument/2006/relationships/hyperlink" Target="https://ru.wikipedia.org/wiki/Forbes" TargetMode="External"/><Relationship Id="rId9" Type="http://schemas.openxmlformats.org/officeDocument/2006/relationships/hyperlink" Target="https://ru.wikipedia.org/wiki/%D0%9C%D0%B0%D0%B3%D0%BD%D0%B8%D1%82_(%D1%81%D0%B5%D1%82%D1%8C_%D0%BC%D0%B0%D0%B3%D0%B0%D0%B7%D0%B8%D0%BD%D0%BE%D0%B2)#cite_note-15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6127"/>
            <a:ext cx="3938837" cy="3043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321" y="-7344"/>
            <a:ext cx="4973275" cy="3585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512" y="63501"/>
            <a:ext cx="3539487" cy="31800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130514"/>
            <a:ext cx="12192000" cy="2749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114" y="3316430"/>
            <a:ext cx="364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РОЗНИЧНЫЕ СЕТИ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325641" y="3425418"/>
            <a:ext cx="4402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СЕТЕВОЙ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МАРКЕТИНГ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5726" y="3456195"/>
            <a:ext cx="404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СЕТЬ ПАРТНЁРОВ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YOU TUBE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4530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45304" y="209006"/>
            <a:ext cx="663783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ТД </a:t>
            </a:r>
            <a:r>
              <a:rPr lang="ru-RU" sz="1600" b="1" dirty="0" err="1"/>
              <a:t>Интерторг</a:t>
            </a:r>
            <a:r>
              <a:rPr lang="ru-RU" sz="1600" b="1" dirty="0"/>
              <a:t> закрыл сделку по приобретению сети супермаркетов Норма в Санкт </a:t>
            </a:r>
            <a:r>
              <a:rPr lang="ru-RU" sz="1600" b="1" dirty="0" smtClean="0"/>
              <a:t>Петербурге.</a:t>
            </a:r>
            <a:r>
              <a:rPr lang="ru-RU" sz="1600" dirty="0" smtClean="0"/>
              <a:t> </a:t>
            </a:r>
            <a:r>
              <a:rPr lang="ru-RU" sz="1600" b="1" dirty="0" smtClean="0"/>
              <a:t>ТД</a:t>
            </a:r>
            <a:r>
              <a:rPr lang="ru-RU" sz="1600" b="1" dirty="0"/>
              <a:t> </a:t>
            </a:r>
            <a:r>
              <a:rPr lang="ru-RU" sz="1600" b="1" dirty="0" err="1"/>
              <a:t>Интерторг</a:t>
            </a:r>
            <a:r>
              <a:rPr lang="ru-RU" sz="1600" dirty="0"/>
              <a:t> закрыл сделку по покупке 100% операционного бизнеса и активов сети магазинов </a:t>
            </a:r>
            <a:r>
              <a:rPr lang="ru-RU" sz="1600" dirty="0" smtClean="0"/>
              <a:t>Норма. Покупка </a:t>
            </a:r>
            <a:r>
              <a:rPr lang="ru-RU" sz="1600" dirty="0"/>
              <a:t>сети магазинов Норма отвечает глобальным целям и задачам ГК </a:t>
            </a:r>
            <a:r>
              <a:rPr lang="ru-RU" sz="1600" b="1" dirty="0" err="1"/>
              <a:t>Интерторг</a:t>
            </a:r>
            <a:r>
              <a:rPr lang="ru-RU" sz="1600" dirty="0"/>
              <a:t> — расширению географии и размера бизнеса компании за счет магазинов, расположенных в Санкт Петербурге и Ленинградской области и существенному увеличению числа магазинов сопоставимых форматов, способствующих поддержанию запланированных темпов роста товарооборота.</a:t>
            </a:r>
          </a:p>
          <a:p>
            <a:r>
              <a:rPr lang="ru-RU" sz="1600" b="1" dirty="0"/>
              <a:t>О компании Норма</a:t>
            </a:r>
            <a:endParaRPr lang="ru-RU" sz="1600" dirty="0"/>
          </a:p>
          <a:p>
            <a:r>
              <a:rPr lang="ru-RU" sz="1600" dirty="0"/>
              <a:t>Компания была создана Олегом Жеребцовым в 2006 году и на момент продажи состояла из 21 магазина в формате «магазин у дома», расположенных в Санкт Петербурге и Ленинградской области. Общая площадь магазинов — 12 тыс. кв. м, торговая площадь — 7,7 тыс. кв. м. Товарооборот сети в 2011 г. составил 2,2 млрд. рублей (без НДС).</a:t>
            </a:r>
          </a:p>
          <a:p>
            <a:r>
              <a:rPr lang="ru-RU" sz="1600" b="1" dirty="0"/>
              <a:t>О ТД </a:t>
            </a:r>
            <a:r>
              <a:rPr lang="ru-RU" sz="1600" b="1" dirty="0" err="1"/>
              <a:t>Интерторг</a:t>
            </a:r>
            <a:endParaRPr lang="ru-RU" sz="1600" dirty="0"/>
          </a:p>
          <a:p>
            <a:r>
              <a:rPr lang="ru-RU" sz="1600" dirty="0"/>
              <a:t>Компания была образована в 2003 году.</a:t>
            </a:r>
            <a:br>
              <a:rPr lang="ru-RU" sz="1600" dirty="0"/>
            </a:br>
            <a:r>
              <a:rPr lang="ru-RU" sz="1600" dirty="0"/>
              <a:t>Группа управляет </a:t>
            </a:r>
            <a:r>
              <a:rPr lang="ru-RU" sz="1600" dirty="0" err="1"/>
              <a:t>мультиформатным</a:t>
            </a:r>
            <a:r>
              <a:rPr lang="ru-RU" sz="1600" dirty="0"/>
              <a:t> розничным бизнесом в Северо-западном и Центральном федеральных округах. В группу входят сеть </a:t>
            </a:r>
            <a:r>
              <a:rPr lang="ru-RU" sz="1600" dirty="0" smtClean="0"/>
              <a:t>универсамов 7Я </a:t>
            </a:r>
            <a:r>
              <a:rPr lang="ru-RU" sz="1600" dirty="0"/>
              <a:t>Народная Семья, сеть супермаркетов Идея и с 2011 года по франшизе развивает сеть супермаркетов </a:t>
            </a:r>
            <a:r>
              <a:rPr lang="ru-RU" sz="1600" dirty="0" err="1"/>
              <a:t>Спар</a:t>
            </a:r>
            <a:r>
              <a:rPr lang="ru-RU" sz="1600" dirty="0"/>
              <a:t>. Всего в группу входит около 265 </a:t>
            </a:r>
            <a:r>
              <a:rPr lang="ru-RU" sz="1600" dirty="0" smtClean="0"/>
              <a:t>магазинов. Магазины </a:t>
            </a:r>
            <a:r>
              <a:rPr lang="ru-RU" sz="1600" dirty="0"/>
              <a:t>расположены в Москве и Московской области, Санкт-Петербурге и Ленинградской области, Новгородской, Вологодской, Мурманской областях и в республике Карелия.</a:t>
            </a:r>
          </a:p>
          <a:p>
            <a:r>
              <a:rPr lang="ru-RU" sz="1600" dirty="0"/>
              <a:t>Выручка группы в 2011 году превысила 21 млрд. рублей (без НДС).</a:t>
            </a:r>
            <a:br>
              <a:rPr lang="ru-RU" sz="1600" dirty="0"/>
            </a:br>
            <a:r>
              <a:rPr lang="ru-RU" sz="1600" dirty="0"/>
              <a:t>Ежедневно магазины группы </a:t>
            </a:r>
            <a:r>
              <a:rPr lang="ru-RU" sz="1600" dirty="0" err="1"/>
              <a:t>Интерторг</a:t>
            </a:r>
            <a:r>
              <a:rPr lang="ru-RU" sz="1600" dirty="0"/>
              <a:t> обслуживает свыше 300 000 покупателей.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932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94" y="0"/>
            <a:ext cx="931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44491" cy="5003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235" y="0"/>
            <a:ext cx="6670765" cy="5003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6239"/>
            <a:ext cx="3535681" cy="2651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681" y="4206239"/>
            <a:ext cx="4079965" cy="26603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5646" y="4206239"/>
            <a:ext cx="4567647" cy="266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093" y="-1"/>
            <a:ext cx="9050750" cy="71423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55771" cy="71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6715281" cy="4480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81" y="-26126"/>
            <a:ext cx="5476719" cy="44636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4434"/>
            <a:ext cx="5522976" cy="2403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4437561"/>
            <a:ext cx="3630749" cy="2420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117" y="4437560"/>
            <a:ext cx="3507883" cy="242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3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678911"/>
            <a:ext cx="11834949" cy="61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94" y="0"/>
            <a:ext cx="931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89989" cy="6648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988" y="0"/>
            <a:ext cx="5302012" cy="35269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988" y="3472543"/>
            <a:ext cx="5302011" cy="33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85" y="0"/>
            <a:ext cx="3475441" cy="2259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1474" y="91441"/>
            <a:ext cx="8425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«</a:t>
            </a:r>
            <a:r>
              <a:rPr lang="ru-RU" dirty="0" err="1" smtClean="0"/>
              <a:t>Магни́т</a:t>
            </a:r>
            <a:r>
              <a:rPr lang="ru-RU" dirty="0" smtClean="0"/>
              <a:t>» — российская компания розничной торговли и одноимённая сеть продовольственных магазинов (большая часть из них имеют формат «магазин у дома»). По состоянию на июль 2016 года сеть «Магнит» насчитывала 9900 магазинов в формате «магазин у дома», а общее количество магазинов </a:t>
            </a:r>
            <a:r>
              <a:rPr lang="ru-RU" dirty="0" err="1" smtClean="0"/>
              <a:t>ретейлера</a:t>
            </a:r>
            <a:r>
              <a:rPr lang="ru-RU" dirty="0" smtClean="0"/>
              <a:t>, включая гипермаркеты, универсамы «Магнит семейный» и </a:t>
            </a:r>
            <a:r>
              <a:rPr lang="ru-RU" dirty="0" err="1" smtClean="0"/>
              <a:t>дрогери</a:t>
            </a:r>
            <a:r>
              <a:rPr lang="ru-RU" dirty="0" smtClean="0"/>
              <a:t> «Магнит </a:t>
            </a:r>
            <a:r>
              <a:rPr lang="ru-RU" dirty="0" err="1" smtClean="0"/>
              <a:t>косметик</a:t>
            </a:r>
            <a:r>
              <a:rPr lang="ru-RU" dirty="0" smtClean="0"/>
              <a:t>», достигло 12,9 </a:t>
            </a:r>
            <a:r>
              <a:rPr lang="ru-RU" dirty="0" err="1" smtClean="0"/>
              <a:t>тыс</a:t>
            </a:r>
            <a:r>
              <a:rPr lang="ru-RU" dirty="0" smtClean="0"/>
              <a:t> [3]. В середине 2012 года «Магнит» вошёл в пятерку крупнейших по капитализации </a:t>
            </a:r>
            <a:r>
              <a:rPr lang="ru-RU" dirty="0" err="1" smtClean="0"/>
              <a:t>ритейлеров</a:t>
            </a:r>
            <a:r>
              <a:rPr lang="ru-RU" dirty="0" smtClean="0"/>
              <a:t> мира[4]. Головная компания сети — Акционерное Общество «Тандер»[5]. Штаб-квартира — в городе Краснодаре.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3692" y="2612571"/>
            <a:ext cx="120483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Публичная продажа </a:t>
            </a:r>
            <a:r>
              <a:rPr lang="ru-RU" b="1" dirty="0" smtClean="0"/>
              <a:t>акций</a:t>
            </a:r>
            <a:endParaRPr lang="ru-RU" b="1" dirty="0"/>
          </a:p>
          <a:p>
            <a:endParaRPr lang="ru-RU" dirty="0" smtClean="0"/>
          </a:p>
          <a:p>
            <a:r>
              <a:rPr lang="ru-RU" dirty="0" smtClean="0"/>
              <a:t>После </a:t>
            </a:r>
            <a:r>
              <a:rPr lang="ru-RU" dirty="0"/>
              <a:t>проведения SPO в 2009 году </a:t>
            </a:r>
            <a:r>
              <a:rPr lang="ru-RU" dirty="0" err="1">
                <a:hlinkClick r:id="rId3" tooltip="JPMorgan Chase"/>
              </a:rPr>
              <a:t>J.P.Morgan</a:t>
            </a:r>
            <a:r>
              <a:rPr lang="ru-RU" dirty="0">
                <a:hlinkClick r:id="rId3" tooltip="JPMorgan Chase"/>
              </a:rPr>
              <a:t> </a:t>
            </a:r>
            <a:r>
              <a:rPr lang="ru-RU" dirty="0" err="1">
                <a:hlinkClick r:id="rId3" tooltip="JPMorgan Chase"/>
              </a:rPr>
              <a:t>Chase</a:t>
            </a:r>
            <a:r>
              <a:rPr lang="ru-RU" dirty="0">
                <a:hlinkClick r:id="rId3" tooltip="JPMorgan Chase"/>
              </a:rPr>
              <a:t> Bank</a:t>
            </a:r>
            <a:r>
              <a:rPr lang="ru-RU" dirty="0"/>
              <a:t> увеличил свою долю в компании до 16,72 </a:t>
            </a:r>
            <a:r>
              <a:rPr lang="ru-RU" dirty="0" smtClean="0"/>
              <a:t>%</a:t>
            </a:r>
            <a:r>
              <a:rPr lang="ru-RU" baseline="30000" dirty="0" smtClean="0"/>
              <a:t>[</a:t>
            </a:r>
            <a:endParaRPr lang="ru-RU" dirty="0"/>
          </a:p>
          <a:p>
            <a:r>
              <a:rPr lang="ru-RU" dirty="0"/>
              <a:t>В 2015 году </a:t>
            </a:r>
            <a:r>
              <a:rPr lang="ru-RU" dirty="0" err="1"/>
              <a:t>ритейлер</a:t>
            </a:r>
            <a:r>
              <a:rPr lang="ru-RU" dirty="0"/>
              <a:t> «Магнит» вошел в рейтинг 100 самых инновационных компаний мира по версии </a:t>
            </a:r>
            <a:r>
              <a:rPr lang="ru-RU" dirty="0">
                <a:hlinkClick r:id="rId4" tooltip="Forbes"/>
              </a:rPr>
              <a:t>Forbes</a:t>
            </a:r>
            <a:r>
              <a:rPr lang="ru-RU" dirty="0"/>
              <a:t> (23-е место), обогнав таких гигантов, как </a:t>
            </a:r>
            <a:r>
              <a:rPr lang="ru-RU" dirty="0">
                <a:hlinkClick r:id="rId5" tooltip="Visa"/>
              </a:rPr>
              <a:t>Visa</a:t>
            </a:r>
            <a:r>
              <a:rPr lang="ru-RU" dirty="0"/>
              <a:t>, </a:t>
            </a:r>
            <a:r>
              <a:rPr lang="ru-RU" dirty="0">
                <a:hlinkClick r:id="rId6" tooltip="Starbucks"/>
              </a:rPr>
              <a:t>Starbucks</a:t>
            </a:r>
            <a:r>
              <a:rPr lang="ru-RU" dirty="0"/>
              <a:t>, </a:t>
            </a:r>
            <a:r>
              <a:rPr lang="ru-RU" dirty="0" err="1">
                <a:hlinkClick r:id="rId7" tooltip="Adobe"/>
              </a:rPr>
              <a:t>Adobe</a:t>
            </a:r>
            <a:r>
              <a:rPr lang="ru-RU" dirty="0"/>
              <a:t> и </a:t>
            </a:r>
            <a:r>
              <a:rPr lang="ru-RU" dirty="0" err="1" smtClean="0">
                <a:hlinkClick r:id="rId8" tooltip="Coca-Cola"/>
              </a:rPr>
              <a:t>Coca-Cola</a:t>
            </a:r>
            <a:endParaRPr lang="ru-RU" dirty="0" smtClean="0"/>
          </a:p>
          <a:p>
            <a:endParaRPr lang="ru-RU" baseline="30000" dirty="0"/>
          </a:p>
          <a:p>
            <a:r>
              <a:rPr lang="ru-RU" dirty="0"/>
              <a:t>На 1 марта 2016 года сеть компании включала 12089 магазина, из них 9594 магазина в формате «магазин у дома», 375гипермаркетов (в том числе 156 гипермаркетов «Магнит Семейный») и 2121 магазин «Магнит-</a:t>
            </a:r>
            <a:r>
              <a:rPr lang="ru-RU" dirty="0" err="1"/>
              <a:t>Косметик</a:t>
            </a:r>
            <a:r>
              <a:rPr lang="ru-RU" dirty="0"/>
              <a:t>», расположенных в 2363 населённых пунктах России.</a:t>
            </a:r>
          </a:p>
          <a:p>
            <a:r>
              <a:rPr lang="ru-RU" dirty="0"/>
              <a:t>На начало марта 2016 года у компании имелось 26 распределительных центров</a:t>
            </a:r>
            <a:r>
              <a:rPr lang="ru-RU" baseline="30000" dirty="0">
                <a:hlinkClick r:id="rId9"/>
              </a:rPr>
              <a:t>[15]</a:t>
            </a:r>
            <a:r>
              <a:rPr lang="ru-RU" dirty="0"/>
              <a:t>. В распоряжении «Магнита» имеется более 5,7 тыс. грузовиков марки </a:t>
            </a:r>
            <a:r>
              <a:rPr lang="ru-RU" dirty="0">
                <a:hlinkClick r:id="rId10" tooltip="MAN"/>
              </a:rPr>
              <a:t>MAN</a:t>
            </a:r>
            <a:r>
              <a:rPr lang="ru-RU" dirty="0"/>
              <a:t>, </a:t>
            </a:r>
            <a:r>
              <a:rPr lang="ru-RU" dirty="0" err="1">
                <a:hlinkClick r:id="rId11" tooltip="Mercedes-Benz"/>
              </a:rPr>
              <a:t>Mercedes-Benz</a:t>
            </a:r>
            <a:r>
              <a:rPr lang="ru-RU" dirty="0"/>
              <a:t> и </a:t>
            </a:r>
            <a:r>
              <a:rPr lang="ru-RU" dirty="0" err="1">
                <a:hlinkClick r:id="rId12" tooltip="Renault"/>
              </a:rPr>
              <a:t>Renault</a:t>
            </a:r>
            <a:r>
              <a:rPr lang="ru-RU" dirty="0"/>
              <a:t>. Автотранспортные предприятия имеются при каждом распределительном центре компании, в каждом из них есть официально сертифицированный сервис.</a:t>
            </a:r>
          </a:p>
          <a:p>
            <a:endParaRPr lang="ru-RU" baseline="30000" dirty="0"/>
          </a:p>
          <a:p>
            <a:endParaRPr lang="ru-RU" baseline="30000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4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25" y="979714"/>
            <a:ext cx="8167132" cy="5773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52250"/>
            <a:ext cx="3200399" cy="1792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257" y="0"/>
            <a:ext cx="2786743" cy="15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493" y="358541"/>
            <a:ext cx="1201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ПЕРСПЕКТИВЫ РАЗВИТИЯ ВАШЕГО РОСТА В РОЗНИЧНЫХ СЕТЯХ , КОМПАНИЯХ СЕТЕВОГО МАРКЕТИНГА И СЕТЕВЫХ ПРОЕКТАХ ОНЛАЙН  </a:t>
            </a: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858"/>
            <a:ext cx="7889967" cy="6330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967" y="1039858"/>
            <a:ext cx="4287354" cy="26438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24" y="3683726"/>
            <a:ext cx="4342240" cy="31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8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97" y="17483"/>
            <a:ext cx="9392194" cy="68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892"/>
            <a:ext cx="11665131" cy="67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4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12" y="2560320"/>
            <a:ext cx="5184476" cy="2913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2492" y="770709"/>
            <a:ext cx="9222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</a:rPr>
              <a:t>КАК СОЗДАТЬ ТОВАРООБОРОТ 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ru-RU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4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830" y="98110"/>
            <a:ext cx="2494467" cy="2011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08194" cy="20246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502" y="2129246"/>
            <a:ext cx="3827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1. ПРОДУКТЫ КОМПАНИИ НУЖНЫ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ВСЕМ И ОНИ ПОСТОЯННО 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РАСХОДУЮТСЯ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8417" y="2149665"/>
            <a:ext cx="429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2.КОМПАНИЯ СЕТЕВАЯ И СТАВИТ ГЛОБАЛЬНЫЕ ЦЕЛИ РАЗВИТИЯ СЕТИ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НЕ ТОЛЬКО В ОДНОЙ СТРАНЕ А В МИРЕ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086" y="-52791"/>
            <a:ext cx="2133600" cy="2143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7498" y="2142652"/>
            <a:ext cx="3683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3. НА РЫНКЕ КОМПАНИЯ НЕ МЕНЕЕ 10 – 15  ЛЕТ И ЛУЧШЕ ЧТОБ ПРОШЛА НЕ ОДИН КРИЗИС И ПОСТРОИЛА СЕТЬ </a:t>
            </a:r>
            <a:r>
              <a:rPr lang="ru-RU" smtClean="0">
                <a:solidFill>
                  <a:schemeClr val="accent6">
                    <a:lumMod val="75000"/>
                  </a:schemeClr>
                </a:solidFill>
              </a:rPr>
              <a:t>МАГАЗИНОВ , ОФИСОВ , СКЛАДОВ, ПРОИЗВОДСТВ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255" y="3065982"/>
            <a:ext cx="3154939" cy="23631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8011" y="5120640"/>
            <a:ext cx="3719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 КОМПАНИИ КОМАНДА УСПЕШНЫХ ЛИДЕРОВ И ПРОВЕРЕННЫХ БИЗНЕС ПАРТНЁРОВ 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830" y="3258457"/>
            <a:ext cx="3085287" cy="20531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60321" y="5429141"/>
            <a:ext cx="3814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5. РУКОВОДИТ КОМПАНИЕЙ КОМАНДА ПРОФЕССИОНАЛОВ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MLM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166" y="3619980"/>
            <a:ext cx="3318171" cy="20531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38160" y="5752306"/>
            <a:ext cx="317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6.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 КОМПАНИИ СИЛЬНАЯ И АКТИВНАЯ ШКОЛА МАСТЕРОВ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7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502" y="2129246"/>
            <a:ext cx="4310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7. ЛИНЕЙКА ПРОДУКТОВ КОМПАНИИ НУЖНА ЛЮДЯМ И НА ЭТИ ПРОДУКТЫ ЕСТЬ ВЫСОКИЙ И УСТОЙЧИВЫЙ СПРОС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5246" y="2117375"/>
            <a:ext cx="42988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8"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БИЗНЕС КОМПАНИИ РАЗВИТ , РАБОТАЮТ ЛИНИИ ПОДДЕРЖКИ ДИСТРИБЬЮТОРОВ , ОТКРЫТЫ </a:t>
            </a:r>
          </a:p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    ШИКАРНЫЕ ОФИСЫ , ЗАКАЗЫ      </a:t>
            </a:r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   ИСПОЛНЯЮТСЯ БЫСТРО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5144" y="2142652"/>
            <a:ext cx="3683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.  К ДИСТРИБЬЮТОРАМ ПРИСЛУШИВАЮТСЯ ИХ МНЕНИЕ ЦЕННО И ОНИ УВАЖАЮТСЯ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011" y="5120640"/>
            <a:ext cx="37198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10.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 КОМПАНИИ ИНТЕРЕСНО, В НЕЙ  НАСТОЛЬКО ХОРОШИЕ ЛЮДИ И ВСЕ ПРОДУКТЫ ПОЛЕЗНЫ ЧТО ЛЮДИ САМИ ПОДПИСЫВАЮТСЯ В КОМПАНИЮ И ИХ ВСЁ БОЛЬШЕ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5" y="273242"/>
            <a:ext cx="2762250" cy="1657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441" y="273242"/>
            <a:ext cx="2762250" cy="16573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144" y="423784"/>
            <a:ext cx="2857500" cy="1600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" y="3210605"/>
            <a:ext cx="2628900" cy="1743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232" y="3888826"/>
            <a:ext cx="6976094" cy="26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2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4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286" y="1441236"/>
            <a:ext cx="3189277" cy="2299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504" y="1203283"/>
            <a:ext cx="2648527" cy="2379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130514"/>
            <a:ext cx="12192000" cy="2749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2240" y="3577806"/>
            <a:ext cx="440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СЕТЕВОЙ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МАРКЕТИНГ НА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71361" y="3504610"/>
            <a:ext cx="442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YOU TUBE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6052" y="425482"/>
            <a:ext cx="1206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Я ПРЕДЛАГАЮ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ИДТИ СО МНОЙ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ПО ПУТИ РАЗВИТИЯ 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4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30"/>
            <a:ext cx="6244046" cy="4683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201" y="0"/>
            <a:ext cx="6209213" cy="4656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3" y="4669973"/>
            <a:ext cx="2865121" cy="2148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9954" y="4656910"/>
            <a:ext cx="2917370" cy="2161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324" y="4656910"/>
            <a:ext cx="3024596" cy="21619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1920" y="4656910"/>
            <a:ext cx="3384903" cy="21619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763486" cy="13226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322614"/>
            <a:ext cx="1741441" cy="23219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33" y="3161212"/>
            <a:ext cx="1735726" cy="14826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4580" y="0"/>
            <a:ext cx="2525487" cy="18941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1653" y="1894115"/>
            <a:ext cx="2518414" cy="18243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1653" y="3417369"/>
            <a:ext cx="2518413" cy="12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25"/>
            <a:ext cx="3217816" cy="24864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17816" y="98698"/>
            <a:ext cx="901337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«Евросеть» приобрела сеть салонов связи «Ультра», входящую в десятку крупнейших российских сотовых дистрибуторов. Однако бренд «Ультра» не исчезнет с рынка: «Евросеть» намерена использовать его для продажи цифровой техники</a:t>
            </a:r>
            <a:r>
              <a:rPr lang="ru-RU" dirty="0" smtClean="0"/>
              <a:t>.</a:t>
            </a:r>
          </a:p>
          <a:p>
            <a:r>
              <a:rPr lang="ru-RU" dirty="0"/>
              <a:t>Владельцы “</a:t>
            </a:r>
            <a:r>
              <a:rPr lang="ru-RU" dirty="0" err="1"/>
              <a:t>Ультры</a:t>
            </a:r>
            <a:r>
              <a:rPr lang="ru-RU" dirty="0"/>
              <a:t>” сообщили, что ищут покупателя на компанию, еще в марте. Тогда ее президент </a:t>
            </a:r>
            <a:r>
              <a:rPr lang="ru-RU" dirty="0" err="1"/>
              <a:t>Темур</a:t>
            </a:r>
            <a:r>
              <a:rPr lang="ru-RU" dirty="0"/>
              <a:t> </a:t>
            </a:r>
            <a:r>
              <a:rPr lang="ru-RU" dirty="0" err="1"/>
              <a:t>Аминджанов</a:t>
            </a:r>
            <a:r>
              <a:rPr lang="ru-RU" dirty="0"/>
              <a:t> говорил, что хочет привлечь в партнеры сильного инвестора, продав ему 30—40% акций. Но на миноритарный пакет покупателей не нашлось, и акционеры “</a:t>
            </a:r>
            <a:r>
              <a:rPr lang="ru-RU" dirty="0" err="1"/>
              <a:t>Ультры</a:t>
            </a:r>
            <a:r>
              <a:rPr lang="ru-RU" dirty="0"/>
              <a:t>” продали компанию целиком. Покупателем стал лидер российского сотового ритейла — “Евросеть”. Вчера “Ультра” и “Евросеть” объявили о завершении </a:t>
            </a:r>
            <a:r>
              <a:rPr lang="ru-RU" dirty="0" smtClean="0"/>
              <a:t>сделки. Ее </a:t>
            </a:r>
            <a:r>
              <a:rPr lang="ru-RU" dirty="0"/>
              <a:t>стоимость стороны не разглашают. </a:t>
            </a:r>
            <a:r>
              <a:rPr lang="ru-RU" dirty="0" err="1"/>
              <a:t>Аминджанов</a:t>
            </a:r>
            <a:r>
              <a:rPr lang="ru-RU" dirty="0"/>
              <a:t> лишь заявил “Ведомостям”, что доволен размером суммы, которую выручили бывшие совладельцы “</a:t>
            </a:r>
            <a:r>
              <a:rPr lang="ru-RU" dirty="0" err="1"/>
              <a:t>Ультры</a:t>
            </a:r>
            <a:r>
              <a:rPr lang="ru-RU" dirty="0"/>
              <a:t>”. Ранее </a:t>
            </a:r>
            <a:r>
              <a:rPr lang="ru-RU" dirty="0" err="1"/>
              <a:t>Аминджанов</a:t>
            </a:r>
            <a:r>
              <a:rPr lang="ru-RU" dirty="0"/>
              <a:t> рассчитывал привлечь в результате продажи порядка $45 млн. Во столько же оценивает “</a:t>
            </a:r>
            <a:r>
              <a:rPr lang="ru-RU" dirty="0" err="1"/>
              <a:t>Ультру</a:t>
            </a:r>
            <a:r>
              <a:rPr lang="ru-RU" dirty="0"/>
              <a:t>” руководитель пресс-службы </a:t>
            </a:r>
            <a:r>
              <a:rPr lang="ru-RU" dirty="0" err="1"/>
              <a:t>Divizion</a:t>
            </a:r>
            <a:r>
              <a:rPr lang="ru-RU" dirty="0"/>
              <a:t> </a:t>
            </a:r>
            <a:r>
              <a:rPr lang="ru-RU" dirty="0" err="1"/>
              <a:t>Очир</a:t>
            </a:r>
            <a:r>
              <a:rPr lang="ru-RU" dirty="0"/>
              <a:t> </a:t>
            </a:r>
            <a:r>
              <a:rPr lang="ru-RU" dirty="0" err="1"/>
              <a:t>Манджиков</a:t>
            </a:r>
            <a:r>
              <a:rPr lang="ru-RU" dirty="0"/>
              <a:t>. Хотя если “Евросеть” купила салоны “</a:t>
            </a:r>
            <a:r>
              <a:rPr lang="ru-RU" dirty="0" err="1"/>
              <a:t>Ультры</a:t>
            </a:r>
            <a:r>
              <a:rPr lang="ru-RU" dirty="0"/>
              <a:t>” без права собственности (если магазины арендованы), то сумма сделки составила всего около $5 млн, отмечает аналитик </a:t>
            </a:r>
            <a:r>
              <a:rPr lang="ru-RU" dirty="0" err="1"/>
              <a:t>Mobile</a:t>
            </a:r>
            <a:r>
              <a:rPr lang="ru-RU" dirty="0"/>
              <a:t> </a:t>
            </a:r>
            <a:r>
              <a:rPr lang="ru-RU" dirty="0" err="1"/>
              <a:t>Research</a:t>
            </a:r>
            <a:r>
              <a:rPr lang="ru-RU" dirty="0"/>
              <a:t> </a:t>
            </a:r>
            <a:r>
              <a:rPr lang="ru-RU" dirty="0" err="1"/>
              <a:t>Group</a:t>
            </a:r>
            <a:r>
              <a:rPr lang="ru-RU" dirty="0"/>
              <a:t> Эльдар </a:t>
            </a:r>
            <a:r>
              <a:rPr lang="ru-RU" dirty="0" err="1"/>
              <a:t>Муртазин</a:t>
            </a:r>
            <a:r>
              <a:rPr lang="ru-RU" dirty="0"/>
              <a:t>. Чуть выше оценивает “</a:t>
            </a:r>
            <a:r>
              <a:rPr lang="ru-RU" dirty="0" err="1"/>
              <a:t>Ультру</a:t>
            </a:r>
            <a:r>
              <a:rPr lang="ru-RU" dirty="0"/>
              <a:t>” коммерческий директор “Связного” Сергей Румянцев: по его мнению, стоимость одного салона “</a:t>
            </a:r>
            <a:r>
              <a:rPr lang="ru-RU" dirty="0" err="1"/>
              <a:t>Ультры</a:t>
            </a:r>
            <a:r>
              <a:rPr lang="ru-RU" dirty="0"/>
              <a:t>” — $30 000—35 000, а вся сеть стоит чуть более $7 млн</a:t>
            </a:r>
            <a:r>
              <a:rPr lang="ru-RU" dirty="0" smtClean="0"/>
              <a:t>. “</a:t>
            </a:r>
            <a:r>
              <a:rPr lang="ru-RU" dirty="0"/>
              <a:t>Эта сделка крупнейшая на рынке — как по количеству магазинов приобретенной сети, так и с точки зрения ее регионального представительства”, — считает руководитель службы по связям с общественностью </a:t>
            </a:r>
            <a:r>
              <a:rPr lang="ru-RU" dirty="0" err="1"/>
              <a:t>Dixis</a:t>
            </a:r>
            <a:r>
              <a:rPr lang="ru-RU" dirty="0"/>
              <a:t> Татьяна Москалева. А </a:t>
            </a:r>
            <a:r>
              <a:rPr lang="ru-RU" dirty="0" err="1"/>
              <a:t>Манджиков</a:t>
            </a:r>
            <a:r>
              <a:rPr lang="ru-RU" dirty="0"/>
              <a:t> добавляет, что продажа “</a:t>
            </a:r>
            <a:r>
              <a:rPr lang="ru-RU" dirty="0" err="1"/>
              <a:t>Ультры</a:t>
            </a:r>
            <a:r>
              <a:rPr lang="ru-RU" dirty="0"/>
              <a:t>” — яркое доказательство активной консолидации рынка сотового ритейла. “Многие сети не выдерживают конкуренции и продаются”, — поясняет Румянцев. В скором времени “Евросеть” совершит еще одну крупную сделку, пообещал “Ведомостям” председатель совета директоров “Евросети” Евгений </a:t>
            </a:r>
            <a:r>
              <a:rPr lang="ru-RU" dirty="0" err="1"/>
              <a:t>Чичваркин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0369"/>
            <a:ext cx="3217816" cy="19733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33677"/>
            <a:ext cx="3217816" cy="210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40434" cy="4813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433" y="-26125"/>
            <a:ext cx="5551715" cy="4813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4250"/>
            <a:ext cx="2939143" cy="22337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143" y="4624250"/>
            <a:ext cx="3332831" cy="2222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974" y="4613499"/>
            <a:ext cx="3297439" cy="22337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1581" y="4613499"/>
            <a:ext cx="3353788" cy="22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94" y="0"/>
            <a:ext cx="931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37" y="3689371"/>
            <a:ext cx="1885857" cy="6347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1462"/>
            <a:ext cx="6387737" cy="3275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737" y="0"/>
            <a:ext cx="5804262" cy="3253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06" y="3237891"/>
            <a:ext cx="3814721" cy="39516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69124"/>
            <a:ext cx="3451752" cy="25204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781" y="3237891"/>
            <a:ext cx="4933219" cy="35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906" y="0"/>
            <a:ext cx="12362906" cy="8262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183" y="3147053"/>
            <a:ext cx="1723519" cy="5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6125"/>
            <a:ext cx="5970117" cy="259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650" y="2638697"/>
            <a:ext cx="6229350" cy="4219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1750"/>
            <a:ext cx="5962650" cy="4286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650" y="-65312"/>
            <a:ext cx="6229350" cy="33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319</Words>
  <Application>Microsoft Office PowerPoint</Application>
  <PresentationFormat>Широкоэкранный</PresentationFormat>
  <Paragraphs>42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36</cp:revision>
  <dcterms:created xsi:type="dcterms:W3CDTF">2016-10-24T18:05:57Z</dcterms:created>
  <dcterms:modified xsi:type="dcterms:W3CDTF">2016-10-25T11:13:12Z</dcterms:modified>
</cp:coreProperties>
</file>