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9" r:id="rId2"/>
    <p:sldId id="307" r:id="rId3"/>
    <p:sldId id="317" r:id="rId4"/>
    <p:sldId id="323" r:id="rId5"/>
    <p:sldId id="324" r:id="rId6"/>
    <p:sldId id="325" r:id="rId7"/>
    <p:sldId id="326" r:id="rId8"/>
    <p:sldId id="327" r:id="rId9"/>
    <p:sldId id="308" r:id="rId10"/>
    <p:sldId id="266" r:id="rId11"/>
    <p:sldId id="316" r:id="rId12"/>
    <p:sldId id="309" r:id="rId13"/>
    <p:sldId id="322" r:id="rId14"/>
    <p:sldId id="310" r:id="rId15"/>
    <p:sldId id="311" r:id="rId16"/>
    <p:sldId id="315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FF"/>
    <a:srgbClr val="66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51" autoAdjust="0"/>
    <p:restoredTop sz="94660"/>
  </p:normalViewPr>
  <p:slideViewPr>
    <p:cSldViewPr>
      <p:cViewPr>
        <p:scale>
          <a:sx n="76" d="100"/>
          <a:sy n="76" d="100"/>
        </p:scale>
        <p:origin x="-1206" y="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B22E0F-1C64-4633-9938-AAD96F193656}" type="datetimeFigureOut">
              <a:rPr lang="ru-RU" smtClean="0"/>
              <a:pPr/>
              <a:t>12.04.2017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E39272-D4A2-4C75-8893-F3057BA543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1884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E39272-D4A2-4C75-8893-F3057BA54337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E39272-D4A2-4C75-8893-F3057BA54337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E39272-D4A2-4C75-8893-F3057BA54337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E39272-D4A2-4C75-8893-F3057BA54337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E39272-D4A2-4C75-8893-F3057BA54337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E39272-D4A2-4C75-8893-F3057BA54337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E39272-D4A2-4C75-8893-F3057BA54337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E39272-D4A2-4C75-8893-F3057BA54337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E39272-D4A2-4C75-8893-F3057BA54337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E39272-D4A2-4C75-8893-F3057BA54337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E39272-D4A2-4C75-8893-F3057BA54337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E39272-D4A2-4C75-8893-F3057BA54337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E39272-D4A2-4C75-8893-F3057BA54337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E39272-D4A2-4C75-8893-F3057BA54337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E39272-D4A2-4C75-8893-F3057BA54337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FFD7E058-B50E-40B9-8D13-9ABBCD68BBEC}" type="datetimeFigureOut">
              <a:rPr lang="ru-RU" smtClean="0"/>
              <a:pPr/>
              <a:t>12.04.2017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4DE5DDD1-6222-4EBE-A19D-03E3D3B036A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Прямоугольник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Прямоугольник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E058-B50E-40B9-8D13-9ABBCD68BBEC}" type="datetimeFigureOut">
              <a:rPr lang="ru-RU" smtClean="0"/>
              <a:pPr/>
              <a:t>12.04.2017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5DDD1-6222-4EBE-A19D-03E3D3B036A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E058-B50E-40B9-8D13-9ABBCD68BBEC}" type="datetimeFigureOut">
              <a:rPr lang="ru-RU" smtClean="0"/>
              <a:pPr/>
              <a:t>12.04.2017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5DDD1-6222-4EBE-A19D-03E3D3B036A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Равнобедренный треугольник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E058-B50E-40B9-8D13-9ABBCD68BBEC}" type="datetimeFigureOut">
              <a:rPr lang="ru-RU" smtClean="0"/>
              <a:pPr/>
              <a:t>12.04.2017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5DDD1-6222-4EBE-A19D-03E3D3B036A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FFD7E058-B50E-40B9-8D13-9ABBCD68BBEC}" type="datetimeFigureOut">
              <a:rPr lang="ru-RU" smtClean="0"/>
              <a:pPr/>
              <a:t>12.04.2017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4DE5DDD1-6222-4EBE-A19D-03E3D3B036A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E058-B50E-40B9-8D13-9ABBCD68BBEC}" type="datetimeFigureOut">
              <a:rPr lang="ru-RU" smtClean="0"/>
              <a:pPr/>
              <a:t>12.04.2017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5DDD1-6222-4EBE-A19D-03E3D3B036A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E058-B50E-40B9-8D13-9ABBCD68BBEC}" type="datetimeFigureOut">
              <a:rPr lang="ru-RU" smtClean="0"/>
              <a:pPr/>
              <a:t>12.04.2017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5DDD1-6222-4EBE-A19D-03E3D3B036A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E058-B50E-40B9-8D13-9ABBCD68BBEC}" type="datetimeFigureOut">
              <a:rPr lang="ru-RU" smtClean="0"/>
              <a:pPr/>
              <a:t>12.04.2017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5DDD1-6222-4EBE-A19D-03E3D3B036A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E058-B50E-40B9-8D13-9ABBCD68BBEC}" type="datetimeFigureOut">
              <a:rPr lang="ru-RU" smtClean="0"/>
              <a:pPr/>
              <a:t>12.04.2017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5DDD1-6222-4EBE-A19D-03E3D3B036A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E058-B50E-40B9-8D13-9ABBCD68BBEC}" type="datetimeFigureOut">
              <a:rPr lang="ru-RU" smtClean="0"/>
              <a:pPr/>
              <a:t>12.04.2017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5DDD1-6222-4EBE-A19D-03E3D3B036A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E058-B50E-40B9-8D13-9ABBCD68BBEC}" type="datetimeFigureOut">
              <a:rPr lang="ru-RU" smtClean="0"/>
              <a:pPr/>
              <a:t>12.04.2017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5DDD1-6222-4EBE-A19D-03E3D3B036A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FFD7E058-B50E-40B9-8D13-9ABBCD68BBEC}" type="datetimeFigureOut">
              <a:rPr lang="ru-RU" smtClean="0"/>
              <a:pPr/>
              <a:t>12.04.2017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4DE5DDD1-6222-4EBE-A19D-03E3D3B036A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Прямая соединительная линия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Прямая соединительная линия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Равнобедренный треугольник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gif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Наталья\Desktop\Безымянный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42918"/>
            <a:ext cx="9144000" cy="5154957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5786454"/>
            <a:ext cx="9144000" cy="107154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9144000" cy="64291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20272" y="6000768"/>
            <a:ext cx="1929174" cy="579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0" y="5786454"/>
            <a:ext cx="9144000" cy="1171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500042"/>
            <a:ext cx="9144000" cy="1428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/>
          <a:srcRect l="50000"/>
          <a:stretch>
            <a:fillRect/>
          </a:stretch>
        </p:blipFill>
        <p:spPr bwMode="auto">
          <a:xfrm>
            <a:off x="179511" y="2987993"/>
            <a:ext cx="3645903" cy="387000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Горизонтальный свиток 5"/>
          <p:cNvSpPr/>
          <p:nvPr/>
        </p:nvSpPr>
        <p:spPr>
          <a:xfrm>
            <a:off x="2022283" y="9027"/>
            <a:ext cx="6840760" cy="1307341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Всероссийский </a:t>
            </a:r>
            <a:r>
              <a:rPr lang="ru-RU" sz="3200" dirty="0"/>
              <a:t>«Арктический урок»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58135" y="6192031"/>
            <a:ext cx="3024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Никишова Н.В., учитель географии высшей категории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Блок-схема: процесс 8"/>
          <p:cNvSpPr/>
          <p:nvPr/>
        </p:nvSpPr>
        <p:spPr>
          <a:xfrm>
            <a:off x="0" y="0"/>
            <a:ext cx="9144000" cy="6858000"/>
          </a:xfrm>
          <a:prstGeom prst="flowChartProcess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Горизонтальный свиток 12"/>
          <p:cNvSpPr/>
          <p:nvPr/>
        </p:nvSpPr>
        <p:spPr>
          <a:xfrm>
            <a:off x="1571604" y="142852"/>
            <a:ext cx="6072230" cy="714356"/>
          </a:xfrm>
          <a:prstGeom prst="horizontalScroll">
            <a:avLst/>
          </a:prstGeom>
          <a:solidFill>
            <a:srgbClr val="7030A0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Историческая справка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39" y="3286124"/>
            <a:ext cx="6041557" cy="3374686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2" y="857232"/>
            <a:ext cx="4269960" cy="2518570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7" name="TextBox 6"/>
          <p:cNvSpPr txBox="1"/>
          <p:nvPr/>
        </p:nvSpPr>
        <p:spPr>
          <a:xfrm>
            <a:off x="142844" y="857232"/>
            <a:ext cx="485778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	Многие путешественники из разных стран прилагали немало усилий на освоение Северного морского пути. Ряд попыток пройти по морям Северного ледовитого океана предпринимали такие мореплаватели и учёные как: </a:t>
            </a:r>
            <a:r>
              <a:rPr lang="ru-RU" dirty="0" err="1" smtClean="0"/>
              <a:t>Xью</a:t>
            </a:r>
            <a:r>
              <a:rPr lang="ru-RU" dirty="0" smtClean="0"/>
              <a:t> Уиллоби, Ричард </a:t>
            </a:r>
            <a:r>
              <a:rPr lang="ru-RU" dirty="0" err="1" smtClean="0"/>
              <a:t>Ченслер</a:t>
            </a:r>
            <a:r>
              <a:rPr lang="ru-RU" dirty="0" smtClean="0"/>
              <a:t>, М.В. Ломоносов, В.Я. </a:t>
            </a:r>
            <a:r>
              <a:rPr lang="ru-RU" dirty="0" err="1" smtClean="0"/>
              <a:t>Чичагов</a:t>
            </a:r>
            <a:r>
              <a:rPr lang="ru-RU" dirty="0" smtClean="0"/>
              <a:t>, Д. И. Менделеев, Эрик </a:t>
            </a:r>
            <a:r>
              <a:rPr lang="ru-RU" dirty="0" err="1" smtClean="0"/>
              <a:t>Норденшельд</a:t>
            </a:r>
            <a:r>
              <a:rPr lang="ru-RU" dirty="0" smtClean="0"/>
              <a:t>, Нансен, Эдуард Толь, адмирал Колчак, О.Ю. Шмидт.</a:t>
            </a:r>
            <a:endParaRPr lang="ru-RU" dirty="0"/>
          </a:p>
        </p:txBody>
      </p:sp>
      <p:sp>
        <p:nvSpPr>
          <p:cNvPr id="8" name="Вертикальный свиток 7"/>
          <p:cNvSpPr/>
          <p:nvPr/>
        </p:nvSpPr>
        <p:spPr>
          <a:xfrm>
            <a:off x="0" y="3571876"/>
            <a:ext cx="3500430" cy="3000396"/>
          </a:xfrm>
          <a:prstGeom prst="verticalScroll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57158" y="4071942"/>
            <a:ext cx="27146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Адмирал Колчак в 1930—1934 годах руководил знаменитыми арктическими экспедициями на ледокольных пароходах «Седов», «Сибиряков» и «Челюскин».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Горизонтальный свиток 10"/>
          <p:cNvSpPr/>
          <p:nvPr/>
        </p:nvSpPr>
        <p:spPr>
          <a:xfrm rot="16200000">
            <a:off x="5536409" y="3107533"/>
            <a:ext cx="3429000" cy="3786182"/>
          </a:xfrm>
          <a:prstGeom prst="horizontalScroll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Блок-схема: процесс 8"/>
          <p:cNvSpPr/>
          <p:nvPr/>
        </p:nvSpPr>
        <p:spPr>
          <a:xfrm>
            <a:off x="0" y="0"/>
            <a:ext cx="9144000" cy="6858000"/>
          </a:xfrm>
          <a:prstGeom prst="flowChartProcess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Горизонтальный свиток 12"/>
          <p:cNvSpPr/>
          <p:nvPr/>
        </p:nvSpPr>
        <p:spPr>
          <a:xfrm>
            <a:off x="1571604" y="142852"/>
            <a:ext cx="6072230" cy="714356"/>
          </a:xfrm>
          <a:prstGeom prst="horizontalScroll">
            <a:avLst/>
          </a:prstGeom>
          <a:solidFill>
            <a:srgbClr val="7030A0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Историческая справка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3571876"/>
            <a:ext cx="5429288" cy="2885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6" name="TextBox 5"/>
          <p:cNvSpPr txBox="1"/>
          <p:nvPr/>
        </p:nvSpPr>
        <p:spPr>
          <a:xfrm>
            <a:off x="5857884" y="3429000"/>
            <a:ext cx="278608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 период 1970—1980-х годов работа на </a:t>
            </a:r>
            <a:r>
              <a:rPr lang="ru-RU" dirty="0" err="1" smtClean="0"/>
              <a:t>Севморпути</a:t>
            </a:r>
            <a:r>
              <a:rPr lang="ru-RU" dirty="0" smtClean="0"/>
              <a:t> существенно активизировалась. Это было связано с достижениями науки и техники, в том числе постройки атомного ледокольного флота (1960 года).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142844" y="928670"/>
            <a:ext cx="392909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За время существования СССР исследования Арктики и Северного морского пути велись очень активно и всеми возможными средствами (ледоколы, гражданские и военные корабли, подводный флот, авиарейсы, дрейфующие полярные станции и т. д.).</a:t>
            </a:r>
          </a:p>
          <a:p>
            <a:endParaRPr lang="ru-RU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33812" y="642918"/>
            <a:ext cx="5010188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972440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5786454"/>
            <a:ext cx="9144000" cy="107154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9144000" cy="8572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6072206"/>
            <a:ext cx="2305744" cy="638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0" y="5786454"/>
            <a:ext cx="9144000" cy="117157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Горизонтальный свиток 15"/>
          <p:cNvSpPr/>
          <p:nvPr/>
        </p:nvSpPr>
        <p:spPr>
          <a:xfrm>
            <a:off x="1857356" y="0"/>
            <a:ext cx="6072230" cy="714356"/>
          </a:xfrm>
          <a:prstGeom prst="horizontalScroll">
            <a:avLst/>
          </a:prstGeom>
          <a:solidFill>
            <a:srgbClr val="7030A0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Современный этап развития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857232"/>
            <a:ext cx="9144000" cy="117157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10" descr="http://upload.wikimedia.org/wikipedia/commons/thumb/a/aa/Northern_Sea_Route_vs_Southern_Sea_Route.svg/250px-Northern_Sea_Route_vs_Southern_Sea_Route.svg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285728"/>
            <a:ext cx="1785918" cy="178591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2000232" y="1068157"/>
            <a:ext cx="7143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1. Международная исследовательская программа «Северный морской путь» (INSROP) выполнена в 1993–1998 годах.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1630445" y="1648571"/>
            <a:ext cx="7500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2. Международный проект ARCDEV выполнен в 1997–1998 годах.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200024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3. Международный проект ARCOP выполнен в 2003–2005 годах при поддержке Евросоюза в рамках программы «Конкурентоспособное и устойчивое развитие».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0" y="2571744"/>
            <a:ext cx="6429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4. Проект «Северный морской коридор» созданный в 2002 году в рамках европейской программы «</a:t>
            </a:r>
            <a:r>
              <a:rPr lang="ru-RU" dirty="0" err="1" smtClean="0"/>
              <a:t>Интеррег</a:t>
            </a:r>
            <a:r>
              <a:rPr lang="ru-RU" dirty="0" smtClean="0"/>
              <a:t>».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6429356" y="2646571"/>
            <a:ext cx="26432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5. Проект «Арктическая гавань» рассчитан на 2012–2015 г. </a:t>
            </a:r>
            <a:endParaRPr lang="ru-RU" dirty="0"/>
          </a:p>
        </p:txBody>
      </p:sp>
      <p:pic>
        <p:nvPicPr>
          <p:cNvPr id="21" name="Picture 6" descr="http://iltumen.ru/sites/default/files/img_news/7_17.jpg?133720768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71802" y="3108237"/>
            <a:ext cx="3429024" cy="2628211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22" name="Picture 4" descr="http://img-fotki.yandex.ru/get/6707/137106206.438/0_e68e2_bccf5c9c_orig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" y="3108237"/>
            <a:ext cx="3321877" cy="282023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23" name="Picture 8" descr="http://expert.ru/data/public/328192/328247/sea450-267_jpg_576x288_crop_q70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57918" y="3569901"/>
            <a:ext cx="2786082" cy="2268941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786454"/>
            <a:ext cx="9144000" cy="107154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9144000" cy="8572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6072206"/>
            <a:ext cx="2305744" cy="638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0" y="5786454"/>
            <a:ext cx="9144000" cy="117157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Горизонтальный свиток 5"/>
          <p:cNvSpPr/>
          <p:nvPr/>
        </p:nvSpPr>
        <p:spPr>
          <a:xfrm>
            <a:off x="1857356" y="0"/>
            <a:ext cx="6072230" cy="714356"/>
          </a:xfrm>
          <a:prstGeom prst="horizontalScroll">
            <a:avLst/>
          </a:prstGeom>
          <a:solidFill>
            <a:srgbClr val="7030A0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Современный этап развития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857232"/>
            <a:ext cx="9144000" cy="117157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10" descr="http://upload.wikimedia.org/wikipedia/commons/thumb/a/aa/Northern_Sea_Route_vs_Southern_Sea_Route.svg/250px-Northern_Sea_Route_vs_Southern_Sea_Route.sv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285728"/>
            <a:ext cx="1785918" cy="1785918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1928762" y="974389"/>
            <a:ext cx="71573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6. </a:t>
            </a:r>
            <a:r>
              <a:rPr lang="ru-RU" dirty="0"/>
              <a:t>Проект  «Арктический плавучий </a:t>
            </a:r>
            <a:r>
              <a:rPr lang="ru-RU" dirty="0" smtClean="0"/>
              <a:t> университет». В </a:t>
            </a:r>
            <a:r>
              <a:rPr lang="ru-RU" dirty="0"/>
              <a:t>первый рейс плавучий университет отправился в 2012 </a:t>
            </a:r>
            <a:r>
              <a:rPr lang="ru-RU" dirty="0" smtClean="0"/>
              <a:t>году. Проект </a:t>
            </a:r>
            <a:r>
              <a:rPr lang="ru-RU" dirty="0"/>
              <a:t>включает интеграцию образовательного и научно-исследовательского </a:t>
            </a:r>
            <a:r>
              <a:rPr lang="ru-RU" dirty="0" smtClean="0"/>
              <a:t>процессов.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133787" y="2607295"/>
            <a:ext cx="88237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8. </a:t>
            </a:r>
            <a:r>
              <a:rPr lang="ru-RU" dirty="0"/>
              <a:t>Строительство </a:t>
            </a:r>
            <a:r>
              <a:rPr lang="ru-RU" dirty="0" smtClean="0"/>
              <a:t>ледоколов </a:t>
            </a:r>
            <a:r>
              <a:rPr lang="ru-RU" dirty="0"/>
              <a:t>«Арктика». Проект </a:t>
            </a:r>
            <a:r>
              <a:rPr lang="ru-RU" dirty="0" smtClean="0"/>
              <a:t>22220. С ноября </a:t>
            </a:r>
            <a:r>
              <a:rPr lang="ru-RU" dirty="0"/>
              <a:t>2013 г. </a:t>
            </a:r>
            <a:r>
              <a:rPr lang="ru-RU" dirty="0" smtClean="0"/>
              <a:t>по 2021 г. планируется постройка нового ледового оборудования и техники, необходимых </a:t>
            </a:r>
            <a:r>
              <a:rPr lang="ru-RU" dirty="0"/>
              <a:t>для обслуживания Северного морского пути.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33787" y="3425647"/>
            <a:ext cx="31075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9. </a:t>
            </a:r>
            <a:r>
              <a:rPr lang="ru-RU" dirty="0"/>
              <a:t>Комплексный проект развития Северного морского пути разработан Минтрансом России совместно с заинтересованными федеральными органами исполнительной </a:t>
            </a:r>
            <a:r>
              <a:rPr lang="ru-RU" dirty="0" smtClean="0"/>
              <a:t>власти на </a:t>
            </a:r>
            <a:r>
              <a:rPr lang="ru-RU" dirty="0"/>
              <a:t>период 2015–2030 </a:t>
            </a:r>
            <a:r>
              <a:rPr lang="ru-RU" dirty="0" err="1"/>
              <a:t>г.г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133787" y="2071646"/>
            <a:ext cx="89523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7. Строительство одной из самых современных верфей в России: плановые сроки реализации проекта — 2012-2018 годы.</a:t>
            </a:r>
            <a:endParaRPr lang="ru-RU" dirty="0"/>
          </a:p>
        </p:txBody>
      </p:sp>
      <p:pic>
        <p:nvPicPr>
          <p:cNvPr id="1026" name="Picture 2" descr="F:\НИРС НДР\для презинтации\68675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375047"/>
            <a:ext cx="3024336" cy="240952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НИРС НДР\для презинтации\7206_origina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7993" y="3068960"/>
            <a:ext cx="3226008" cy="2725593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5411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Блок-схема: процесс 8"/>
          <p:cNvSpPr/>
          <p:nvPr/>
        </p:nvSpPr>
        <p:spPr>
          <a:xfrm>
            <a:off x="0" y="0"/>
            <a:ext cx="9144000" cy="6858000"/>
          </a:xfrm>
          <a:prstGeom prst="flowChartProcess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Горизонтальный свиток 12"/>
          <p:cNvSpPr/>
          <p:nvPr/>
        </p:nvSpPr>
        <p:spPr>
          <a:xfrm>
            <a:off x="1535885" y="155075"/>
            <a:ext cx="6072230" cy="714356"/>
          </a:xfrm>
          <a:prstGeom prst="horizontalScroll">
            <a:avLst/>
          </a:prstGeom>
          <a:solidFill>
            <a:srgbClr val="7030A0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 Пользователи СМП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Горизонтальный свиток 4"/>
          <p:cNvSpPr/>
          <p:nvPr/>
        </p:nvSpPr>
        <p:spPr>
          <a:xfrm rot="16200000">
            <a:off x="417102" y="634776"/>
            <a:ext cx="3038515" cy="3637068"/>
          </a:xfrm>
          <a:prstGeom prst="horizontalScroll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468274" y="1011039"/>
            <a:ext cx="293616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На сегодня основными пользователями СМП в России являются «Норильский никель», «Газпром», «Лукойл», «Роснефть», «Росшельф», Красноярский край, </a:t>
            </a:r>
            <a:r>
              <a:rPr lang="ru-RU" dirty="0" smtClean="0"/>
              <a:t>Саха —</a:t>
            </a:r>
            <a:r>
              <a:rPr lang="ru-RU" dirty="0"/>
              <a:t>Якутия, Чукотка.</a:t>
            </a:r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3419872" y="1011039"/>
            <a:ext cx="57241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В Арктике содержится колоссальное количество неразработанных энергоресурсов — нефти и газа. Для России арктический шельф — одно из наиболее перспективных направлений для восполнения запасов углеводородного сырья.</a:t>
            </a:r>
          </a:p>
          <a:p>
            <a:pPr algn="just"/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506416" y="5445224"/>
            <a:ext cx="4392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Судьба </a:t>
            </a:r>
            <a:r>
              <a:rPr lang="ru-RU" dirty="0" err="1"/>
              <a:t>Севморпути</a:t>
            </a:r>
            <a:r>
              <a:rPr lang="ru-RU" dirty="0"/>
              <a:t> в значительной степени зависит от разработки разведанных в его зоне минеральных ресурсов. </a:t>
            </a:r>
          </a:p>
        </p:txBody>
      </p:sp>
      <p:pic>
        <p:nvPicPr>
          <p:cNvPr id="10" name="Picture 6" descr="http://narfu.ru/aan/arctic_news/china_sevmor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7825" y="3884472"/>
            <a:ext cx="4218005" cy="2850964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54894" y="2461996"/>
            <a:ext cx="5281603" cy="3021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6" descr="http://unity.lv/newsimgs/252/127/252127/main/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63888" y="1002922"/>
            <a:ext cx="5472608" cy="2604853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5786454"/>
            <a:ext cx="9144000" cy="107154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9144000" cy="8572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6072206"/>
            <a:ext cx="2305744" cy="638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0" y="5786454"/>
            <a:ext cx="9144000" cy="117157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Горизонтальный свиток 15"/>
          <p:cNvSpPr/>
          <p:nvPr/>
        </p:nvSpPr>
        <p:spPr>
          <a:xfrm>
            <a:off x="1535885" y="0"/>
            <a:ext cx="6072230" cy="714356"/>
          </a:xfrm>
          <a:prstGeom prst="horizontalScroll">
            <a:avLst/>
          </a:prstGeom>
          <a:solidFill>
            <a:srgbClr val="7030A0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Проблемы  Северного морского пути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857232"/>
            <a:ext cx="9144000" cy="117157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10" descr="http://upload.wikimedia.org/wikipedia/commons/thumb/a/aa/Northern_Sea_Route_vs_Southern_Sea_Route.svg/250px-Northern_Sea_Route_vs_Southern_Sea_Route.svg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19872" y="857232"/>
            <a:ext cx="1785918" cy="178591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21073" y="1178687"/>
            <a:ext cx="314202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Новый транзитный маршрут будет иметь право на жизнь только в том случае, если он окажется выгоднее и конкурентоспособнее существующих. Именно поэтому исполнительный директор Администрации Суэцкого канала Абель </a:t>
            </a:r>
            <a:r>
              <a:rPr lang="ru-RU" dirty="0" err="1"/>
              <a:t>Азиз</a:t>
            </a:r>
            <a:r>
              <a:rPr lang="ru-RU" dirty="0"/>
              <a:t> </a:t>
            </a:r>
            <a:r>
              <a:rPr lang="ru-RU" dirty="0" err="1"/>
              <a:t>Ибрахим</a:t>
            </a:r>
            <a:r>
              <a:rPr lang="ru-RU" dirty="0"/>
              <a:t> уверен, что Северный морской путь может стать реальным конкурентом для существующих маршрутов не ранее чем через 10–15 лет.</a:t>
            </a:r>
          </a:p>
        </p:txBody>
      </p:sp>
      <p:pic>
        <p:nvPicPr>
          <p:cNvPr id="13" name="Picture 6" descr="http://www.rostblog.ru/blog/wp-content/uploads/2010/01/1_04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15816" y="3302346"/>
            <a:ext cx="3243138" cy="2484042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15" name="Вертикальный свиток 14"/>
          <p:cNvSpPr/>
          <p:nvPr/>
        </p:nvSpPr>
        <p:spPr>
          <a:xfrm>
            <a:off x="5687617" y="3382265"/>
            <a:ext cx="3456383" cy="3356991"/>
          </a:xfrm>
          <a:prstGeom prst="verticalScroll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Несомненно,  СМП имеет достаточно существующих недостатков, но уже сегодня правительство РФ активно финансирует проекты по развитию </a:t>
            </a:r>
            <a:r>
              <a:rPr lang="ru-RU" dirty="0" err="1">
                <a:solidFill>
                  <a:schemeClr val="tx1"/>
                </a:solidFill>
              </a:rPr>
              <a:t>Северморпути</a:t>
            </a:r>
            <a:r>
              <a:rPr lang="ru-RU" dirty="0">
                <a:solidFill>
                  <a:schemeClr val="tx1"/>
                </a:solidFill>
              </a:rPr>
              <a:t> и Арктического региона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5786454"/>
            <a:ext cx="9144000" cy="107154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9144000" cy="8572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6072206"/>
            <a:ext cx="2305744" cy="638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0" y="5786454"/>
            <a:ext cx="9144000" cy="117157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Горизонтальный свиток 15"/>
          <p:cNvSpPr/>
          <p:nvPr/>
        </p:nvSpPr>
        <p:spPr>
          <a:xfrm>
            <a:off x="1535885" y="0"/>
            <a:ext cx="6072230" cy="714356"/>
          </a:xfrm>
          <a:prstGeom prst="horizontalScroll">
            <a:avLst/>
          </a:prstGeom>
          <a:solidFill>
            <a:srgbClr val="7030A0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Выводы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857232"/>
            <a:ext cx="9144000" cy="117157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5143504" y="1000108"/>
            <a:ext cx="342902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Северный морской путь играет важную экономическую роль в обеспечении жизнедеятельности населения и функционировании хозяйственных комплексов России.  Но требуется приложить ещё не малое количество усилий для признания СМП выгоднейшим транспортным путём.</a:t>
            </a:r>
            <a:endParaRPr lang="ru-RU" dirty="0"/>
          </a:p>
        </p:txBody>
      </p:sp>
      <p:pic>
        <p:nvPicPr>
          <p:cNvPr id="11" name="Picture 2" descr="http://dikson21.narod.ru/photo/dikson/arseniev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928670"/>
            <a:ext cx="5005126" cy="3619521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3" name="Picture 8" descr="http://www.korabley.net/_nw/4/2887855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3438" y="3929066"/>
            <a:ext cx="4357718" cy="1928826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14" name="Горизонтальный свиток 13"/>
          <p:cNvSpPr/>
          <p:nvPr/>
        </p:nvSpPr>
        <p:spPr>
          <a:xfrm rot="16200000">
            <a:off x="1678778" y="2536040"/>
            <a:ext cx="1500196" cy="4857752"/>
          </a:xfrm>
          <a:prstGeom prst="horizontalScroll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357158" y="4286256"/>
            <a:ext cx="40719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Арктические регионы России нуждаются в тщательном изучении для более безопасного передвижения по Северному морскому пути.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860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831345"/>
            <a:ext cx="9144000" cy="117157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5436" y="4820588"/>
            <a:ext cx="9144000" cy="107154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dirty="0" err="1">
                <a:solidFill>
                  <a:schemeClr val="tx1"/>
                </a:solidFill>
              </a:rPr>
              <a:t>Папанинцы</a:t>
            </a:r>
            <a:r>
              <a:rPr lang="ru-RU" dirty="0">
                <a:solidFill>
                  <a:schemeClr val="tx1"/>
                </a:solidFill>
              </a:rPr>
              <a:t> на корабле </a:t>
            </a:r>
            <a:endParaRPr lang="ru-RU" dirty="0" smtClean="0">
              <a:solidFill>
                <a:schemeClr val="tx1"/>
              </a:solidFill>
            </a:endParaRPr>
          </a:p>
          <a:p>
            <a:pPr algn="r"/>
            <a:r>
              <a:rPr lang="ru-RU" dirty="0" smtClean="0">
                <a:solidFill>
                  <a:schemeClr val="tx1"/>
                </a:solidFill>
              </a:rPr>
              <a:t>после </a:t>
            </a:r>
            <a:r>
              <a:rPr lang="ru-RU" dirty="0">
                <a:solidFill>
                  <a:schemeClr val="tx1"/>
                </a:solidFill>
              </a:rPr>
              <a:t>завершения экспедиции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9144000" cy="8572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5786454"/>
            <a:ext cx="9144000" cy="117157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Горизонтальный свиток 15"/>
          <p:cNvSpPr/>
          <p:nvPr/>
        </p:nvSpPr>
        <p:spPr>
          <a:xfrm>
            <a:off x="1551321" y="12223"/>
            <a:ext cx="6072230" cy="714356"/>
          </a:xfrm>
          <a:prstGeom prst="horizontalScroll">
            <a:avLst/>
          </a:prstGeom>
          <a:solidFill>
            <a:srgbClr val="7030A0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i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Всероссийский «Арктический урок» </a:t>
            </a:r>
          </a:p>
        </p:txBody>
      </p:sp>
      <p:sp>
        <p:nvSpPr>
          <p:cNvPr id="14" name="Вертикальный свиток 13"/>
          <p:cNvSpPr/>
          <p:nvPr/>
        </p:nvSpPr>
        <p:spPr>
          <a:xfrm>
            <a:off x="4214810" y="857232"/>
            <a:ext cx="4929190" cy="1285884"/>
          </a:xfrm>
          <a:prstGeom prst="verticalScroll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4572000" y="1142984"/>
            <a:ext cx="4286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     «</a:t>
            </a:r>
            <a:r>
              <a:rPr lang="ru-RU" i="1" dirty="0" smtClean="0"/>
              <a:t>Север - наш стратегический </a:t>
            </a:r>
            <a:endParaRPr lang="ru-RU" dirty="0" smtClean="0"/>
          </a:p>
          <a:p>
            <a:r>
              <a:rPr lang="ru-RU" i="1" dirty="0" smtClean="0"/>
              <a:t>резерв в развитии государственности»</a:t>
            </a:r>
            <a:endParaRPr lang="ru-RU" dirty="0" smtClean="0"/>
          </a:p>
          <a:p>
            <a:r>
              <a:rPr lang="ru-RU" i="1" dirty="0" smtClean="0"/>
              <a:t>                                                          В.В.Путин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42844" y="1004484"/>
            <a:ext cx="407196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21 мая 2017 года исполнится 80 лет со дня организации первой российской дрейфующей экспедиции «Северный полюс» под руководством легендарного полярника Ивана Папанина».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343313"/>
            <a:ext cx="2787633" cy="44073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4818" y="2175153"/>
            <a:ext cx="4409173" cy="28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Блок-схема: процесс 8"/>
          <p:cNvSpPr/>
          <p:nvPr/>
        </p:nvSpPr>
        <p:spPr>
          <a:xfrm>
            <a:off x="0" y="0"/>
            <a:ext cx="9144000" cy="6858000"/>
          </a:xfrm>
          <a:prstGeom prst="flowChartProcess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Горизонтальный свиток 4"/>
          <p:cNvSpPr/>
          <p:nvPr/>
        </p:nvSpPr>
        <p:spPr>
          <a:xfrm>
            <a:off x="1556190" y="116632"/>
            <a:ext cx="6072230" cy="714356"/>
          </a:xfrm>
          <a:prstGeom prst="horizontalScroll">
            <a:avLst/>
          </a:prstGeom>
          <a:solidFill>
            <a:srgbClr val="7030A0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i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Всероссийский «Арктический урок» </a:t>
            </a:r>
          </a:p>
        </p:txBody>
      </p:sp>
      <p:pic>
        <p:nvPicPr>
          <p:cNvPr id="6" name="Picture 2" descr="http://www.rus-shipping.ru/upload/news/rtf/26_2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9605" y="3839657"/>
            <a:ext cx="5214483" cy="2954909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0" name="Picture 6" descr="http://img-fotki.yandex.ru/get/4511/gelionsk.d3/0_49d04_33893702_ori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69019" y="830988"/>
            <a:ext cx="4952080" cy="2952534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2" name="Picture 2" descr="https://upload.wikimedia.org/wikipedia/commons/thumb/8/82/%D0%9F%D1%80%D0%B8%D1%87%D0%B0%D0%BB_%D0%BF%D0%BE%D1%80%D1%82%D0%B0_%D0%9F%D0%B5%D0%B2%D0%B5%D0%BA.jpg/1024px-%D0%9F%D1%80%D0%B8%D1%87%D0%B0%D0%BB_%D0%BF%D0%BE%D1%80%D1%82%D0%B0_%D0%9F%D0%B5%D0%B2%D0%B5%D0%B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20072" y="3645024"/>
            <a:ext cx="3744416" cy="2802471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167086" y="1052736"/>
            <a:ext cx="38288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21 мая в России отмечается День полярника.</a:t>
            </a:r>
          </a:p>
        </p:txBody>
      </p:sp>
    </p:spTree>
    <p:extLst>
      <p:ext uri="{BB962C8B-B14F-4D97-AF65-F5344CB8AC3E}">
        <p14:creationId xmlns:p14="http://schemas.microsoft.com/office/powerpoint/2010/main" val="2254011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Блок-схема: процесс 8"/>
          <p:cNvSpPr/>
          <p:nvPr/>
        </p:nvSpPr>
        <p:spPr>
          <a:xfrm>
            <a:off x="0" y="0"/>
            <a:ext cx="9144000" cy="6858000"/>
          </a:xfrm>
          <a:prstGeom prst="flowChartProcess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Горизонтальный свиток 4"/>
          <p:cNvSpPr/>
          <p:nvPr/>
        </p:nvSpPr>
        <p:spPr>
          <a:xfrm>
            <a:off x="1556190" y="116632"/>
            <a:ext cx="6072230" cy="714356"/>
          </a:xfrm>
          <a:prstGeom prst="horizontalScroll">
            <a:avLst/>
          </a:prstGeom>
          <a:solidFill>
            <a:srgbClr val="7030A0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i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Всероссийский «Арктический урок»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67086" y="1052736"/>
            <a:ext cx="38288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67086" y="842825"/>
            <a:ext cx="83653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21 мая 1937 года – </a:t>
            </a:r>
            <a:r>
              <a:rPr lang="ru-RU" dirty="0" smtClean="0"/>
              <a:t>80 </a:t>
            </a:r>
            <a:r>
              <a:rPr lang="ru-RU" dirty="0"/>
              <a:t>лет назад экспедиция </a:t>
            </a:r>
            <a:r>
              <a:rPr lang="ru-RU" dirty="0" err="1"/>
              <a:t>И.Папанина</a:t>
            </a:r>
            <a:r>
              <a:rPr lang="ru-RU" dirty="0"/>
              <a:t>, </a:t>
            </a:r>
            <a:r>
              <a:rPr lang="ru-RU" dirty="0" err="1"/>
              <a:t>Э.Кренкеля</a:t>
            </a:r>
            <a:r>
              <a:rPr lang="ru-RU" dirty="0"/>
              <a:t>, </a:t>
            </a:r>
            <a:r>
              <a:rPr lang="ru-RU" dirty="0" err="1"/>
              <a:t>П.Ширшова</a:t>
            </a:r>
            <a:r>
              <a:rPr lang="ru-RU" dirty="0"/>
              <a:t>, </a:t>
            </a:r>
            <a:r>
              <a:rPr lang="ru-RU" dirty="0" err="1"/>
              <a:t>Е.Федорова</a:t>
            </a:r>
            <a:r>
              <a:rPr lang="ru-RU" dirty="0"/>
              <a:t> высадилась на льдах Северного Ледовитого океана в районе Северного полюса и развернула первую полярную станцию «Северный полюс-1».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9" t="28980" r="35790" b="28587"/>
          <a:stretch/>
        </p:blipFill>
        <p:spPr bwMode="auto">
          <a:xfrm>
            <a:off x="167086" y="1805708"/>
            <a:ext cx="8581378" cy="4922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7414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Блок-схема: процесс 8"/>
          <p:cNvSpPr/>
          <p:nvPr/>
        </p:nvSpPr>
        <p:spPr>
          <a:xfrm>
            <a:off x="0" y="0"/>
            <a:ext cx="9144000" cy="6858000"/>
          </a:xfrm>
          <a:prstGeom prst="flowChartProcess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Горизонтальный свиток 4"/>
          <p:cNvSpPr/>
          <p:nvPr/>
        </p:nvSpPr>
        <p:spPr>
          <a:xfrm>
            <a:off x="1556190" y="116632"/>
            <a:ext cx="6072230" cy="714356"/>
          </a:xfrm>
          <a:prstGeom prst="horizontalScroll">
            <a:avLst/>
          </a:prstGeom>
          <a:solidFill>
            <a:srgbClr val="7030A0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i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Всероссийский «Арктический урок»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67086" y="1052736"/>
            <a:ext cx="38288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67086" y="852245"/>
            <a:ext cx="872539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Каждый день пребывания на Северном Полюсе приносил исследователям новые открытия, и первым из них была глубина воды подо льдом в 4290 метров. Ежедневно в определенные сроки наблюдений отбирали пробы грунта, измеряли глубины и скорость дрейфа, определяли координаты, вели магнитные измерения, гидрологические и метеорологические наблюдения.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1" t="29033" r="36446" b="33491"/>
          <a:stretch/>
        </p:blipFill>
        <p:spPr bwMode="auto">
          <a:xfrm>
            <a:off x="827584" y="2329573"/>
            <a:ext cx="7755018" cy="43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3029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Блок-схема: процесс 8"/>
          <p:cNvSpPr/>
          <p:nvPr/>
        </p:nvSpPr>
        <p:spPr>
          <a:xfrm>
            <a:off x="0" y="0"/>
            <a:ext cx="9144000" cy="6858000"/>
          </a:xfrm>
          <a:prstGeom prst="flowChartProcess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Горизонтальный свиток 4"/>
          <p:cNvSpPr/>
          <p:nvPr/>
        </p:nvSpPr>
        <p:spPr>
          <a:xfrm>
            <a:off x="1556190" y="116632"/>
            <a:ext cx="6072230" cy="714356"/>
          </a:xfrm>
          <a:prstGeom prst="horizontalScroll">
            <a:avLst/>
          </a:prstGeom>
          <a:solidFill>
            <a:srgbClr val="7030A0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i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Всероссийский «Арктический урок»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67086" y="1052736"/>
            <a:ext cx="38288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870534"/>
            <a:ext cx="84969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Вскоре обнаружился дрейф льдины, на которой располагался лагерь исследователей. Начались ее странствования в районе Северного Полюса, затем льдина устремилась на юг со скоростью 20 км в сутки.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4" t="27251" r="37665" b="37885"/>
          <a:stretch/>
        </p:blipFill>
        <p:spPr bwMode="auto">
          <a:xfrm>
            <a:off x="399835" y="1858818"/>
            <a:ext cx="8129061" cy="4594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317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Блок-схема: процесс 8"/>
          <p:cNvSpPr/>
          <p:nvPr/>
        </p:nvSpPr>
        <p:spPr>
          <a:xfrm>
            <a:off x="0" y="0"/>
            <a:ext cx="9144000" cy="6858000"/>
          </a:xfrm>
          <a:prstGeom prst="flowChartProcess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Горизонтальный свиток 4"/>
          <p:cNvSpPr/>
          <p:nvPr/>
        </p:nvSpPr>
        <p:spPr>
          <a:xfrm>
            <a:off x="1556190" y="116632"/>
            <a:ext cx="6072230" cy="714356"/>
          </a:xfrm>
          <a:prstGeom prst="horizontalScroll">
            <a:avLst/>
          </a:prstGeom>
          <a:solidFill>
            <a:srgbClr val="7030A0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i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Всероссийский «Арктический урок»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67086" y="1052736"/>
            <a:ext cx="38288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815438"/>
            <a:ext cx="856895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Через месяц после высадки </a:t>
            </a:r>
            <a:r>
              <a:rPr lang="ru-RU" dirty="0" err="1"/>
              <a:t>папанинцев</a:t>
            </a:r>
            <a:r>
              <a:rPr lang="ru-RU" dirty="0"/>
              <a:t> на льдину (так окрестили отважную четверку во всем мире), когда в Кремле состоялась торжественная встреча участников Первой в мире воздушной экспедиции на Северный полюс, был зачитан указ о присуждении О.Ю. Шмидту и И.Д. Папанину званий Героя Советского Союза, остальные участники дрейфа были награждены Орденами Ленина. Льдина, на которой располагался лагерь </a:t>
            </a:r>
            <a:r>
              <a:rPr lang="ru-RU" dirty="0" err="1"/>
              <a:t>папанинцев</a:t>
            </a:r>
            <a:r>
              <a:rPr lang="ru-RU" dirty="0"/>
              <a:t>, через 274 дня превратилась в обломок шириной не более 30 метров с несколькими трещинами.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9" t="30844" r="36127" b="25222"/>
          <a:stretch/>
        </p:blipFill>
        <p:spPr bwMode="auto">
          <a:xfrm>
            <a:off x="1331640" y="2846763"/>
            <a:ext cx="6192688" cy="3858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0516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Блок-схема: процесс 8"/>
          <p:cNvSpPr/>
          <p:nvPr/>
        </p:nvSpPr>
        <p:spPr>
          <a:xfrm>
            <a:off x="0" y="0"/>
            <a:ext cx="9144000" cy="6858000"/>
          </a:xfrm>
          <a:prstGeom prst="flowChartProcess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Горизонтальный свиток 4"/>
          <p:cNvSpPr/>
          <p:nvPr/>
        </p:nvSpPr>
        <p:spPr>
          <a:xfrm>
            <a:off x="1556190" y="116632"/>
            <a:ext cx="6072230" cy="714356"/>
          </a:xfrm>
          <a:prstGeom prst="horizontalScroll">
            <a:avLst/>
          </a:prstGeom>
          <a:solidFill>
            <a:srgbClr val="7030A0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i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Всероссийский «Арктический урок»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67086" y="1052736"/>
            <a:ext cx="865338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 героического дрейфа </a:t>
            </a:r>
            <a:r>
              <a:rPr lang="ru-RU" dirty="0" err="1"/>
              <a:t>папанинцев</a:t>
            </a:r>
            <a:r>
              <a:rPr lang="ru-RU" dirty="0"/>
              <a:t> началось планомерное освоение всего Арктического бассейна, что сделало регулярной навигацию по Северному морскому пути. Несмотря на все гигантские препятствия и трудности судьбы, </a:t>
            </a:r>
            <a:r>
              <a:rPr lang="ru-RU" dirty="0" err="1"/>
              <a:t>папанинцы</a:t>
            </a:r>
            <a:r>
              <a:rPr lang="ru-RU" dirty="0"/>
              <a:t> своим личным мужеством вписали одну из самых ярких страниц в историю освоения Арктики.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8" t="31585" r="36694" b="23670"/>
          <a:stretch/>
        </p:blipFill>
        <p:spPr bwMode="auto">
          <a:xfrm>
            <a:off x="1570044" y="2348880"/>
            <a:ext cx="7370224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285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http://im4.kommersant.ru/ISSUES.PHOTO/OGONIOK/2010/038/o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58" y="3071810"/>
            <a:ext cx="5000660" cy="2879792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29" name="Прямоугольник 28"/>
          <p:cNvSpPr/>
          <p:nvPr/>
        </p:nvSpPr>
        <p:spPr>
          <a:xfrm>
            <a:off x="0" y="857232"/>
            <a:ext cx="9144000" cy="117157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5786454"/>
            <a:ext cx="9144000" cy="107154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9144000" cy="8572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72264" y="6072206"/>
            <a:ext cx="2305744" cy="638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0" y="5786454"/>
            <a:ext cx="9144000" cy="117157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Горизонтальный свиток 15"/>
          <p:cNvSpPr/>
          <p:nvPr/>
        </p:nvSpPr>
        <p:spPr>
          <a:xfrm>
            <a:off x="1571604" y="0"/>
            <a:ext cx="6072230" cy="714356"/>
          </a:xfrm>
          <a:prstGeom prst="horizontalScroll">
            <a:avLst/>
          </a:prstGeom>
          <a:solidFill>
            <a:srgbClr val="7030A0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i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Северный  морской  путь</a:t>
            </a:r>
            <a:endParaRPr lang="ru-RU" sz="2800" i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1000108"/>
            <a:ext cx="35719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Ледяной покров существенно затрудняет мореплавание в морях и делает их доступными для транспортных судов (как правило, в сопровождении ледоколов) лишь в течение 2-3 летних месяцев.</a:t>
            </a:r>
            <a:endParaRPr lang="ru-RU" dirty="0"/>
          </a:p>
        </p:txBody>
      </p:sp>
      <p:pic>
        <p:nvPicPr>
          <p:cNvPr id="22" name="Picture 2" descr="http://www.tpp-inform.ru/userdata/2012/1352717259_1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57554" y="928670"/>
            <a:ext cx="3214710" cy="2411033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23" name="Picture 2" descr="http://www.rus-shipping.ru/upload/news/rtf/26_2_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3071810"/>
            <a:ext cx="4071966" cy="2214578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14" name="Вертикальный свиток 13"/>
          <p:cNvSpPr/>
          <p:nvPr/>
        </p:nvSpPr>
        <p:spPr>
          <a:xfrm>
            <a:off x="214282" y="5357826"/>
            <a:ext cx="4929190" cy="1285884"/>
          </a:xfrm>
          <a:prstGeom prst="verticalScroll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Основные порты: Архангельск, Мурманск, Игарка, Дудинка, Диксон, Тикси, </a:t>
            </a:r>
            <a:r>
              <a:rPr lang="ru-RU" dirty="0" err="1" smtClean="0">
                <a:solidFill>
                  <a:schemeClr val="tx1"/>
                </a:solidFill>
              </a:rPr>
              <a:t>Певек</a:t>
            </a:r>
            <a:r>
              <a:rPr lang="ru-RU" dirty="0" smtClean="0">
                <a:solidFill>
                  <a:schemeClr val="tx1"/>
                </a:solidFill>
              </a:rPr>
              <a:t>, Находка</a:t>
            </a:r>
            <a:r>
              <a:rPr lang="ru-RU" smtClean="0">
                <a:solidFill>
                  <a:schemeClr val="tx1"/>
                </a:solidFill>
              </a:rPr>
              <a:t>, Владивосток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7" name="Горизонтальный свиток 16"/>
          <p:cNvSpPr/>
          <p:nvPr/>
        </p:nvSpPr>
        <p:spPr>
          <a:xfrm rot="16200000">
            <a:off x="6465091" y="678653"/>
            <a:ext cx="2571768" cy="2786050"/>
          </a:xfrm>
          <a:prstGeom prst="horizontalScroll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6617863" y="1000108"/>
            <a:ext cx="221454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Важная роль обеспечения территориального единства России: СМП объединяет 27 субъектов РФ</a:t>
            </a:r>
            <a:r>
              <a:rPr lang="en-US" dirty="0"/>
              <a:t>.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чальная">
  <a:themeElements>
    <a:clrScheme name="Другая 3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Начальная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Начальная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1602</TotalTime>
  <Words>852</Words>
  <Application>Microsoft Office PowerPoint</Application>
  <PresentationFormat>Экран (4:3)</PresentationFormat>
  <Paragraphs>71</Paragraphs>
  <Slides>16</Slides>
  <Notes>15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Начальная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Наталья Владимировна</dc:creator>
  <cp:lastModifiedBy>User</cp:lastModifiedBy>
  <cp:revision>246</cp:revision>
  <dcterms:created xsi:type="dcterms:W3CDTF">2014-10-07T14:01:48Z</dcterms:created>
  <dcterms:modified xsi:type="dcterms:W3CDTF">2017-04-12T04:29:34Z</dcterms:modified>
</cp:coreProperties>
</file>