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Default Extension="docx" ContentType="application/vnd.openxmlformats-officedocument.wordprocessingml.document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Default Extension="jpeg" ContentType="image/jpeg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  <p:sldMasterId id="2147483663" r:id="rId2"/>
    <p:sldMasterId id="2147483664" r:id="rId3"/>
  </p:sldMasterIdLst>
  <p:notesMasterIdLst>
    <p:notesMasterId r:id="rId24"/>
  </p:notesMasterIdLst>
  <p:sldIdLst>
    <p:sldId id="263" r:id="rId4"/>
    <p:sldId id="264" r:id="rId5"/>
    <p:sldId id="266" r:id="rId6"/>
    <p:sldId id="256" r:id="rId7"/>
    <p:sldId id="257" r:id="rId8"/>
    <p:sldId id="271" r:id="rId9"/>
    <p:sldId id="265" r:id="rId10"/>
    <p:sldId id="267" r:id="rId11"/>
    <p:sldId id="268" r:id="rId12"/>
    <p:sldId id="269" r:id="rId13"/>
    <p:sldId id="272" r:id="rId14"/>
    <p:sldId id="259" r:id="rId15"/>
    <p:sldId id="273" r:id="rId16"/>
    <p:sldId id="262" r:id="rId17"/>
    <p:sldId id="274" r:id="rId18"/>
    <p:sldId id="260" r:id="rId19"/>
    <p:sldId id="275" r:id="rId20"/>
    <p:sldId id="276" r:id="rId21"/>
    <p:sldId id="278" r:id="rId22"/>
    <p:sldId id="279" r:id="rId2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53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6" Type="http://schemas.openxmlformats.org/officeDocument/2006/relationships/image" Target="../media/image9.emf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4" Type="http://schemas.openxmlformats.org/officeDocument/2006/relationships/image" Target="../media/image14.e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6" Type="http://schemas.openxmlformats.org/officeDocument/2006/relationships/image" Target="../media/image9.emf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Relationship Id="rId4" Type="http://schemas.openxmlformats.org/officeDocument/2006/relationships/image" Target="../media/image24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6.wmf"/><Relationship Id="rId1" Type="http://schemas.openxmlformats.org/officeDocument/2006/relationships/image" Target="../media/image25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Relationship Id="rId6" Type="http://schemas.openxmlformats.org/officeDocument/2006/relationships/image" Target="../media/image31.wmf"/><Relationship Id="rId5" Type="http://schemas.openxmlformats.org/officeDocument/2006/relationships/image" Target="../media/image30.wmf"/><Relationship Id="rId4" Type="http://schemas.openxmlformats.org/officeDocument/2006/relationships/image" Target="../media/image24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6.wmf"/><Relationship Id="rId2" Type="http://schemas.openxmlformats.org/officeDocument/2006/relationships/image" Target="../media/image35.wmf"/><Relationship Id="rId1" Type="http://schemas.openxmlformats.org/officeDocument/2006/relationships/image" Target="../media/image17.wmf"/><Relationship Id="rId5" Type="http://schemas.openxmlformats.org/officeDocument/2006/relationships/image" Target="../media/image38.wmf"/><Relationship Id="rId4" Type="http://schemas.openxmlformats.org/officeDocument/2006/relationships/image" Target="../media/image3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148131E4-CCCC-4831-9C12-7726B7BC01CD}" type="datetimeFigureOut">
              <a:rPr lang="ru-RU"/>
              <a:pPr>
                <a:defRPr/>
              </a:pPr>
              <a:t>05.11.2017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CD796C18-E93B-44C4-8835-1A36B337C45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r>
              <a:rPr lang="ru-RU" smtClean="0"/>
              <a:t>Повторение понятия степени</a:t>
            </a:r>
          </a:p>
        </p:txBody>
      </p:sp>
      <p:sp>
        <p:nvSpPr>
          <p:cNvPr id="15363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982E9BF-99E6-429C-9B2D-FC091C9065A2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601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r>
              <a:rPr lang="ru-RU" smtClean="0"/>
              <a:t>Выдаем на стол работаем в паре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649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r>
              <a:rPr lang="ru-RU" smtClean="0"/>
              <a:t>Учебник Колягина Ю.М. Алгебра 7 класс, 2017 год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8850" name="Group 2"/>
          <p:cNvGrpSpPr>
            <a:grpSpLocks/>
          </p:cNvGrpSpPr>
          <p:nvPr/>
        </p:nvGrpSpPr>
        <p:grpSpPr bwMode="auto">
          <a:xfrm>
            <a:off x="-3222625" y="304800"/>
            <a:ext cx="11909425" cy="4724400"/>
            <a:chOff x="-2030" y="192"/>
            <a:chExt cx="7502" cy="2976"/>
          </a:xfrm>
        </p:grpSpPr>
        <p:sp>
          <p:nvSpPr>
            <p:cNvPr id="78851" name="Line 3"/>
            <p:cNvSpPr>
              <a:spLocks noChangeShapeType="1"/>
            </p:cNvSpPr>
            <p:nvPr/>
          </p:nvSpPr>
          <p:spPr bwMode="auto">
            <a:xfrm>
              <a:off x="912" y="1584"/>
              <a:ext cx="456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8852" name="AutoShape 4"/>
            <p:cNvSpPr>
              <a:spLocks noChangeArrowheads="1"/>
            </p:cNvSpPr>
            <p:nvPr/>
          </p:nvSpPr>
          <p:spPr bwMode="auto">
            <a:xfrm>
              <a:off x="-1584" y="864"/>
              <a:ext cx="2304" cy="2304"/>
            </a:xfrm>
            <a:custGeom>
              <a:avLst/>
              <a:gdLst>
                <a:gd name="G0" fmla="+- 12083 0 0"/>
                <a:gd name="G1" fmla="+- -32000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44083" y="2368"/>
                </a:cxn>
                <a:cxn ang="0">
                  <a:pos x="64000" y="32000"/>
                </a:cxn>
                <a:cxn ang="0">
                  <a:pos x="44083" y="61631"/>
                </a:cxn>
                <a:cxn ang="0">
                  <a:pos x="44083" y="61631"/>
                </a:cxn>
                <a:cxn ang="0">
                  <a:pos x="44082" y="61631"/>
                </a:cxn>
                <a:cxn ang="0">
                  <a:pos x="44083" y="61632"/>
                </a:cxn>
                <a:cxn ang="0">
                  <a:pos x="44083" y="2368"/>
                </a:cxn>
                <a:cxn ang="0">
                  <a:pos x="44082" y="2368"/>
                </a:cxn>
                <a:cxn ang="0">
                  <a:pos x="44083" y="2368"/>
                </a:cxn>
              </a:cxnLst>
              <a:rect l="T13" t="T15" r="T17" b="T19"/>
              <a:pathLst>
                <a:path w="64000" h="64000">
                  <a:moveTo>
                    <a:pt x="44083" y="2368"/>
                  </a:moveTo>
                  <a:cubicBezTo>
                    <a:pt x="56127" y="7280"/>
                    <a:pt x="64000" y="18993"/>
                    <a:pt x="64000" y="32000"/>
                  </a:cubicBezTo>
                  <a:cubicBezTo>
                    <a:pt x="64000" y="45006"/>
                    <a:pt x="56127" y="56719"/>
                    <a:pt x="44083" y="61631"/>
                  </a:cubicBezTo>
                  <a:cubicBezTo>
                    <a:pt x="44082" y="61631"/>
                    <a:pt x="44082" y="61631"/>
                    <a:pt x="44082" y="61631"/>
                  </a:cubicBezTo>
                  <a:lnTo>
                    <a:pt x="44083" y="61632"/>
                  </a:lnTo>
                  <a:lnTo>
                    <a:pt x="44083" y="2368"/>
                  </a:lnTo>
                  <a:lnTo>
                    <a:pt x="44082" y="2368"/>
                  </a:lnTo>
                  <a:cubicBezTo>
                    <a:pt x="44082" y="2368"/>
                    <a:pt x="44082" y="2368"/>
                    <a:pt x="44083" y="2368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78853" name="AutoShape 5"/>
            <p:cNvSpPr>
              <a:spLocks noChangeArrowheads="1"/>
            </p:cNvSpPr>
            <p:nvPr/>
          </p:nvSpPr>
          <p:spPr bwMode="auto">
            <a:xfrm>
              <a:off x="-2030" y="192"/>
              <a:ext cx="2544" cy="2544"/>
            </a:xfrm>
            <a:custGeom>
              <a:avLst/>
              <a:gdLst>
                <a:gd name="G0" fmla="+- 18994 0 0"/>
                <a:gd name="G1" fmla="+- -30013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50994" y="6246"/>
                </a:cxn>
                <a:cxn ang="0">
                  <a:pos x="64000" y="32000"/>
                </a:cxn>
                <a:cxn ang="0">
                  <a:pos x="50994" y="57753"/>
                </a:cxn>
                <a:cxn ang="0">
                  <a:pos x="50994" y="57753"/>
                </a:cxn>
                <a:cxn ang="0">
                  <a:pos x="50993" y="57753"/>
                </a:cxn>
                <a:cxn ang="0">
                  <a:pos x="50994" y="57754"/>
                </a:cxn>
                <a:cxn ang="0">
                  <a:pos x="50994" y="6246"/>
                </a:cxn>
                <a:cxn ang="0">
                  <a:pos x="50993" y="6246"/>
                </a:cxn>
                <a:cxn ang="0">
                  <a:pos x="50994" y="6246"/>
                </a:cxn>
              </a:cxnLst>
              <a:rect l="T13" t="T15" r="T17" b="T19"/>
              <a:pathLst>
                <a:path w="64000" h="64000">
                  <a:moveTo>
                    <a:pt x="50994" y="6246"/>
                  </a:moveTo>
                  <a:cubicBezTo>
                    <a:pt x="59172" y="12279"/>
                    <a:pt x="64000" y="21837"/>
                    <a:pt x="64000" y="32000"/>
                  </a:cubicBezTo>
                  <a:cubicBezTo>
                    <a:pt x="64000" y="42162"/>
                    <a:pt x="59172" y="51720"/>
                    <a:pt x="50994" y="57753"/>
                  </a:cubicBezTo>
                  <a:cubicBezTo>
                    <a:pt x="50993" y="57753"/>
                    <a:pt x="50993" y="57753"/>
                    <a:pt x="50993" y="57753"/>
                  </a:cubicBezTo>
                  <a:lnTo>
                    <a:pt x="50994" y="57754"/>
                  </a:lnTo>
                  <a:lnTo>
                    <a:pt x="50994" y="6246"/>
                  </a:lnTo>
                  <a:lnTo>
                    <a:pt x="50993" y="6246"/>
                  </a:lnTo>
                  <a:cubicBezTo>
                    <a:pt x="50993" y="6246"/>
                    <a:pt x="50993" y="6246"/>
                    <a:pt x="50994" y="6246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78854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443038" y="985838"/>
            <a:ext cx="7239000" cy="1444625"/>
          </a:xfrm>
        </p:spPr>
        <p:txBody>
          <a:bodyPr/>
          <a:lstStyle>
            <a:lvl1pPr>
              <a:defRPr sz="4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78855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443038" y="3427413"/>
            <a:ext cx="72390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78856" name="Rectangle 8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70C86CE6-3D9E-4C71-8E10-38F4570B6EC2}" type="datetimeFigureOut">
              <a:rPr lang="ru-RU"/>
              <a:pPr/>
              <a:t>05.11.2017</a:t>
            </a:fld>
            <a:endParaRPr lang="ru-RU"/>
          </a:p>
        </p:txBody>
      </p:sp>
      <p:sp>
        <p:nvSpPr>
          <p:cNvPr id="78857" name="Rectangle 9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8858" name="Rectangle 10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EA5A6984-1558-4C05-9E12-79B5C9665AA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5A860A8-279D-4228-A442-D205A3771E5D}" type="datetimeFigureOut">
              <a:rPr lang="ru-RU"/>
              <a:pPr/>
              <a:t>05.11.2017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B61341-E1BD-4904-8A58-04CD32ABAD6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6413" y="301625"/>
            <a:ext cx="1827212" cy="564038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370013" y="301625"/>
            <a:ext cx="5334000" cy="564038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0996D90-DA66-4355-8668-81178EF56CFA}" type="datetimeFigureOut">
              <a:rPr lang="ru-RU"/>
              <a:pPr/>
              <a:t>05.11.2017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3666B4-E025-418E-B0CD-B97279A9BE4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C43988-DA16-453F-B27E-22767E2DBB0E}" type="datetimeFigureOut">
              <a:rPr lang="ru-RU"/>
              <a:pPr>
                <a:defRPr/>
              </a:pPr>
              <a:t>05.11.2017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113C1A-A993-4131-9574-804A7E508A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CE61EC-B4BD-4ACE-94D6-ACEB429D0092}" type="datetimeFigureOut">
              <a:rPr lang="ru-RU"/>
              <a:pPr>
                <a:defRPr/>
              </a:pPr>
              <a:t>05.11.2017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1CE343-54F5-4091-AE3D-5E79415F2E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671A08-B895-492A-8FF2-5F21603829C7}" type="datetimeFigureOut">
              <a:rPr lang="ru-RU"/>
              <a:pPr>
                <a:defRPr/>
              </a:pPr>
              <a:t>05.11.2017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1FC3B4-F616-494F-BE64-B752F99713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27067F-90A5-4A32-A9B7-6BD75419AAEB}" type="datetimeFigureOut">
              <a:rPr lang="ru-RU"/>
              <a:pPr>
                <a:defRPr/>
              </a:pPr>
              <a:t>05.11.2017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60985F-3DBE-49FF-BB30-000F5F71218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9167D1-733F-4213-84CF-A45661A8D497}" type="datetimeFigureOut">
              <a:rPr lang="ru-RU"/>
              <a:pPr>
                <a:defRPr/>
              </a:pPr>
              <a:t>05.11.2017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C7CF02-41DA-43C8-BD86-E184C50B99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A54DE9-B15B-475E-87B3-31BBAD34BDA7}" type="datetimeFigureOut">
              <a:rPr lang="ru-RU"/>
              <a:pPr>
                <a:defRPr/>
              </a:pPr>
              <a:t>05.11.2017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D7658C-29EB-40AC-9F12-F9A3537BBFA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AA9B74-1D1B-482C-80B2-C6042970D6B5}" type="datetimeFigureOut">
              <a:rPr lang="ru-RU"/>
              <a:pPr>
                <a:defRPr/>
              </a:pPr>
              <a:t>05.11.2017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2F5467-2608-46C9-A8DA-B92234D1ED1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32EF40-2FDC-4338-91C7-5786E73ADE5F}" type="datetimeFigureOut">
              <a:rPr lang="ru-RU"/>
              <a:pPr>
                <a:defRPr/>
              </a:pPr>
              <a:t>05.11.2017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68668B-8F74-4609-A608-47F0CC9957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9C3EB7C-070A-4D2C-99FB-430E3E68BD6A}" type="datetimeFigureOut">
              <a:rPr lang="ru-RU"/>
              <a:pPr/>
              <a:t>05.11.2017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D3C537-2436-4B72-8BBF-9B59749D848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4F709D-99A3-49C2-9D94-0554023D5DCF}" type="datetimeFigureOut">
              <a:rPr lang="ru-RU"/>
              <a:pPr>
                <a:defRPr/>
              </a:pPr>
              <a:t>05.11.2017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A4CC37-1BB1-42BE-BCC2-977E1FFE13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305A85-E3DE-432E-90D4-6B49B1E43B73}" type="datetimeFigureOut">
              <a:rPr lang="ru-RU"/>
              <a:pPr>
                <a:defRPr/>
              </a:pPr>
              <a:t>05.11.2017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DC4D44-6F40-4663-97A1-3F636CDEA4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4DE283-74D5-4E14-9E9D-7FA837F5B20E}" type="datetimeFigureOut">
              <a:rPr lang="ru-RU"/>
              <a:pPr>
                <a:defRPr/>
              </a:pPr>
              <a:t>05.11.2017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757192-93FE-4E89-A229-7F722FFF11C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CA256D-6736-48E4-8F70-9C1E5DEDF8B3}" type="datetimeFigureOut">
              <a:rPr lang="ru-RU"/>
              <a:pPr>
                <a:defRPr/>
              </a:pPr>
              <a:t>05.11.2017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303B90-AE0C-40DE-B702-A547DD7BBC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EC0581-A98A-44E7-A426-21B5C1B3EC39}" type="datetimeFigureOut">
              <a:rPr lang="ru-RU"/>
              <a:pPr>
                <a:defRPr/>
              </a:pPr>
              <a:t>05.11.2017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413529-F048-41BC-A546-5DCFAA3266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AutoShape 2"/>
          <p:cNvSpPr>
            <a:spLocks noChangeArrowheads="1"/>
          </p:cNvSpPr>
          <p:nvPr/>
        </p:nvSpPr>
        <p:spPr bwMode="auto">
          <a:xfrm>
            <a:off x="228600" y="381000"/>
            <a:ext cx="8686800" cy="5638800"/>
          </a:xfrm>
          <a:prstGeom prst="roundRect">
            <a:avLst>
              <a:gd name="adj" fmla="val 7912"/>
            </a:avLst>
          </a:prstGeom>
          <a:solidFill>
            <a:schemeClr val="folHlink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sz="2400">
              <a:latin typeface="Times New Roman" pitchFamily="18" charset="0"/>
            </a:endParaRPr>
          </a:p>
        </p:txBody>
      </p:sp>
      <p:sp>
        <p:nvSpPr>
          <p:cNvPr id="82947" name="AutoShape 3"/>
          <p:cNvSpPr>
            <a:spLocks noChangeArrowheads="1"/>
          </p:cNvSpPr>
          <p:nvPr/>
        </p:nvSpPr>
        <p:spPr bwMode="white">
          <a:xfrm>
            <a:off x="327025" y="488950"/>
            <a:ext cx="8435975" cy="4768850"/>
          </a:xfrm>
          <a:prstGeom prst="roundRect">
            <a:avLst>
              <a:gd name="adj" fmla="val 7310"/>
            </a:avLst>
          </a:pr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sz="2400">
              <a:latin typeface="Times New Roman" pitchFamily="18" charset="0"/>
            </a:endParaRPr>
          </a:p>
        </p:txBody>
      </p:sp>
      <p:sp>
        <p:nvSpPr>
          <p:cNvPr id="82948" name="AutoShape 4"/>
          <p:cNvSpPr>
            <a:spLocks noChangeArrowheads="1"/>
          </p:cNvSpPr>
          <p:nvPr/>
        </p:nvSpPr>
        <p:spPr bwMode="blackWhite">
          <a:xfrm>
            <a:off x="1371600" y="3338513"/>
            <a:ext cx="6400800" cy="22860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508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82949" name="Rectangle 5"/>
          <p:cNvSpPr>
            <a:spLocks noGrp="1" noChangeArrowheads="1"/>
          </p:cNvSpPr>
          <p:nvPr>
            <p:ph type="ctrTitle"/>
          </p:nvPr>
        </p:nvSpPr>
        <p:spPr>
          <a:xfrm>
            <a:off x="685800" y="857250"/>
            <a:ext cx="7772400" cy="2266950"/>
          </a:xfrm>
        </p:spPr>
        <p:txBody>
          <a:bodyPr anchor="ctr" anchorCtr="1"/>
          <a:lstStyle>
            <a:lvl1pPr algn="ctr">
              <a:defRPr sz="4100" i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82950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752600" y="3567113"/>
            <a:ext cx="5410200" cy="19050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 sz="3300"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82951" name="Rectangle 7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C4937FE9-2CB3-4C1B-92BC-8C3471C97D4B}" type="datetimeFigureOut">
              <a:rPr lang="ru-RU"/>
              <a:pPr/>
              <a:t>05.11.2017</a:t>
            </a:fld>
            <a:endParaRPr lang="ru-RU"/>
          </a:p>
        </p:txBody>
      </p:sp>
      <p:sp>
        <p:nvSpPr>
          <p:cNvPr id="82952" name="Rectangle 8"/>
          <p:cNvSpPr>
            <a:spLocks noGrp="1" noChangeArrowheads="1"/>
          </p:cNvSpPr>
          <p:nvPr>
            <p:ph type="ftr" sz="quarter" idx="3"/>
          </p:nvPr>
        </p:nvSpPr>
        <p:spPr>
          <a:xfrm>
            <a:off x="3352800" y="6391275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2953" name="Rectangle 9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391275"/>
            <a:ext cx="1600200" cy="457200"/>
          </a:xfrm>
        </p:spPr>
        <p:txBody>
          <a:bodyPr/>
          <a:lstStyle>
            <a:lvl1pPr>
              <a:defRPr/>
            </a:lvl1pPr>
          </a:lstStyle>
          <a:p>
            <a:fld id="{06C99F45-FDFD-405D-8072-CADA1CC385E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65B9F30-BD0B-4EE9-9563-D0741EACE580}" type="datetimeFigureOut">
              <a:rPr lang="ru-RU"/>
              <a:pPr/>
              <a:t>05.11.2017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E618D8-2AB1-4DDE-A55D-32491491643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06FC853-BB06-4531-B909-BE182726DB75}" type="datetimeFigureOut">
              <a:rPr lang="ru-RU"/>
              <a:pPr/>
              <a:t>05.11.2017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4295F3-8FC9-4976-A743-558CC81021A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762000" y="1905000"/>
            <a:ext cx="37719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86300" y="1905000"/>
            <a:ext cx="37719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20D1213-8C4A-4194-A804-9882B38A34D2}" type="datetimeFigureOut">
              <a:rPr lang="ru-RU"/>
              <a:pPr/>
              <a:t>05.11.2017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B05465-8138-4B50-B97A-0D16C29CEC9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27BACEB-7A51-4573-A870-163DA439FADE}" type="datetimeFigureOut">
              <a:rPr lang="ru-RU"/>
              <a:pPr/>
              <a:t>05.11.2017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0F1916-AD2E-4E80-80C1-670F58A0D52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10DDBDA-D872-4024-ACD4-3DA8EF9CA5AB}" type="datetimeFigureOut">
              <a:rPr lang="ru-RU"/>
              <a:pPr/>
              <a:t>05.11.2017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23B18E-380A-40D5-9E5C-9F184A65C7C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8FCA4E4-6831-4C2C-A001-C6FA69DFA588}" type="datetimeFigureOut">
              <a:rPr lang="ru-RU"/>
              <a:pPr/>
              <a:t>05.11.2017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260857-F6B4-487E-9D69-B5A64DF7FA7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4E50F14-4A93-44E1-BFD1-33518467CFFD}" type="datetimeFigureOut">
              <a:rPr lang="ru-RU"/>
              <a:pPr/>
              <a:t>05.11.2017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501FCC-721F-41CF-AA50-7A77307F295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6D8E828-A068-41E2-A9DC-B7595126079B}" type="datetimeFigureOut">
              <a:rPr lang="ru-RU"/>
              <a:pPr/>
              <a:t>05.11.2017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016678-B13E-46B9-84C1-B504BF5897B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8B32489-76E5-4CC3-BBDB-C873E9698B99}" type="datetimeFigureOut">
              <a:rPr lang="ru-RU"/>
              <a:pPr/>
              <a:t>05.11.2017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A5557F-E7E5-4F3D-A3A3-B25FAA1AE4E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CA66BAC-63FA-46F4-B743-7B8CF02C5C7C}" type="datetimeFigureOut">
              <a:rPr lang="ru-RU"/>
              <a:pPr/>
              <a:t>05.11.2017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508C83-7105-48CE-A5DE-F4BAF62BFB6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34150" y="533400"/>
            <a:ext cx="1924050" cy="54102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762000" y="533400"/>
            <a:ext cx="5619750" cy="54102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3D6F71B-4674-4574-B0D9-4BD930599ED1}" type="datetimeFigureOut">
              <a:rPr lang="ru-RU"/>
              <a:pPr/>
              <a:t>05.11.2017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61B619-9C8D-4E5F-B880-AB04073BA9F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370013" y="1827213"/>
            <a:ext cx="3579812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102225" y="1827213"/>
            <a:ext cx="35814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31E700A-EA12-496D-A997-BABC0EAB2C70}" type="datetimeFigureOut">
              <a:rPr lang="ru-RU"/>
              <a:pPr/>
              <a:t>05.11.2017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A433A4-C677-4D60-A06D-C41A67F308F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ACC6B7A-6014-4CF2-8398-214C51C0BD12}" type="datetimeFigureOut">
              <a:rPr lang="ru-RU"/>
              <a:pPr/>
              <a:t>05.11.2017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A40333-4710-4E9F-97A6-34309CE6037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36F6CAD-8A18-4E0B-9D18-981FF080834D}" type="datetimeFigureOut">
              <a:rPr lang="ru-RU"/>
              <a:pPr/>
              <a:t>05.11.2017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2A565E-AC4C-414F-9015-B7FDF5FD785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DE3928E-D777-458B-83F6-1F37084AC5E9}" type="datetimeFigureOut">
              <a:rPr lang="ru-RU"/>
              <a:pPr/>
              <a:t>05.11.2017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02EB73-09B5-4888-ABAD-D92402D2A2D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329BCB9-3CAC-42D0-847A-683586CF9F87}" type="datetimeFigureOut">
              <a:rPr lang="ru-RU"/>
              <a:pPr/>
              <a:t>05.11.2017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0FA415-F686-4C6C-8472-99A41477EB6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7D42A78-0B90-4B80-8D0A-3A25A2432E0C}" type="datetimeFigureOut">
              <a:rPr lang="ru-RU"/>
              <a:pPr/>
              <a:t>05.11.2017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788158-C0F3-4BC0-ADE9-206658906B5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826" name="Group 2"/>
          <p:cNvGrpSpPr>
            <a:grpSpLocks/>
          </p:cNvGrpSpPr>
          <p:nvPr/>
        </p:nvGrpSpPr>
        <p:grpSpPr bwMode="auto">
          <a:xfrm>
            <a:off x="-3238500" y="0"/>
            <a:ext cx="11925300" cy="3810000"/>
            <a:chOff x="-2040" y="0"/>
            <a:chExt cx="7512" cy="2400"/>
          </a:xfrm>
        </p:grpSpPr>
        <p:sp>
          <p:nvSpPr>
            <p:cNvPr id="77827" name="AutoShape 3"/>
            <p:cNvSpPr>
              <a:spLocks noChangeArrowheads="1"/>
            </p:cNvSpPr>
            <p:nvPr/>
          </p:nvSpPr>
          <p:spPr bwMode="auto">
            <a:xfrm>
              <a:off x="-2040" y="432"/>
              <a:ext cx="2592" cy="1968"/>
            </a:xfrm>
            <a:custGeom>
              <a:avLst/>
              <a:gdLst>
                <a:gd name="G0" fmla="+- 18296 0 0"/>
                <a:gd name="G1" fmla="+- -30880 0 0"/>
                <a:gd name="G2" fmla="+- 31512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50296" y="5746"/>
                </a:cxn>
                <a:cxn ang="0">
                  <a:pos x="64000" y="32000"/>
                </a:cxn>
                <a:cxn ang="0">
                  <a:pos x="50296" y="58253"/>
                </a:cxn>
                <a:cxn ang="0">
                  <a:pos x="50296" y="58253"/>
                </a:cxn>
                <a:cxn ang="0">
                  <a:pos x="50295" y="58253"/>
                </a:cxn>
                <a:cxn ang="0">
                  <a:pos x="50296" y="58254"/>
                </a:cxn>
                <a:cxn ang="0">
                  <a:pos x="50296" y="5746"/>
                </a:cxn>
                <a:cxn ang="0">
                  <a:pos x="50295" y="5746"/>
                </a:cxn>
                <a:cxn ang="0">
                  <a:pos x="50296" y="5746"/>
                </a:cxn>
              </a:cxnLst>
              <a:rect l="T13" t="T15" r="T17" b="T19"/>
              <a:pathLst>
                <a:path w="64000" h="64000">
                  <a:moveTo>
                    <a:pt x="50296" y="5746"/>
                  </a:moveTo>
                  <a:cubicBezTo>
                    <a:pt x="58882" y="11730"/>
                    <a:pt x="64000" y="21534"/>
                    <a:pt x="64000" y="32000"/>
                  </a:cubicBezTo>
                  <a:cubicBezTo>
                    <a:pt x="64000" y="42465"/>
                    <a:pt x="58882" y="52269"/>
                    <a:pt x="50296" y="58253"/>
                  </a:cubicBezTo>
                  <a:cubicBezTo>
                    <a:pt x="50296" y="58253"/>
                    <a:pt x="50296" y="58253"/>
                    <a:pt x="50295" y="58253"/>
                  </a:cubicBezTo>
                  <a:lnTo>
                    <a:pt x="50296" y="58254"/>
                  </a:lnTo>
                  <a:lnTo>
                    <a:pt x="50296" y="5746"/>
                  </a:lnTo>
                  <a:lnTo>
                    <a:pt x="50295" y="5746"/>
                  </a:lnTo>
                  <a:cubicBezTo>
                    <a:pt x="50296" y="5746"/>
                    <a:pt x="50296" y="5746"/>
                    <a:pt x="50296" y="5746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77828" name="AutoShape 4"/>
            <p:cNvSpPr>
              <a:spLocks noChangeArrowheads="1"/>
            </p:cNvSpPr>
            <p:nvPr/>
          </p:nvSpPr>
          <p:spPr bwMode="auto">
            <a:xfrm>
              <a:off x="-1528" y="0"/>
              <a:ext cx="1949" cy="1987"/>
            </a:xfrm>
            <a:custGeom>
              <a:avLst/>
              <a:gdLst>
                <a:gd name="G0" fmla="+- 18077 0 0"/>
                <a:gd name="G1" fmla="+- -30880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50077" y="5595"/>
                </a:cxn>
                <a:cxn ang="0">
                  <a:pos x="64000" y="32000"/>
                </a:cxn>
                <a:cxn ang="0">
                  <a:pos x="50077" y="58404"/>
                </a:cxn>
                <a:cxn ang="0">
                  <a:pos x="50077" y="58404"/>
                </a:cxn>
                <a:cxn ang="0">
                  <a:pos x="50076" y="58404"/>
                </a:cxn>
                <a:cxn ang="0">
                  <a:pos x="50077" y="58405"/>
                </a:cxn>
                <a:cxn ang="0">
                  <a:pos x="50077" y="5595"/>
                </a:cxn>
                <a:cxn ang="0">
                  <a:pos x="50076" y="5595"/>
                </a:cxn>
                <a:cxn ang="0">
                  <a:pos x="50077" y="5595"/>
                </a:cxn>
              </a:cxnLst>
              <a:rect l="T13" t="T15" r="T17" b="T19"/>
              <a:pathLst>
                <a:path w="64000" h="64000">
                  <a:moveTo>
                    <a:pt x="50077" y="5595"/>
                  </a:moveTo>
                  <a:cubicBezTo>
                    <a:pt x="58790" y="11560"/>
                    <a:pt x="64000" y="21440"/>
                    <a:pt x="64000" y="32000"/>
                  </a:cubicBezTo>
                  <a:cubicBezTo>
                    <a:pt x="64000" y="42559"/>
                    <a:pt x="58790" y="52439"/>
                    <a:pt x="50077" y="58404"/>
                  </a:cubicBezTo>
                  <a:cubicBezTo>
                    <a:pt x="50077" y="58404"/>
                    <a:pt x="50077" y="58404"/>
                    <a:pt x="50076" y="58404"/>
                  </a:cubicBezTo>
                  <a:lnTo>
                    <a:pt x="50077" y="58405"/>
                  </a:lnTo>
                  <a:lnTo>
                    <a:pt x="50077" y="5595"/>
                  </a:lnTo>
                  <a:lnTo>
                    <a:pt x="50076" y="5595"/>
                  </a:lnTo>
                  <a:cubicBezTo>
                    <a:pt x="50077" y="5595"/>
                    <a:pt x="50077" y="5595"/>
                    <a:pt x="50077" y="5595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7829" name="Line 5"/>
            <p:cNvSpPr>
              <a:spLocks noChangeShapeType="1"/>
            </p:cNvSpPr>
            <p:nvPr/>
          </p:nvSpPr>
          <p:spPr bwMode="auto">
            <a:xfrm>
              <a:off x="864" y="960"/>
              <a:ext cx="460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77830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370013" y="301625"/>
            <a:ext cx="731361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77831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0013" y="1827213"/>
            <a:ext cx="7313612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77832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+mn-lt"/>
              </a:defRPr>
            </a:lvl1pPr>
          </a:lstStyle>
          <a:p>
            <a:fld id="{A0F209F2-0B47-4ABF-B132-2D4D3B39E0E2}" type="datetimeFigureOut">
              <a:rPr lang="ru-RU"/>
              <a:pPr/>
              <a:t>05.11.2017</a:t>
            </a:fld>
            <a:endParaRPr lang="ru-RU"/>
          </a:p>
        </p:txBody>
      </p:sp>
      <p:sp>
        <p:nvSpPr>
          <p:cNvPr id="77833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77834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n-lt"/>
              </a:defRPr>
            </a:lvl1pPr>
          </a:lstStyle>
          <a:p>
            <a:fld id="{67B3CC1E-5BAB-4C14-A2D0-070DE6D6D65B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¡"/>
        <a:defRPr sz="29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5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5000"/>
        <a:buFont typeface="Wingdings" pitchFamily="2" charset="2"/>
        <a:buChar char="¡"/>
        <a:defRPr sz="22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19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80899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DEAE16F-7697-4EFE-AC64-65E042248B67}" type="datetimeFigureOut">
              <a:rPr lang="ru-RU"/>
              <a:pPr>
                <a:defRPr/>
              </a:pPr>
              <a:t>05.11.2017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892DD2F-0604-4F0C-A8BB-FFF62F824C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97" r:id="rId12"/>
    <p:sldLayoutId id="2147483698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533400"/>
            <a:ext cx="7696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905000"/>
            <a:ext cx="76962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819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62000" y="6391275"/>
            <a:ext cx="2057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fld id="{AEBC8A74-49F9-44E3-AA6F-42F6A44C5291}" type="datetimeFigureOut">
              <a:rPr lang="ru-RU"/>
              <a:pPr/>
              <a:t>05.11.2017</a:t>
            </a:fld>
            <a:endParaRPr lang="ru-RU"/>
          </a:p>
        </p:txBody>
      </p:sp>
      <p:sp>
        <p:nvSpPr>
          <p:cNvPr id="819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403975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819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4008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fld id="{3B0C5C06-1E5F-4856-B119-25E083B6B13F}" type="slidenum">
              <a:rPr lang="ru-RU"/>
              <a:pPr/>
              <a:t>‹#›</a:t>
            </a:fld>
            <a:endParaRPr lang="ru-RU"/>
          </a:p>
        </p:txBody>
      </p:sp>
      <p:grpSp>
        <p:nvGrpSpPr>
          <p:cNvPr id="81927" name="Group 7"/>
          <p:cNvGrpSpPr>
            <a:grpSpLocks/>
          </p:cNvGrpSpPr>
          <p:nvPr/>
        </p:nvGrpSpPr>
        <p:grpSpPr bwMode="auto">
          <a:xfrm>
            <a:off x="168275" y="228600"/>
            <a:ext cx="8823325" cy="6096000"/>
            <a:chOff x="106" y="144"/>
            <a:chExt cx="5558" cy="3840"/>
          </a:xfrm>
        </p:grpSpPr>
        <p:sp>
          <p:nvSpPr>
            <p:cNvPr id="81928" name="AutoShape 8"/>
            <p:cNvSpPr>
              <a:spLocks noChangeArrowheads="1"/>
            </p:cNvSpPr>
            <p:nvPr/>
          </p:nvSpPr>
          <p:spPr bwMode="auto">
            <a:xfrm>
              <a:off x="106" y="144"/>
              <a:ext cx="5558" cy="3840"/>
            </a:xfrm>
            <a:prstGeom prst="roundRect">
              <a:avLst>
                <a:gd name="adj" fmla="val 11046"/>
              </a:avLst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81929" name="Line 9"/>
            <p:cNvSpPr>
              <a:spLocks noChangeShapeType="1"/>
            </p:cNvSpPr>
            <p:nvPr/>
          </p:nvSpPr>
          <p:spPr bwMode="auto">
            <a:xfrm>
              <a:off x="480" y="1077"/>
              <a:ext cx="4848" cy="0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itchFamily="2" charset="2"/>
        <a:buChar char="l"/>
        <a:defRPr sz="31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50000"/>
        <a:buChar char="•"/>
        <a:defRPr sz="26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150000"/>
        <a:buChar char="•"/>
        <a:defRPr sz="22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50000"/>
        <a:buChar char="•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23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18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20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24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4.bin"/><Relationship Id="rId5" Type="http://schemas.openxmlformats.org/officeDocument/2006/relationships/oleObject" Target="../embeddings/oleObject23.bin"/><Relationship Id="rId4" Type="http://schemas.openxmlformats.org/officeDocument/2006/relationships/oleObject" Target="../embeddings/oleObject22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7" Type="http://schemas.openxmlformats.org/officeDocument/2006/relationships/oleObject" Target="../embeddings/oleObject2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5.bin"/><Relationship Id="rId5" Type="http://schemas.openxmlformats.org/officeDocument/2006/relationships/image" Target="../media/image29.png"/><Relationship Id="rId4" Type="http://schemas.openxmlformats.org/officeDocument/2006/relationships/image" Target="../media/image28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png"/><Relationship Id="rId3" Type="http://schemas.openxmlformats.org/officeDocument/2006/relationships/oleObject" Target="../embeddings/oleObject27.bin"/><Relationship Id="rId7" Type="http://schemas.openxmlformats.org/officeDocument/2006/relationships/image" Target="../media/image32.png"/><Relationship Id="rId2" Type="http://schemas.openxmlformats.org/officeDocument/2006/relationships/slideLayout" Target="../slideLayouts/slideLayout24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30.bin"/><Relationship Id="rId11" Type="http://schemas.openxmlformats.org/officeDocument/2006/relationships/oleObject" Target="../embeddings/oleObject32.bin"/><Relationship Id="rId5" Type="http://schemas.openxmlformats.org/officeDocument/2006/relationships/oleObject" Target="../embeddings/oleObject29.bin"/><Relationship Id="rId10" Type="http://schemas.openxmlformats.org/officeDocument/2006/relationships/image" Target="../media/image34.png"/><Relationship Id="rId4" Type="http://schemas.openxmlformats.org/officeDocument/2006/relationships/oleObject" Target="../embeddings/oleObject28.bin"/><Relationship Id="rId9" Type="http://schemas.openxmlformats.org/officeDocument/2006/relationships/oleObject" Target="../embeddings/oleObject31.bin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6.bin"/><Relationship Id="rId3" Type="http://schemas.openxmlformats.org/officeDocument/2006/relationships/oleObject" Target="../embeddings/oleObject33.bin"/><Relationship Id="rId7" Type="http://schemas.openxmlformats.org/officeDocument/2006/relationships/oleObject" Target="../embeddings/oleObject35.bin"/><Relationship Id="rId2" Type="http://schemas.openxmlformats.org/officeDocument/2006/relationships/slideLayout" Target="../slideLayouts/slideLayout23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33.png"/><Relationship Id="rId5" Type="http://schemas.openxmlformats.org/officeDocument/2006/relationships/image" Target="../media/image32.png"/><Relationship Id="rId10" Type="http://schemas.openxmlformats.org/officeDocument/2006/relationships/oleObject" Target="../embeddings/oleObject37.bin"/><Relationship Id="rId4" Type="http://schemas.openxmlformats.org/officeDocument/2006/relationships/oleObject" Target="../embeddings/oleObject34.bin"/><Relationship Id="rId9" Type="http://schemas.openxmlformats.org/officeDocument/2006/relationships/image" Target="../media/image34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notesSlide" Target="../notesSlides/notesSlide2.xml"/><Relationship Id="rId7" Type="http://schemas.openxmlformats.org/officeDocument/2006/relationships/oleObject" Target="../embeddings/oleObject3.bin"/><Relationship Id="rId12" Type="http://schemas.openxmlformats.org/officeDocument/2006/relationships/package" Target="../embeddings/_________Microsoft_Office_Word31.docx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oleObject" Target="../embeddings/oleObject7.bin"/><Relationship Id="rId5" Type="http://schemas.openxmlformats.org/officeDocument/2006/relationships/oleObject" Target="../embeddings/oleObject1.bin"/><Relationship Id="rId10" Type="http://schemas.openxmlformats.org/officeDocument/2006/relationships/oleObject" Target="../embeddings/oleObject6.bin"/><Relationship Id="rId4" Type="http://schemas.openxmlformats.org/officeDocument/2006/relationships/image" Target="../media/image10.jpeg"/><Relationship Id="rId9" Type="http://schemas.openxmlformats.org/officeDocument/2006/relationships/oleObject" Target="../embeddings/oleObject5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2.vml"/><Relationship Id="rId6" Type="http://schemas.openxmlformats.org/officeDocument/2006/relationships/package" Target="../embeddings/_________Microsoft_Office_Word23.docx"/><Relationship Id="rId5" Type="http://schemas.openxmlformats.org/officeDocument/2006/relationships/package" Target="../embeddings/_________Microsoft_Office_Word12.docx"/><Relationship Id="rId4" Type="http://schemas.openxmlformats.org/officeDocument/2006/relationships/oleObject" Target="../embeddings/oleObject9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.bin"/><Relationship Id="rId3" Type="http://schemas.openxmlformats.org/officeDocument/2006/relationships/image" Target="../media/image10.jpeg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2.bin"/><Relationship Id="rId11" Type="http://schemas.openxmlformats.org/officeDocument/2006/relationships/package" Target="../embeddings/_________Microsoft_Office_Word34.docx"/><Relationship Id="rId5" Type="http://schemas.openxmlformats.org/officeDocument/2006/relationships/oleObject" Target="../embeddings/oleObject11.bin"/><Relationship Id="rId10" Type="http://schemas.openxmlformats.org/officeDocument/2006/relationships/oleObject" Target="../embeddings/oleObject16.bin"/><Relationship Id="rId4" Type="http://schemas.openxmlformats.org/officeDocument/2006/relationships/oleObject" Target="../embeddings/oleObject10.bin"/><Relationship Id="rId9" Type="http://schemas.openxmlformats.org/officeDocument/2006/relationships/oleObject" Target="../embeddings/oleObject15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WordArt 4"/>
          <p:cNvSpPr>
            <a:spLocks noChangeArrowheads="1" noChangeShapeType="1" noTextEdit="1"/>
          </p:cNvSpPr>
          <p:nvPr/>
        </p:nvSpPr>
        <p:spPr bwMode="auto">
          <a:xfrm>
            <a:off x="3492500" y="2349500"/>
            <a:ext cx="5327650" cy="25923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2700">
                  <a:solidFill>
                    <a:srgbClr val="FF9900"/>
                  </a:solidFill>
                  <a:round/>
                  <a:headEnd/>
                  <a:tailEnd/>
                </a:ln>
                <a:solidFill>
                  <a:schemeClr val="accent1">
                    <a:alpha val="50000"/>
                  </a:scheme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Свойство степени с</a:t>
            </a:r>
          </a:p>
          <a:p>
            <a:pPr algn="ctr"/>
            <a:r>
              <a:rPr lang="ru-RU" sz="3600" kern="10">
                <a:ln w="12700">
                  <a:solidFill>
                    <a:srgbClr val="FF9900"/>
                  </a:solidFill>
                  <a:round/>
                  <a:headEnd/>
                  <a:tailEnd/>
                </a:ln>
                <a:solidFill>
                  <a:schemeClr val="accent1">
                    <a:alpha val="50000"/>
                  </a:scheme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 натуральным показателем.</a:t>
            </a:r>
          </a:p>
        </p:txBody>
      </p:sp>
      <p:pic>
        <p:nvPicPr>
          <p:cNvPr id="22533" name="Рисунок 4"/>
          <p:cNvPicPr>
            <a:picLocks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23850" y="1052513"/>
            <a:ext cx="3248025" cy="4057650"/>
          </a:xfrm>
          <a:noFill/>
          <a:ln/>
        </p:spPr>
      </p:pic>
      <p:sp>
        <p:nvSpPr>
          <p:cNvPr id="22534" name="TextBox 5"/>
          <p:cNvSpPr txBox="1">
            <a:spLocks noChangeArrowheads="1"/>
          </p:cNvSpPr>
          <p:nvPr/>
        </p:nvSpPr>
        <p:spPr bwMode="auto">
          <a:xfrm>
            <a:off x="2843213" y="4941888"/>
            <a:ext cx="590232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Бузецкая Татьяна Валерьевна, </a:t>
            </a:r>
          </a:p>
          <a:p>
            <a:r>
              <a:rPr lang="ru-RU" sz="28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ГБОУ СОШ 523 Санкт-Петербурга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Рисунок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3" y="857250"/>
            <a:ext cx="4357687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771" name="Прямоугольник 3"/>
          <p:cNvSpPr>
            <a:spLocks noChangeArrowheads="1"/>
          </p:cNvSpPr>
          <p:nvPr/>
        </p:nvSpPr>
        <p:spPr bwMode="auto">
          <a:xfrm>
            <a:off x="4572000" y="2214563"/>
            <a:ext cx="4572000" cy="4154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>
                <a:solidFill>
                  <a:srgbClr val="0C26EA"/>
                </a:solidFill>
                <a:latin typeface="Calibri" pitchFamily="34" charset="0"/>
              </a:rPr>
              <a:t>Современная запись показателя степени введена Декартом в его «Геометрии» (1637), правда, только для натуральных степеней, больших 2. Позднее Ньютон распространил эту форму записи на отрицательные и дробные показатели (1676), трактовку которых к этому времени уже предложил Стевин.</a:t>
            </a:r>
          </a:p>
        </p:txBody>
      </p:sp>
      <p:sp>
        <p:nvSpPr>
          <p:cNvPr id="32772" name="TextBox 4"/>
          <p:cNvSpPr txBox="1">
            <a:spLocks noChangeArrowheads="1"/>
          </p:cNvSpPr>
          <p:nvPr/>
        </p:nvSpPr>
        <p:spPr bwMode="auto">
          <a:xfrm>
            <a:off x="285750" y="214313"/>
            <a:ext cx="885825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Мыслю, следовательно существую.</a:t>
            </a:r>
          </a:p>
          <a:p>
            <a:pPr algn="ctr"/>
            <a:r>
              <a:rPr lang="ru-RU" sz="24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Рене Декарт</a:t>
            </a:r>
          </a:p>
          <a:p>
            <a:r>
              <a:rPr lang="ru-RU" sz="2800">
                <a:latin typeface="Calibri" pitchFamily="34" charset="0"/>
              </a:rPr>
              <a:t>                                                                                                </a:t>
            </a:r>
          </a:p>
        </p:txBody>
      </p:sp>
      <p:sp>
        <p:nvSpPr>
          <p:cNvPr id="32773" name="Прямоугольник 5"/>
          <p:cNvSpPr>
            <a:spLocks noChangeArrowheads="1"/>
          </p:cNvSpPr>
          <p:nvPr/>
        </p:nvSpPr>
        <p:spPr bwMode="auto">
          <a:xfrm>
            <a:off x="4572000" y="1285875"/>
            <a:ext cx="43497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 b="1">
                <a:latin typeface="Calibri" pitchFamily="34" charset="0"/>
              </a:rPr>
              <a:t>Французский философ и математик</a:t>
            </a:r>
            <a:r>
              <a:rPr lang="ru-RU" sz="2400" b="1">
                <a:latin typeface="Calibri" pitchFamily="34" charset="0"/>
              </a:rPr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5934" name="Group 94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9144000" cy="6931025"/>
        </p:xfrm>
        <a:graphic>
          <a:graphicData uri="http://schemas.openxmlformats.org/drawingml/2006/table">
            <a:tbl>
              <a:tblPr/>
              <a:tblGrid>
                <a:gridCol w="3049588"/>
                <a:gridCol w="3044825"/>
                <a:gridCol w="3049587"/>
              </a:tblGrid>
              <a:tr h="981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Примеры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Буквенная запись свойства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Словесная формулировка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54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При умножении степеней с одинаковыми основанием показатели складываем, основание остается прежнее.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93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52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74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74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3132138" y="1484313"/>
            <a:ext cx="2808287" cy="771525"/>
          </a:xfrm>
          <a:prstGeom prst="rect">
            <a:avLst/>
          </a:prstGeom>
          <a:gradFill rotWithShape="1">
            <a:gsLst>
              <a:gs pos="0">
                <a:srgbClr val="FFA2A1"/>
              </a:gs>
              <a:gs pos="35001">
                <a:srgbClr val="FFBEBD"/>
              </a:gs>
              <a:gs pos="100000">
                <a:srgbClr val="FFE5E5"/>
              </a:gs>
            </a:gsLst>
            <a:lin ang="16200000" scaled="1"/>
          </a:gradFill>
          <a:ln w="9525" algn="ctr">
            <a:solidFill>
              <a:srgbClr val="BE4B48"/>
            </a:solidFill>
            <a:miter lim="800000"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anchor="ctr">
            <a:spAutoFit/>
          </a:bodyPr>
          <a:lstStyle/>
          <a:p>
            <a:pPr algn="ctr"/>
            <a:r>
              <a:rPr lang="en-US" sz="44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</a:t>
            </a:r>
            <a:r>
              <a:rPr lang="en-US" sz="4400" b="1" baseline="300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</a:t>
            </a:r>
            <a:r>
              <a:rPr lang="ru-RU" sz="44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·</a:t>
            </a:r>
            <a:r>
              <a:rPr lang="en-US" sz="44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</a:t>
            </a:r>
            <a:r>
              <a:rPr lang="en-US" sz="4400" b="1" baseline="300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</a:t>
            </a:r>
            <a:r>
              <a:rPr lang="ru-RU" sz="44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=</a:t>
            </a:r>
            <a:r>
              <a:rPr lang="en-US" sz="44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</a:t>
            </a:r>
            <a:r>
              <a:rPr lang="en-US" sz="4400" b="1" baseline="300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</a:t>
            </a:r>
            <a:r>
              <a:rPr lang="ru-RU" sz="4400" b="1" baseline="300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+</a:t>
            </a:r>
            <a:r>
              <a:rPr lang="en-US" sz="4400" b="1" baseline="300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</a:t>
            </a:r>
            <a:endParaRPr lang="en-US" sz="440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35912" name="Rectangle 72"/>
          <p:cNvSpPr>
            <a:spLocks noChangeArrowheads="1"/>
          </p:cNvSpPr>
          <p:nvPr/>
        </p:nvSpPr>
        <p:spPr bwMode="auto">
          <a:xfrm>
            <a:off x="0" y="33289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35911" name="Object 71"/>
          <p:cNvGraphicFramePr>
            <a:graphicFrameLocks noChangeAspect="1"/>
          </p:cNvGraphicFramePr>
          <p:nvPr/>
        </p:nvGraphicFramePr>
        <p:xfrm>
          <a:off x="0" y="981075"/>
          <a:ext cx="2855913" cy="850900"/>
        </p:xfrm>
        <a:graphic>
          <a:graphicData uri="http://schemas.openxmlformats.org/presentationml/2006/ole">
            <p:oleObj spid="_x0000_s35911" name="Формула" r:id="rId3" imgW="1511280" imgH="457200" progId="Equation.3">
              <p:embed/>
            </p:oleObj>
          </a:graphicData>
        </a:graphic>
      </p:graphicFrame>
      <p:sp>
        <p:nvSpPr>
          <p:cNvPr id="35915" name="Rectangle 75"/>
          <p:cNvSpPr>
            <a:spLocks noChangeArrowheads="1"/>
          </p:cNvSpPr>
          <p:nvPr/>
        </p:nvSpPr>
        <p:spPr bwMode="auto">
          <a:xfrm>
            <a:off x="0" y="33289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35914" name="Object 74"/>
          <p:cNvGraphicFramePr>
            <a:graphicFrameLocks noChangeAspect="1"/>
          </p:cNvGraphicFramePr>
          <p:nvPr/>
        </p:nvGraphicFramePr>
        <p:xfrm>
          <a:off x="107950" y="1916113"/>
          <a:ext cx="2447925" cy="425450"/>
        </p:xfrm>
        <a:graphic>
          <a:graphicData uri="http://schemas.openxmlformats.org/presentationml/2006/ole">
            <p:oleObj spid="_x0000_s35914" name="Формула" r:id="rId4" imgW="1155700" imgH="203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0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2555875" y="3213100"/>
            <a:ext cx="3652838" cy="1016000"/>
          </a:xfrm>
          <a:prstGeom prst="rect">
            <a:avLst/>
          </a:prstGeom>
          <a:solidFill>
            <a:schemeClr val="accent1">
              <a:alpha val="19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wrap="none" anchor="ctr">
            <a:spAutoFit/>
          </a:bodyPr>
          <a:lstStyle/>
          <a:p>
            <a:pPr algn="ctr">
              <a:defRPr/>
            </a:pPr>
            <a:r>
              <a:rPr lang="en-US" sz="6000" b="1" dirty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a</a:t>
            </a:r>
            <a:r>
              <a:rPr lang="en-US" sz="6000" b="1" baseline="30000" dirty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n</a:t>
            </a:r>
            <a:r>
              <a:rPr lang="ru-RU" sz="6000" b="1" dirty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:</a:t>
            </a:r>
            <a:r>
              <a:rPr lang="en-US" sz="6000" b="1" dirty="0" err="1">
                <a:latin typeface="Comic Sans MS" pitchFamily="66" charset="0"/>
                <a:ea typeface="Calibri" pitchFamily="34" charset="0"/>
                <a:cs typeface="Times New Roman" pitchFamily="18" charset="0"/>
              </a:rPr>
              <a:t>a</a:t>
            </a:r>
            <a:r>
              <a:rPr lang="en-US" sz="6000" b="1" baseline="30000" dirty="0" err="1">
                <a:latin typeface="Comic Sans MS" pitchFamily="66" charset="0"/>
                <a:ea typeface="Calibri" pitchFamily="34" charset="0"/>
                <a:cs typeface="Times New Roman" pitchFamily="18" charset="0"/>
              </a:rPr>
              <a:t>k</a:t>
            </a:r>
            <a:r>
              <a:rPr lang="ru-RU" sz="6000" b="1" dirty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=</a:t>
            </a:r>
            <a:r>
              <a:rPr lang="en-US" sz="6000" b="1" dirty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a</a:t>
            </a:r>
            <a:r>
              <a:rPr lang="en-US" sz="6000" b="1" baseline="30000" dirty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n</a:t>
            </a:r>
            <a:r>
              <a:rPr lang="ru-RU" sz="6000" b="1" baseline="30000" dirty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-</a:t>
            </a:r>
            <a:r>
              <a:rPr lang="en-US" sz="6000" b="1" baseline="30000" dirty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k</a:t>
            </a:r>
            <a:endParaRPr lang="en-US" sz="6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8437" name="Object 5"/>
          <p:cNvGraphicFramePr>
            <a:graphicFrameLocks noChangeAspect="1"/>
          </p:cNvGraphicFramePr>
          <p:nvPr/>
        </p:nvGraphicFramePr>
        <p:xfrm>
          <a:off x="1619250" y="476250"/>
          <a:ext cx="4681538" cy="923925"/>
        </p:xfrm>
        <a:graphic>
          <a:graphicData uri="http://schemas.openxmlformats.org/presentationml/2006/ole">
            <p:oleObj spid="_x0000_s18437" name="Формула" r:id="rId3" imgW="1968500" imgH="393700" progId="Equation.3">
              <p:embed/>
            </p:oleObj>
          </a:graphicData>
        </a:graphic>
      </p:graphicFrame>
      <p:graphicFrame>
        <p:nvGraphicFramePr>
          <p:cNvPr id="18440" name="Object 8"/>
          <p:cNvGraphicFramePr>
            <a:graphicFrameLocks noChangeAspect="1"/>
          </p:cNvGraphicFramePr>
          <p:nvPr/>
        </p:nvGraphicFramePr>
        <p:xfrm>
          <a:off x="2195513" y="2060575"/>
          <a:ext cx="3744912" cy="952500"/>
        </p:xfrm>
        <a:graphic>
          <a:graphicData uri="http://schemas.openxmlformats.org/presentationml/2006/ole">
            <p:oleObj spid="_x0000_s18440" name="Формула" r:id="rId4" imgW="1066680" imgH="203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183" name="Group 7"/>
          <p:cNvGrpSpPr>
            <a:grpSpLocks noChangeAspect="1"/>
          </p:cNvGrpSpPr>
          <p:nvPr/>
        </p:nvGrpSpPr>
        <p:grpSpPr bwMode="auto">
          <a:xfrm>
            <a:off x="3779838" y="981075"/>
            <a:ext cx="2087562" cy="746125"/>
            <a:chOff x="2281" y="3201"/>
            <a:chExt cx="7200" cy="2700"/>
          </a:xfrm>
        </p:grpSpPr>
        <p:sp>
          <p:nvSpPr>
            <p:cNvPr id="50185" name="AutoShape 9"/>
            <p:cNvSpPr>
              <a:spLocks noChangeAspect="1" noChangeArrowheads="1" noTextEdit="1"/>
            </p:cNvSpPr>
            <p:nvPr/>
          </p:nvSpPr>
          <p:spPr bwMode="auto">
            <a:xfrm>
              <a:off x="2281" y="3201"/>
              <a:ext cx="7200" cy="2700"/>
            </a:xfrm>
            <a:prstGeom prst="rect">
              <a:avLst/>
            </a:prstGeom>
            <a:noFill/>
          </p:spPr>
          <p:txBody>
            <a:bodyPr/>
            <a:lstStyle/>
            <a:p>
              <a:endParaRPr lang="ru-RU"/>
            </a:p>
          </p:txBody>
        </p:sp>
        <p:sp>
          <p:nvSpPr>
            <p:cNvPr id="50184" name="Rectangle 8"/>
            <p:cNvSpPr>
              <a:spLocks noChangeArrowheads="1"/>
            </p:cNvSpPr>
            <p:nvPr/>
          </p:nvSpPr>
          <p:spPr bwMode="auto">
            <a:xfrm>
              <a:off x="2281" y="3626"/>
              <a:ext cx="7200" cy="1689"/>
            </a:xfrm>
            <a:prstGeom prst="rect">
              <a:avLst/>
            </a:prstGeom>
            <a:gradFill rotWithShape="1">
              <a:gsLst>
                <a:gs pos="0">
                  <a:srgbClr val="FFA2A1"/>
                </a:gs>
                <a:gs pos="35001">
                  <a:srgbClr val="FFBEBD"/>
                </a:gs>
                <a:gs pos="100000">
                  <a:srgbClr val="FFE5E5"/>
                </a:gs>
              </a:gsLst>
              <a:lin ang="16200000" scaled="1"/>
            </a:gradFill>
            <a:ln w="9525">
              <a:solidFill>
                <a:srgbClr val="BE4B48"/>
              </a:solidFill>
              <a:miter lim="800000"/>
              <a:headEnd/>
              <a:tailEnd/>
            </a:ln>
            <a:effectLst>
              <a:outerShdw dist="20000" dir="5400000" rotWithShape="0">
                <a:srgbClr val="000000">
                  <a:alpha val="37999"/>
                </a:srgbClr>
              </a:outerShdw>
            </a:effectLst>
          </p:spPr>
          <p:txBody>
            <a:bodyPr anchor="ctr">
              <a:spAutoFit/>
            </a:bodyPr>
            <a:lstStyle/>
            <a:p>
              <a:pPr algn="ctr"/>
              <a:r>
                <a:rPr lang="en-US" sz="2400" b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a</a:t>
              </a:r>
              <a:r>
                <a:rPr lang="en-US" sz="2400" b="1" baseline="300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n</a:t>
              </a:r>
              <a:r>
                <a:rPr lang="ru-RU" sz="2400" b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·</a:t>
              </a:r>
              <a:r>
                <a:rPr lang="en-US" sz="2400" b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a</a:t>
              </a:r>
              <a:r>
                <a:rPr lang="en-US" sz="2400" b="1" baseline="300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k</a:t>
              </a:r>
              <a:r>
                <a:rPr lang="ru-RU" sz="2400" b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=</a:t>
              </a:r>
              <a:r>
                <a:rPr lang="en-US" sz="2400" b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a</a:t>
              </a:r>
              <a:r>
                <a:rPr lang="en-US" sz="2400" b="1" baseline="300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n</a:t>
              </a:r>
              <a:r>
                <a:rPr lang="ru-RU" sz="2400" b="1" baseline="300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+</a:t>
              </a:r>
              <a:r>
                <a:rPr lang="en-US" sz="2400" b="1" baseline="300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k</a:t>
              </a:r>
              <a:endParaRPr lang="en-US" sz="2400">
                <a:latin typeface="Times New Roman" pitchFamily="18" charset="0"/>
              </a:endParaRPr>
            </a:p>
          </p:txBody>
        </p:sp>
      </p:grpSp>
      <p:graphicFrame>
        <p:nvGraphicFramePr>
          <p:cNvPr id="50181" name="Object 5"/>
          <p:cNvGraphicFramePr>
            <a:graphicFrameLocks noChangeAspect="1"/>
          </p:cNvGraphicFramePr>
          <p:nvPr/>
        </p:nvGraphicFramePr>
        <p:xfrm>
          <a:off x="468313" y="2565400"/>
          <a:ext cx="2447925" cy="762000"/>
        </p:xfrm>
        <a:graphic>
          <a:graphicData uri="http://schemas.openxmlformats.org/presentationml/2006/ole">
            <p:oleObj spid="_x0000_s50181" name="Формула" r:id="rId3" imgW="1879600" imgH="393700" progId="Equation.3">
              <p:embed/>
            </p:oleObj>
          </a:graphicData>
        </a:graphic>
      </p:graphicFrame>
      <p:graphicFrame>
        <p:nvGraphicFramePr>
          <p:cNvPr id="50187" name="Object 11"/>
          <p:cNvGraphicFramePr>
            <a:graphicFrameLocks noChangeAspect="1"/>
          </p:cNvGraphicFramePr>
          <p:nvPr/>
        </p:nvGraphicFramePr>
        <p:xfrm>
          <a:off x="611188" y="765175"/>
          <a:ext cx="2328862" cy="793750"/>
        </p:xfrm>
        <a:graphic>
          <a:graphicData uri="http://schemas.openxmlformats.org/presentationml/2006/ole">
            <p:oleObj spid="_x0000_s50187" name="Формула" r:id="rId4" imgW="1511300" imgH="457200" progId="Equation.3">
              <p:embed/>
            </p:oleObj>
          </a:graphicData>
        </a:graphic>
      </p:graphicFrame>
      <p:graphicFrame>
        <p:nvGraphicFramePr>
          <p:cNvPr id="50186" name="Object 10"/>
          <p:cNvGraphicFramePr>
            <a:graphicFrameLocks noChangeAspect="1"/>
          </p:cNvGraphicFramePr>
          <p:nvPr/>
        </p:nvGraphicFramePr>
        <p:xfrm>
          <a:off x="468313" y="1628775"/>
          <a:ext cx="2328862" cy="565150"/>
        </p:xfrm>
        <a:graphic>
          <a:graphicData uri="http://schemas.openxmlformats.org/presentationml/2006/ole">
            <p:oleObj spid="_x0000_s50186" name="Формула" r:id="rId5" imgW="1104900" imgH="203200" progId="Equation.3">
              <p:embed/>
            </p:oleObj>
          </a:graphicData>
        </a:graphic>
      </p:graphicFrame>
      <p:sp>
        <p:nvSpPr>
          <p:cNvPr id="50180" name="Rectangle 1"/>
          <p:cNvSpPr>
            <a:spLocks noChangeArrowheads="1"/>
          </p:cNvSpPr>
          <p:nvPr/>
        </p:nvSpPr>
        <p:spPr bwMode="auto">
          <a:xfrm>
            <a:off x="3708400" y="2708275"/>
            <a:ext cx="2159000" cy="528638"/>
          </a:xfrm>
          <a:prstGeom prst="rect">
            <a:avLst/>
          </a:prstGeom>
          <a:solidFill>
            <a:schemeClr val="accent1">
              <a:alpha val="52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anchor="ctr">
            <a:spAutoFit/>
          </a:bodyPr>
          <a:lstStyle/>
          <a:p>
            <a:pPr algn="ctr"/>
            <a:r>
              <a:rPr lang="en-US" sz="28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800" b="1" baseline="30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28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8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800" b="1" baseline="30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ru-RU" sz="28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28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800" b="1" baseline="30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2800" b="1" baseline="30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800" b="1" baseline="30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endParaRPr lang="en-US" sz="2800">
              <a:latin typeface="Times New Roman" pitchFamily="18" charset="0"/>
            </a:endParaRPr>
          </a:p>
        </p:txBody>
      </p:sp>
      <p:graphicFrame>
        <p:nvGraphicFramePr>
          <p:cNvPr id="50182" name="Object 6"/>
          <p:cNvGraphicFramePr>
            <a:graphicFrameLocks noChangeAspect="1"/>
          </p:cNvGraphicFramePr>
          <p:nvPr/>
        </p:nvGraphicFramePr>
        <p:xfrm>
          <a:off x="539750" y="3500438"/>
          <a:ext cx="2222500" cy="565150"/>
        </p:xfrm>
        <a:graphic>
          <a:graphicData uri="http://schemas.openxmlformats.org/presentationml/2006/ole">
            <p:oleObj spid="_x0000_s50182" name="Формула" r:id="rId6" imgW="1054100" imgH="203200" progId="Equation.3">
              <p:embed/>
            </p:oleObj>
          </a:graphicData>
        </a:graphic>
      </p:graphicFrame>
      <p:sp>
        <p:nvSpPr>
          <p:cNvPr id="50191" name="Rectangle 15"/>
          <p:cNvSpPr>
            <a:spLocks noChangeArrowheads="1"/>
          </p:cNvSpPr>
          <p:nvPr/>
        </p:nvSpPr>
        <p:spPr bwMode="auto">
          <a:xfrm>
            <a:off x="1143000" y="1187450"/>
            <a:ext cx="272732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50193" name="Rectangle 17"/>
          <p:cNvSpPr>
            <a:spLocks noChangeArrowheads="1"/>
          </p:cNvSpPr>
          <p:nvPr/>
        </p:nvSpPr>
        <p:spPr bwMode="auto">
          <a:xfrm>
            <a:off x="1143000" y="1187450"/>
            <a:ext cx="1814513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50197" name="Rectangle 21"/>
          <p:cNvSpPr>
            <a:spLocks noChangeArrowheads="1"/>
          </p:cNvSpPr>
          <p:nvPr/>
        </p:nvSpPr>
        <p:spPr bwMode="auto">
          <a:xfrm>
            <a:off x="1143000" y="1187450"/>
            <a:ext cx="272732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50198" name="Rectangle 22"/>
          <p:cNvSpPr>
            <a:spLocks noChangeArrowheads="1"/>
          </p:cNvSpPr>
          <p:nvPr/>
        </p:nvSpPr>
        <p:spPr bwMode="auto">
          <a:xfrm>
            <a:off x="1143000" y="1187450"/>
            <a:ext cx="272732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50200" name="Rectangle 24"/>
          <p:cNvSpPr>
            <a:spLocks noChangeArrowheads="1"/>
          </p:cNvSpPr>
          <p:nvPr/>
        </p:nvSpPr>
        <p:spPr bwMode="auto">
          <a:xfrm>
            <a:off x="1143000" y="1187450"/>
            <a:ext cx="1814513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50298" name="Rectangle 122"/>
          <p:cNvSpPr>
            <a:spLocks noChangeArrowheads="1"/>
          </p:cNvSpPr>
          <p:nvPr/>
        </p:nvSpPr>
        <p:spPr bwMode="auto">
          <a:xfrm>
            <a:off x="1143000" y="1187450"/>
            <a:ext cx="1814513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/>
          </a:p>
        </p:txBody>
      </p:sp>
      <p:grpSp>
        <p:nvGrpSpPr>
          <p:cNvPr id="50292" name="Group 116"/>
          <p:cNvGrpSpPr>
            <a:grpSpLocks noChangeAspect="1"/>
          </p:cNvGrpSpPr>
          <p:nvPr/>
        </p:nvGrpSpPr>
        <p:grpSpPr bwMode="auto">
          <a:xfrm>
            <a:off x="1143000" y="1187450"/>
            <a:ext cx="1600200" cy="571500"/>
            <a:chOff x="2281" y="3201"/>
            <a:chExt cx="7200" cy="2700"/>
          </a:xfrm>
        </p:grpSpPr>
        <p:sp>
          <p:nvSpPr>
            <p:cNvPr id="50293" name="AutoShape 117"/>
            <p:cNvSpPr>
              <a:spLocks noChangeAspect="1" noChangeArrowheads="1" noTextEdit="1"/>
            </p:cNvSpPr>
            <p:nvPr/>
          </p:nvSpPr>
          <p:spPr bwMode="auto">
            <a:xfrm>
              <a:off x="2281" y="3201"/>
              <a:ext cx="7200" cy="2700"/>
            </a:xfrm>
            <a:prstGeom prst="rect">
              <a:avLst/>
            </a:prstGeom>
            <a:noFill/>
          </p:spPr>
          <p:txBody>
            <a:bodyPr/>
            <a:lstStyle/>
            <a:p>
              <a:endParaRPr lang="ru-RU"/>
            </a:p>
          </p:txBody>
        </p:sp>
      </p:grpSp>
      <p:graphicFrame>
        <p:nvGraphicFramePr>
          <p:cNvPr id="50517" name="Group 341"/>
          <p:cNvGraphicFramePr>
            <a:graphicFrameLocks noGrp="1"/>
          </p:cNvGraphicFramePr>
          <p:nvPr>
            <p:ph/>
          </p:nvPr>
        </p:nvGraphicFramePr>
        <p:xfrm>
          <a:off x="0" y="0"/>
          <a:ext cx="9144000" cy="6796088"/>
        </p:xfrm>
        <a:graphic>
          <a:graphicData uri="http://schemas.openxmlformats.org/drawingml/2006/table">
            <a:tbl>
              <a:tblPr/>
              <a:tblGrid>
                <a:gridCol w="3636963"/>
                <a:gridCol w="2420937"/>
                <a:gridCol w="3086100"/>
              </a:tblGrid>
              <a:tr h="690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Примеры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Буквенная запись свойства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Словесная формулировка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33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 умножении степеней с одинаковыми основанием показатели складываем, основание остается прежнее.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43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 делении степеней с одинаковыми основанием показатели вычитаем, основание остается прежнее.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6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6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6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20485" name="Rectangle 3"/>
          <p:cNvSpPr>
            <a:spLocks noChangeArrowheads="1"/>
          </p:cNvSpPr>
          <p:nvPr/>
        </p:nvSpPr>
        <p:spPr bwMode="auto">
          <a:xfrm>
            <a:off x="0" y="7985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0486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20487" name="Rectangle 6"/>
          <p:cNvSpPr>
            <a:spLocks noChangeArrowheads="1"/>
          </p:cNvSpPr>
          <p:nvPr/>
        </p:nvSpPr>
        <p:spPr bwMode="auto">
          <a:xfrm>
            <a:off x="0" y="1158875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11413" y="1844675"/>
            <a:ext cx="3286125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51050" y="2565400"/>
            <a:ext cx="4552950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90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20491" name="Rectangle 10"/>
          <p:cNvSpPr>
            <a:spLocks noChangeArrowheads="1"/>
          </p:cNvSpPr>
          <p:nvPr/>
        </p:nvSpPr>
        <p:spPr bwMode="auto">
          <a:xfrm>
            <a:off x="0" y="7985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0492" name="Rectangle 11"/>
          <p:cNvSpPr>
            <a:spLocks noChangeArrowheads="1"/>
          </p:cNvSpPr>
          <p:nvPr/>
        </p:nvSpPr>
        <p:spPr bwMode="auto">
          <a:xfrm>
            <a:off x="0" y="1374775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0493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16238" y="4941888"/>
            <a:ext cx="3076575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02" name="Rectangle 22"/>
          <p:cNvSpPr>
            <a:spLocks noChangeArrowheads="1"/>
          </p:cNvSpPr>
          <p:nvPr/>
        </p:nvSpPr>
        <p:spPr bwMode="auto">
          <a:xfrm>
            <a:off x="0" y="3213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20501" name="Object 21"/>
          <p:cNvGraphicFramePr>
            <a:graphicFrameLocks noChangeAspect="1"/>
          </p:cNvGraphicFramePr>
          <p:nvPr/>
        </p:nvGraphicFramePr>
        <p:xfrm>
          <a:off x="2627313" y="549275"/>
          <a:ext cx="3097212" cy="712788"/>
        </p:xfrm>
        <a:graphic>
          <a:graphicData uri="http://schemas.openxmlformats.org/presentationml/2006/ole">
            <p:oleObj spid="_x0000_s20501" name="Формула" r:id="rId6" imgW="1002865" imgH="228501" progId="Equation.3">
              <p:embed/>
            </p:oleObj>
          </a:graphicData>
        </a:graphic>
      </p:graphicFrame>
      <p:sp>
        <p:nvSpPr>
          <p:cNvPr id="20504" name="Rectangle 24"/>
          <p:cNvSpPr>
            <a:spLocks noChangeArrowheads="1"/>
          </p:cNvSpPr>
          <p:nvPr/>
        </p:nvSpPr>
        <p:spPr bwMode="auto">
          <a:xfrm>
            <a:off x="0" y="2971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20503" name="Object 23"/>
          <p:cNvGraphicFramePr>
            <a:graphicFrameLocks noChangeAspect="1"/>
          </p:cNvGraphicFramePr>
          <p:nvPr/>
        </p:nvGraphicFramePr>
        <p:xfrm>
          <a:off x="3203575" y="3357563"/>
          <a:ext cx="2376488" cy="1509712"/>
        </p:xfrm>
        <a:graphic>
          <a:graphicData uri="http://schemas.openxmlformats.org/presentationml/2006/ole">
            <p:oleObj spid="_x0000_s20503" name="Формула" r:id="rId7" imgW="698500" imgH="4699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9394" name="Group 2"/>
          <p:cNvGrpSpPr>
            <a:grpSpLocks noChangeAspect="1"/>
          </p:cNvGrpSpPr>
          <p:nvPr/>
        </p:nvGrpSpPr>
        <p:grpSpPr bwMode="auto">
          <a:xfrm>
            <a:off x="3779838" y="981075"/>
            <a:ext cx="2087562" cy="746125"/>
            <a:chOff x="2281" y="3201"/>
            <a:chExt cx="7200" cy="2700"/>
          </a:xfrm>
        </p:grpSpPr>
        <p:sp>
          <p:nvSpPr>
            <p:cNvPr id="59395" name="AutoShape 3"/>
            <p:cNvSpPr>
              <a:spLocks noChangeAspect="1" noChangeArrowheads="1" noTextEdit="1"/>
            </p:cNvSpPr>
            <p:nvPr/>
          </p:nvSpPr>
          <p:spPr bwMode="auto">
            <a:xfrm>
              <a:off x="2281" y="3201"/>
              <a:ext cx="7200" cy="2700"/>
            </a:xfrm>
            <a:prstGeom prst="rect">
              <a:avLst/>
            </a:prstGeom>
            <a:noFill/>
          </p:spPr>
          <p:txBody>
            <a:bodyPr/>
            <a:lstStyle/>
            <a:p>
              <a:endParaRPr lang="ru-RU"/>
            </a:p>
          </p:txBody>
        </p:sp>
        <p:sp>
          <p:nvSpPr>
            <p:cNvPr id="59396" name="Rectangle 4"/>
            <p:cNvSpPr>
              <a:spLocks noChangeArrowheads="1"/>
            </p:cNvSpPr>
            <p:nvPr/>
          </p:nvSpPr>
          <p:spPr bwMode="auto">
            <a:xfrm>
              <a:off x="2281" y="3626"/>
              <a:ext cx="7200" cy="1689"/>
            </a:xfrm>
            <a:prstGeom prst="rect">
              <a:avLst/>
            </a:prstGeom>
            <a:gradFill rotWithShape="1">
              <a:gsLst>
                <a:gs pos="0">
                  <a:srgbClr val="FFA2A1"/>
                </a:gs>
                <a:gs pos="35001">
                  <a:srgbClr val="FFBEBD"/>
                </a:gs>
                <a:gs pos="100000">
                  <a:srgbClr val="FFE5E5"/>
                </a:gs>
              </a:gsLst>
              <a:lin ang="16200000" scaled="1"/>
            </a:gradFill>
            <a:ln w="9525">
              <a:solidFill>
                <a:srgbClr val="BE4B48"/>
              </a:solidFill>
              <a:miter lim="800000"/>
              <a:headEnd/>
              <a:tailEnd/>
            </a:ln>
            <a:effectLst>
              <a:outerShdw dist="20000" dir="5400000" rotWithShape="0">
                <a:srgbClr val="000000">
                  <a:alpha val="37999"/>
                </a:srgbClr>
              </a:outerShdw>
            </a:effectLst>
          </p:spPr>
          <p:txBody>
            <a:bodyPr anchor="ctr">
              <a:spAutoFit/>
            </a:bodyPr>
            <a:lstStyle/>
            <a:p>
              <a:pPr algn="ctr"/>
              <a:r>
                <a:rPr lang="en-US" sz="2400" b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a</a:t>
              </a:r>
              <a:r>
                <a:rPr lang="en-US" sz="2400" b="1" baseline="300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n</a:t>
              </a:r>
              <a:r>
                <a:rPr lang="ru-RU" sz="2400" b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·</a:t>
              </a:r>
              <a:r>
                <a:rPr lang="en-US" sz="2400" b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a</a:t>
              </a:r>
              <a:r>
                <a:rPr lang="en-US" sz="2400" b="1" baseline="300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k</a:t>
              </a:r>
              <a:r>
                <a:rPr lang="ru-RU" sz="2400" b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=</a:t>
              </a:r>
              <a:r>
                <a:rPr lang="en-US" sz="2400" b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a</a:t>
              </a:r>
              <a:r>
                <a:rPr lang="en-US" sz="2400" b="1" baseline="300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n</a:t>
              </a:r>
              <a:r>
                <a:rPr lang="ru-RU" sz="2400" b="1" baseline="300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+</a:t>
              </a:r>
              <a:r>
                <a:rPr lang="en-US" sz="2400" b="1" baseline="300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k</a:t>
              </a:r>
              <a:endParaRPr lang="en-US" sz="2400">
                <a:latin typeface="Times New Roman" pitchFamily="18" charset="0"/>
              </a:endParaRPr>
            </a:p>
          </p:txBody>
        </p:sp>
      </p:grpSp>
      <p:graphicFrame>
        <p:nvGraphicFramePr>
          <p:cNvPr id="59397" name="Object 5"/>
          <p:cNvGraphicFramePr>
            <a:graphicFrameLocks noChangeAspect="1"/>
          </p:cNvGraphicFramePr>
          <p:nvPr/>
        </p:nvGraphicFramePr>
        <p:xfrm>
          <a:off x="468313" y="2565400"/>
          <a:ext cx="2447925" cy="762000"/>
        </p:xfrm>
        <a:graphic>
          <a:graphicData uri="http://schemas.openxmlformats.org/presentationml/2006/ole">
            <p:oleObj spid="_x0000_s59397" name="Формула" r:id="rId3" imgW="1879600" imgH="393700" progId="Equation.3">
              <p:embed/>
            </p:oleObj>
          </a:graphicData>
        </a:graphic>
      </p:graphicFrame>
      <p:graphicFrame>
        <p:nvGraphicFramePr>
          <p:cNvPr id="59398" name="Object 6"/>
          <p:cNvGraphicFramePr>
            <a:graphicFrameLocks noChangeAspect="1"/>
          </p:cNvGraphicFramePr>
          <p:nvPr/>
        </p:nvGraphicFramePr>
        <p:xfrm>
          <a:off x="611188" y="765175"/>
          <a:ext cx="2328862" cy="793750"/>
        </p:xfrm>
        <a:graphic>
          <a:graphicData uri="http://schemas.openxmlformats.org/presentationml/2006/ole">
            <p:oleObj spid="_x0000_s59398" name="Формула" r:id="rId4" imgW="1511300" imgH="457200" progId="Equation.3">
              <p:embed/>
            </p:oleObj>
          </a:graphicData>
        </a:graphic>
      </p:graphicFrame>
      <p:graphicFrame>
        <p:nvGraphicFramePr>
          <p:cNvPr id="59399" name="Object 7"/>
          <p:cNvGraphicFramePr>
            <a:graphicFrameLocks noChangeAspect="1"/>
          </p:cNvGraphicFramePr>
          <p:nvPr/>
        </p:nvGraphicFramePr>
        <p:xfrm>
          <a:off x="468313" y="1628775"/>
          <a:ext cx="2328862" cy="565150"/>
        </p:xfrm>
        <a:graphic>
          <a:graphicData uri="http://schemas.openxmlformats.org/presentationml/2006/ole">
            <p:oleObj spid="_x0000_s59399" name="Формула" r:id="rId5" imgW="1104900" imgH="203200" progId="Equation.3">
              <p:embed/>
            </p:oleObj>
          </a:graphicData>
        </a:graphic>
      </p:graphicFrame>
      <p:sp>
        <p:nvSpPr>
          <p:cNvPr id="59400" name="Rectangle 1"/>
          <p:cNvSpPr>
            <a:spLocks noChangeArrowheads="1"/>
          </p:cNvSpPr>
          <p:nvPr/>
        </p:nvSpPr>
        <p:spPr bwMode="auto">
          <a:xfrm>
            <a:off x="3708400" y="2708275"/>
            <a:ext cx="2159000" cy="528638"/>
          </a:xfrm>
          <a:prstGeom prst="rect">
            <a:avLst/>
          </a:prstGeom>
          <a:solidFill>
            <a:schemeClr val="accent1">
              <a:alpha val="52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anchor="ctr">
            <a:spAutoFit/>
          </a:bodyPr>
          <a:lstStyle/>
          <a:p>
            <a:pPr algn="ctr"/>
            <a:r>
              <a:rPr lang="en-US" sz="28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800" b="1" baseline="30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28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8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800" b="1" baseline="30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ru-RU" sz="28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28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800" b="1" baseline="30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2800" b="1" baseline="30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800" b="1" baseline="30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endParaRPr lang="en-US" sz="2800">
              <a:latin typeface="Times New Roman" pitchFamily="18" charset="0"/>
            </a:endParaRPr>
          </a:p>
        </p:txBody>
      </p:sp>
      <p:graphicFrame>
        <p:nvGraphicFramePr>
          <p:cNvPr id="59401" name="Object 9"/>
          <p:cNvGraphicFramePr>
            <a:graphicFrameLocks noChangeAspect="1"/>
          </p:cNvGraphicFramePr>
          <p:nvPr/>
        </p:nvGraphicFramePr>
        <p:xfrm>
          <a:off x="539750" y="3500438"/>
          <a:ext cx="2222500" cy="565150"/>
        </p:xfrm>
        <a:graphic>
          <a:graphicData uri="http://schemas.openxmlformats.org/presentationml/2006/ole">
            <p:oleObj spid="_x0000_s59401" name="Формула" r:id="rId6" imgW="1054100" imgH="203200" progId="Equation.3">
              <p:embed/>
            </p:oleObj>
          </a:graphicData>
        </a:graphic>
      </p:graphicFrame>
      <p:sp>
        <p:nvSpPr>
          <p:cNvPr id="59402" name="Rectangle 10"/>
          <p:cNvSpPr>
            <a:spLocks noChangeArrowheads="1"/>
          </p:cNvSpPr>
          <p:nvPr/>
        </p:nvSpPr>
        <p:spPr bwMode="auto">
          <a:xfrm>
            <a:off x="1143000" y="1187450"/>
            <a:ext cx="272732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59403" name="Rectangle 11"/>
          <p:cNvSpPr>
            <a:spLocks noChangeArrowheads="1"/>
          </p:cNvSpPr>
          <p:nvPr/>
        </p:nvSpPr>
        <p:spPr bwMode="auto">
          <a:xfrm>
            <a:off x="1143000" y="1187450"/>
            <a:ext cx="1814513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59404" name="Rectangle 12"/>
          <p:cNvSpPr>
            <a:spLocks noChangeArrowheads="1"/>
          </p:cNvSpPr>
          <p:nvPr/>
        </p:nvSpPr>
        <p:spPr bwMode="auto">
          <a:xfrm>
            <a:off x="1143000" y="1187450"/>
            <a:ext cx="272732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59405" name="Rectangle 13"/>
          <p:cNvSpPr>
            <a:spLocks noChangeArrowheads="1"/>
          </p:cNvSpPr>
          <p:nvPr/>
        </p:nvSpPr>
        <p:spPr bwMode="auto">
          <a:xfrm>
            <a:off x="1143000" y="1187450"/>
            <a:ext cx="272732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59406" name="Rectangle 14"/>
          <p:cNvSpPr>
            <a:spLocks noChangeArrowheads="1"/>
          </p:cNvSpPr>
          <p:nvPr/>
        </p:nvSpPr>
        <p:spPr bwMode="auto">
          <a:xfrm>
            <a:off x="1143000" y="1187450"/>
            <a:ext cx="1814513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59407" name="Rectangle 15"/>
          <p:cNvSpPr>
            <a:spLocks noChangeArrowheads="1"/>
          </p:cNvSpPr>
          <p:nvPr/>
        </p:nvSpPr>
        <p:spPr bwMode="auto">
          <a:xfrm>
            <a:off x="1143000" y="1187450"/>
            <a:ext cx="1814513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/>
          </a:p>
        </p:txBody>
      </p:sp>
      <p:grpSp>
        <p:nvGrpSpPr>
          <p:cNvPr id="59408" name="Group 16"/>
          <p:cNvGrpSpPr>
            <a:grpSpLocks noChangeAspect="1"/>
          </p:cNvGrpSpPr>
          <p:nvPr/>
        </p:nvGrpSpPr>
        <p:grpSpPr bwMode="auto">
          <a:xfrm>
            <a:off x="1143000" y="1187450"/>
            <a:ext cx="1600200" cy="571500"/>
            <a:chOff x="2281" y="3201"/>
            <a:chExt cx="7200" cy="2700"/>
          </a:xfrm>
        </p:grpSpPr>
        <p:sp>
          <p:nvSpPr>
            <p:cNvPr id="59409" name="AutoShape 17"/>
            <p:cNvSpPr>
              <a:spLocks noChangeAspect="1" noChangeArrowheads="1" noTextEdit="1"/>
            </p:cNvSpPr>
            <p:nvPr/>
          </p:nvSpPr>
          <p:spPr bwMode="auto">
            <a:xfrm>
              <a:off x="2281" y="3201"/>
              <a:ext cx="7200" cy="2700"/>
            </a:xfrm>
            <a:prstGeom prst="rect">
              <a:avLst/>
            </a:prstGeom>
            <a:noFill/>
          </p:spPr>
          <p:txBody>
            <a:bodyPr/>
            <a:lstStyle/>
            <a:p>
              <a:endParaRPr lang="ru-RU"/>
            </a:p>
          </p:txBody>
        </p:sp>
      </p:grpSp>
      <p:graphicFrame>
        <p:nvGraphicFramePr>
          <p:cNvPr id="59471" name="Group 79"/>
          <p:cNvGraphicFramePr>
            <a:graphicFrameLocks noGrp="1"/>
          </p:cNvGraphicFramePr>
          <p:nvPr>
            <p:ph/>
          </p:nvPr>
        </p:nvGraphicFramePr>
        <p:xfrm>
          <a:off x="0" y="0"/>
          <a:ext cx="9144000" cy="6696075"/>
        </p:xfrm>
        <a:graphic>
          <a:graphicData uri="http://schemas.openxmlformats.org/drawingml/2006/table">
            <a:tbl>
              <a:tblPr/>
              <a:tblGrid>
                <a:gridCol w="3636963"/>
                <a:gridCol w="2420937"/>
                <a:gridCol w="3086100"/>
              </a:tblGrid>
              <a:tr h="690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Примеры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Буквенная запись свойства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Словесная формулировка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33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 умножении степеней с одинаковыми основанием показатели складываем, основание остается прежнее.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43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 делении степеней с одинаковыми основанием показатели вычитаем, основание остается прежнее.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6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При возведении произведения в степень каждый множитель возводим в степень.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6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При возведении дроби в степень числитель и знаменатель возводим в эту степень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5288" y="4221163"/>
            <a:ext cx="2592387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7950" y="4724400"/>
            <a:ext cx="3455988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9460" name="Rectangle 68"/>
          <p:cNvSpPr>
            <a:spLocks noChangeArrowheads="1"/>
          </p:cNvSpPr>
          <p:nvPr/>
        </p:nvSpPr>
        <p:spPr bwMode="auto">
          <a:xfrm>
            <a:off x="0" y="32051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59459" name="Object 67"/>
          <p:cNvGraphicFramePr>
            <a:graphicFrameLocks noChangeAspect="1"/>
          </p:cNvGraphicFramePr>
          <p:nvPr/>
        </p:nvGraphicFramePr>
        <p:xfrm>
          <a:off x="3708400" y="4365625"/>
          <a:ext cx="2232025" cy="514350"/>
        </p:xfrm>
        <a:graphic>
          <a:graphicData uri="http://schemas.openxmlformats.org/presentationml/2006/ole">
            <p:oleObj spid="_x0000_s59459" name="Формула" r:id="rId9" imgW="1002865" imgH="228501" progId="Equation.3">
              <p:embed/>
            </p:oleObj>
          </a:graphicData>
        </a:graphic>
      </p:graphicFrame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4213" y="5516563"/>
            <a:ext cx="18732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9467" name="Rectangle 75"/>
          <p:cNvSpPr>
            <a:spLocks noChangeArrowheads="1"/>
          </p:cNvSpPr>
          <p:nvPr/>
        </p:nvSpPr>
        <p:spPr bwMode="auto">
          <a:xfrm>
            <a:off x="0" y="2971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59466" name="Object 74"/>
          <p:cNvGraphicFramePr>
            <a:graphicFrameLocks noChangeAspect="1"/>
          </p:cNvGraphicFramePr>
          <p:nvPr/>
        </p:nvGraphicFramePr>
        <p:xfrm>
          <a:off x="4067175" y="5589588"/>
          <a:ext cx="1657350" cy="914400"/>
        </p:xfrm>
        <a:graphic>
          <a:graphicData uri="http://schemas.openxmlformats.org/presentationml/2006/ole">
            <p:oleObj spid="_x0000_s59466" name="Формула" r:id="rId11" imgW="698500" imgH="4699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2928938" y="1363663"/>
            <a:ext cx="3284537" cy="1016000"/>
          </a:xfrm>
          <a:prstGeom prst="rect">
            <a:avLst/>
          </a:prstGeom>
          <a:solidFill>
            <a:srgbClr val="FFCC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wrap="none" anchor="ctr">
            <a:spAutoFit/>
          </a:bodyPr>
          <a:lstStyle/>
          <a:p>
            <a:pPr algn="ctr">
              <a:defRPr/>
            </a:pPr>
            <a:r>
              <a:rPr lang="ru-RU" sz="6000" b="1" dirty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(</a:t>
            </a:r>
            <a:r>
              <a:rPr lang="en-US" sz="6000" b="1" dirty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a</a:t>
            </a:r>
            <a:r>
              <a:rPr lang="en-US" sz="6000" b="1" baseline="30000" dirty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n</a:t>
            </a:r>
            <a:r>
              <a:rPr lang="ru-RU" sz="6000" b="1" dirty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)</a:t>
            </a:r>
            <a:r>
              <a:rPr lang="en-US" sz="6000" b="1" baseline="30000" dirty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k</a:t>
            </a:r>
            <a:r>
              <a:rPr lang="ru-RU" sz="6000" b="1" dirty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=</a:t>
            </a:r>
            <a:r>
              <a:rPr lang="en-US" sz="6000" b="1" dirty="0" err="1">
                <a:latin typeface="Comic Sans MS" pitchFamily="66" charset="0"/>
                <a:ea typeface="Calibri" pitchFamily="34" charset="0"/>
                <a:cs typeface="Times New Roman" pitchFamily="18" charset="0"/>
              </a:rPr>
              <a:t>a</a:t>
            </a:r>
            <a:r>
              <a:rPr lang="en-US" sz="6000" b="1" baseline="30000" dirty="0" err="1">
                <a:latin typeface="Comic Sans MS" pitchFamily="66" charset="0"/>
                <a:ea typeface="Calibri" pitchFamily="34" charset="0"/>
                <a:cs typeface="Times New Roman" pitchFamily="18" charset="0"/>
              </a:rPr>
              <a:t>n</a:t>
            </a:r>
            <a:r>
              <a:rPr lang="en-US" sz="6000" b="1" baseline="30000" dirty="0" err="1">
                <a:latin typeface="Calibri"/>
                <a:ea typeface="Calibri" pitchFamily="34" charset="0"/>
                <a:cs typeface="Times New Roman" pitchFamily="18" charset="0"/>
              </a:rPr>
              <a:t>·</a:t>
            </a:r>
            <a:r>
              <a:rPr lang="en-US" sz="6000" b="1" baseline="30000" dirty="0" err="1">
                <a:latin typeface="Comic Sans MS" pitchFamily="66" charset="0"/>
                <a:ea typeface="Calibri" pitchFamily="34" charset="0"/>
                <a:cs typeface="Times New Roman" pitchFamily="18" charset="0"/>
              </a:rPr>
              <a:t>k</a:t>
            </a:r>
            <a:endParaRPr lang="en-US" sz="6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998538" y="2820988"/>
            <a:ext cx="7112000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66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(5</a:t>
            </a:r>
            <a:r>
              <a:rPr lang="en-US" sz="6600" b="1" baseline="300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</a:t>
            </a:r>
            <a:r>
              <a:rPr lang="en-US" sz="66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</a:t>
            </a:r>
            <a:r>
              <a:rPr lang="en-US" sz="6600" b="1" baseline="300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lang="en-US" sz="66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=5</a:t>
            </a:r>
            <a:r>
              <a:rPr lang="en-US" sz="6600" b="1" baseline="300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3·2</a:t>
            </a:r>
            <a:r>
              <a:rPr lang="en-US" sz="66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=5</a:t>
            </a:r>
            <a:r>
              <a:rPr lang="en-US" sz="6600" b="1" baseline="300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6</a:t>
            </a:r>
            <a:r>
              <a:rPr lang="en-US" sz="66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=15625</a:t>
            </a:r>
            <a:endParaRPr lang="en-US" sz="660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2162175" y="4106863"/>
            <a:ext cx="4818063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66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(x</a:t>
            </a:r>
            <a:r>
              <a:rPr lang="en-US" sz="6600" b="1" baseline="300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7</a:t>
            </a:r>
            <a:r>
              <a:rPr lang="en-US" sz="66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</a:t>
            </a:r>
            <a:r>
              <a:rPr lang="en-US" sz="6600" b="1" baseline="300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</a:t>
            </a:r>
            <a:r>
              <a:rPr lang="en-US" sz="66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=x</a:t>
            </a:r>
            <a:r>
              <a:rPr lang="en-US" sz="6600" b="1" baseline="300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7·4</a:t>
            </a:r>
            <a:r>
              <a:rPr lang="en-US" sz="66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=x</a:t>
            </a:r>
            <a:r>
              <a:rPr lang="en-US" sz="6600" b="1" baseline="300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28</a:t>
            </a:r>
            <a:endParaRPr lang="en-US" sz="660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7" grpId="0" animBg="1"/>
      <p:bldP spid="19458" grpId="0"/>
      <p:bldP spid="1945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3550" name="Group 62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9144000" cy="6719888"/>
        </p:xfrm>
        <a:graphic>
          <a:graphicData uri="http://schemas.openxmlformats.org/drawingml/2006/table">
            <a:tbl>
              <a:tblPr/>
              <a:tblGrid>
                <a:gridCol w="3049588"/>
                <a:gridCol w="3044825"/>
                <a:gridCol w="3049587"/>
              </a:tblGrid>
              <a:tr h="933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Примеры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Буквенная запись свойства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Словесная формулировка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84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При умножении степеней с одинаковыми основанием показатели складываем, основание остается прежнее.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937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 делении степеней с одинаковыми основанием показатели вычитаем, основание остается прежнее.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96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При возведении произведения в степень каждый множитель возводим в степень.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19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При возведении дроби в степень числитель и знаменатель возводим в эту степень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17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При возведении степени в степень основание остается без изменения, а показатели перемножаются.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3132138" y="1484313"/>
            <a:ext cx="2808287" cy="771525"/>
          </a:xfrm>
          <a:prstGeom prst="rect">
            <a:avLst/>
          </a:prstGeom>
          <a:gradFill rotWithShape="1">
            <a:gsLst>
              <a:gs pos="0">
                <a:srgbClr val="FFA2A1"/>
              </a:gs>
              <a:gs pos="35001">
                <a:srgbClr val="FFBEBD"/>
              </a:gs>
              <a:gs pos="100000">
                <a:srgbClr val="FFE5E5"/>
              </a:gs>
            </a:gsLst>
            <a:lin ang="16200000" scaled="1"/>
          </a:gradFill>
          <a:ln w="9525" algn="ctr">
            <a:solidFill>
              <a:srgbClr val="BE4B48"/>
            </a:solidFill>
            <a:miter lim="800000"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anchor="ctr">
            <a:spAutoFit/>
          </a:bodyPr>
          <a:lstStyle/>
          <a:p>
            <a:pPr algn="ctr"/>
            <a:r>
              <a:rPr lang="en-US" sz="44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</a:t>
            </a:r>
            <a:r>
              <a:rPr lang="en-US" sz="4400" b="1" baseline="300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</a:t>
            </a:r>
            <a:r>
              <a:rPr lang="ru-RU" sz="44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·</a:t>
            </a:r>
            <a:r>
              <a:rPr lang="en-US" sz="44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</a:t>
            </a:r>
            <a:r>
              <a:rPr lang="en-US" sz="4400" b="1" baseline="300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</a:t>
            </a:r>
            <a:r>
              <a:rPr lang="ru-RU" sz="44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=</a:t>
            </a:r>
            <a:r>
              <a:rPr lang="en-US" sz="44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</a:t>
            </a:r>
            <a:r>
              <a:rPr lang="en-US" sz="4400" b="1" baseline="300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</a:t>
            </a:r>
            <a:r>
              <a:rPr lang="ru-RU" sz="4400" b="1" baseline="300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+</a:t>
            </a:r>
            <a:r>
              <a:rPr lang="en-US" sz="4400" b="1" baseline="300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</a:t>
            </a:r>
            <a:endParaRPr lang="en-US" sz="440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63521" name="Rectangle 33"/>
          <p:cNvSpPr>
            <a:spLocks noChangeArrowheads="1"/>
          </p:cNvSpPr>
          <p:nvPr/>
        </p:nvSpPr>
        <p:spPr bwMode="auto">
          <a:xfrm>
            <a:off x="0" y="33575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63522" name="Object 34"/>
          <p:cNvGraphicFramePr>
            <a:graphicFrameLocks noChangeAspect="1"/>
          </p:cNvGraphicFramePr>
          <p:nvPr/>
        </p:nvGraphicFramePr>
        <p:xfrm>
          <a:off x="0" y="1196975"/>
          <a:ext cx="2855913" cy="850900"/>
        </p:xfrm>
        <a:graphic>
          <a:graphicData uri="http://schemas.openxmlformats.org/presentationml/2006/ole">
            <p:oleObj spid="_x0000_s63522" name="Формула" r:id="rId3" imgW="1511280" imgH="457200" progId="Equation.3">
              <p:embed/>
            </p:oleObj>
          </a:graphicData>
        </a:graphic>
      </p:graphicFrame>
      <p:graphicFrame>
        <p:nvGraphicFramePr>
          <p:cNvPr id="63524" name="Object 36"/>
          <p:cNvGraphicFramePr>
            <a:graphicFrameLocks noChangeAspect="1"/>
          </p:cNvGraphicFramePr>
          <p:nvPr/>
        </p:nvGraphicFramePr>
        <p:xfrm>
          <a:off x="250825" y="2636838"/>
          <a:ext cx="2259013" cy="425450"/>
        </p:xfrm>
        <a:graphic>
          <a:graphicData uri="http://schemas.openxmlformats.org/presentationml/2006/ole">
            <p:oleObj spid="_x0000_s63524" name="Формула" r:id="rId4" imgW="1066680" imgH="203040" progId="Equation.3">
              <p:embed/>
            </p:oleObj>
          </a:graphicData>
        </a:graphic>
      </p:graphicFrame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388" y="3500438"/>
            <a:ext cx="2016125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7950" y="3933825"/>
            <a:ext cx="2627313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3132138" y="2565400"/>
            <a:ext cx="2808287" cy="771525"/>
          </a:xfrm>
          <a:prstGeom prst="rect">
            <a:avLst/>
          </a:prstGeom>
          <a:solidFill>
            <a:schemeClr val="accent1">
              <a:alpha val="53999"/>
            </a:schemeClr>
          </a:solidFill>
          <a:ln w="9525" algn="ctr">
            <a:solidFill>
              <a:srgbClr val="BE4B48"/>
            </a:solidFill>
            <a:miter lim="800000"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anchor="ctr">
            <a:spAutoFit/>
          </a:bodyPr>
          <a:lstStyle/>
          <a:p>
            <a:pPr algn="ctr"/>
            <a:r>
              <a:rPr lang="ru-RU" sz="4400" b="1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en-US" sz="4400" b="1" baseline="300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</a:t>
            </a:r>
            <a:r>
              <a:rPr lang="ru-RU" sz="4400" b="1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4400" b="1">
                <a:latin typeface="Times New Roman" pitchFamily="18" charset="0"/>
              </a:rPr>
              <a:t>a</a:t>
            </a:r>
            <a:r>
              <a:rPr lang="en-US" sz="4400" b="1" baseline="30000">
                <a:latin typeface="Times New Roman" pitchFamily="18" charset="0"/>
              </a:rPr>
              <a:t>k</a:t>
            </a:r>
            <a:r>
              <a:rPr lang="ru-RU" sz="4400" b="1">
                <a:latin typeface="Times New Roman" pitchFamily="18" charset="0"/>
              </a:rPr>
              <a:t>=</a:t>
            </a:r>
            <a:r>
              <a:rPr lang="en-US" sz="4400" b="1">
                <a:latin typeface="Times New Roman" pitchFamily="18" charset="0"/>
              </a:rPr>
              <a:t>a</a:t>
            </a:r>
            <a:r>
              <a:rPr lang="en-US" sz="4400" b="1" baseline="30000">
                <a:latin typeface="Times New Roman" pitchFamily="18" charset="0"/>
              </a:rPr>
              <a:t>n</a:t>
            </a:r>
            <a:r>
              <a:rPr lang="ru-RU" sz="4400" b="1" baseline="3000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4400" b="1" baseline="30000">
                <a:latin typeface="Times New Roman" pitchFamily="18" charset="0"/>
              </a:rPr>
              <a:t>k</a:t>
            </a:r>
            <a:endParaRPr lang="en-US" sz="4400">
              <a:latin typeface="Times New Roman" pitchFamily="18" charset="0"/>
            </a:endParaRPr>
          </a:p>
        </p:txBody>
      </p:sp>
      <p:graphicFrame>
        <p:nvGraphicFramePr>
          <p:cNvPr id="63543" name="Object 55"/>
          <p:cNvGraphicFramePr>
            <a:graphicFrameLocks noChangeAspect="1"/>
          </p:cNvGraphicFramePr>
          <p:nvPr/>
        </p:nvGraphicFramePr>
        <p:xfrm>
          <a:off x="3348038" y="4581525"/>
          <a:ext cx="2376487" cy="914400"/>
        </p:xfrm>
        <a:graphic>
          <a:graphicData uri="http://schemas.openxmlformats.org/presentationml/2006/ole">
            <p:oleObj spid="_x0000_s63543" name="Формула" r:id="rId7" imgW="698500" imgH="469900" progId="Equation.3">
              <p:embed/>
            </p:oleObj>
          </a:graphicData>
        </a:graphic>
      </p:graphicFrame>
      <p:graphicFrame>
        <p:nvGraphicFramePr>
          <p:cNvPr id="63545" name="Object 57"/>
          <p:cNvGraphicFramePr>
            <a:graphicFrameLocks noChangeAspect="1"/>
          </p:cNvGraphicFramePr>
          <p:nvPr/>
        </p:nvGraphicFramePr>
        <p:xfrm>
          <a:off x="3276600" y="3789363"/>
          <a:ext cx="2447925" cy="584200"/>
        </p:xfrm>
        <a:graphic>
          <a:graphicData uri="http://schemas.openxmlformats.org/presentationml/2006/ole">
            <p:oleObj spid="_x0000_s63545" name="Формула" r:id="rId8" imgW="965200" imgH="228600" progId="Equation.3">
              <p:embed/>
            </p:oleObj>
          </a:graphicData>
        </a:graphic>
      </p:graphicFrame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0825" y="4652963"/>
            <a:ext cx="20875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3548" name="Object 60"/>
          <p:cNvGraphicFramePr>
            <a:graphicFrameLocks noChangeAspect="1"/>
          </p:cNvGraphicFramePr>
          <p:nvPr/>
        </p:nvGraphicFramePr>
        <p:xfrm>
          <a:off x="3419475" y="5876925"/>
          <a:ext cx="2305050" cy="609600"/>
        </p:xfrm>
        <a:graphic>
          <a:graphicData uri="http://schemas.openxmlformats.org/presentationml/2006/ole">
            <p:oleObj spid="_x0000_s63548" name="Формула" r:id="rId10" imgW="736600" imgH="228600" progId="Equation.3">
              <p:embed/>
            </p:oleObj>
          </a:graphicData>
        </a:graphic>
      </p:graphicFrame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180975" y="5734050"/>
            <a:ext cx="26971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24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(5</a:t>
            </a:r>
            <a:r>
              <a:rPr lang="en-US" sz="2400" baseline="300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</a:t>
            </a:r>
            <a:r>
              <a:rPr lang="en-US" sz="24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</a:t>
            </a:r>
            <a:r>
              <a:rPr lang="en-US" sz="2400" baseline="300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lang="en-US" sz="24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=5</a:t>
            </a:r>
            <a:r>
              <a:rPr lang="en-US" sz="2400" baseline="300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3·2</a:t>
            </a:r>
            <a:r>
              <a:rPr lang="en-US" sz="24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=5</a:t>
            </a:r>
            <a:r>
              <a:rPr lang="en-US" sz="2400" baseline="300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6</a:t>
            </a:r>
            <a:r>
              <a:rPr lang="en-US" sz="24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=15625</a:t>
            </a:r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395288" y="6165850"/>
            <a:ext cx="18684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24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(x</a:t>
            </a:r>
            <a:r>
              <a:rPr lang="en-US" sz="2400" baseline="300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7</a:t>
            </a:r>
            <a:r>
              <a:rPr lang="en-US" sz="24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</a:t>
            </a:r>
            <a:r>
              <a:rPr lang="en-US" sz="2400" baseline="300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</a:t>
            </a:r>
            <a:r>
              <a:rPr lang="en-US" sz="24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=x</a:t>
            </a:r>
            <a:r>
              <a:rPr lang="en-US" sz="2400" baseline="300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7·4</a:t>
            </a:r>
            <a:r>
              <a:rPr lang="en-US" sz="24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=x</a:t>
            </a:r>
            <a:r>
              <a:rPr lang="en-US" sz="2400" baseline="300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28</a:t>
            </a:r>
            <a:endParaRPr lang="en-US" sz="240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09" grpId="0" animBg="1"/>
      <p:bldP spid="2" grpId="0" animBg="1"/>
      <p:bldP spid="19458" grpId="0"/>
      <p:bldP spid="1945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Работа по учебнику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ru-RU">
                <a:latin typeface="Times New Roman" pitchFamily="18" charset="0"/>
              </a:rPr>
              <a:t>Стр.77 № 160 (2,4)</a:t>
            </a:r>
          </a:p>
          <a:p>
            <a:pPr>
              <a:buFont typeface="Wingdings" pitchFamily="2" charset="2"/>
              <a:buNone/>
            </a:pPr>
            <a:r>
              <a:rPr lang="ru-RU">
                <a:latin typeface="Times New Roman" pitchFamily="18" charset="0"/>
              </a:rPr>
              <a:t>             № 161 (2,4)</a:t>
            </a:r>
          </a:p>
          <a:p>
            <a:pPr>
              <a:buFont typeface="Wingdings" pitchFamily="2" charset="2"/>
              <a:buNone/>
            </a:pPr>
            <a:r>
              <a:rPr lang="ru-RU">
                <a:latin typeface="Times New Roman" pitchFamily="18" charset="0"/>
              </a:rPr>
              <a:t>             №  167(2,4)</a:t>
            </a:r>
          </a:p>
          <a:p>
            <a:pPr>
              <a:buFont typeface="Wingdings" pitchFamily="2" charset="2"/>
              <a:buNone/>
            </a:pPr>
            <a:r>
              <a:rPr lang="ru-RU">
                <a:latin typeface="Times New Roman" pitchFamily="18" charset="0"/>
              </a:rPr>
              <a:t>             №  168 (2,4)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Таблица 2"/>
          <p:cNvPicPr>
            <a:picLocks noGrp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1188" y="1628775"/>
            <a:ext cx="7815262" cy="3814763"/>
          </a:xfrm>
          <a:prstGeom prst="rect">
            <a:avLst/>
          </a:prstGeom>
          <a:solidFill>
            <a:schemeClr val="accent1"/>
          </a:solidFill>
        </p:spPr>
      </p:pic>
      <p:sp>
        <p:nvSpPr>
          <p:cNvPr id="23558" name="Rectangle 6"/>
          <p:cNvSpPr>
            <a:spLocks noChangeArrowheads="1"/>
          </p:cNvSpPr>
          <p:nvPr/>
        </p:nvSpPr>
        <p:spPr bwMode="auto">
          <a:xfrm>
            <a:off x="1258888" y="3068638"/>
            <a:ext cx="2520950" cy="6191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Ничего не понял</a:t>
            </a:r>
            <a:endParaRPr lang="ru-RU" b="1" i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559" name="Rectangle 7"/>
          <p:cNvSpPr>
            <a:spLocks noChangeArrowheads="1"/>
          </p:cNvSpPr>
          <p:nvPr/>
        </p:nvSpPr>
        <p:spPr bwMode="auto">
          <a:xfrm>
            <a:off x="1258888" y="1963738"/>
            <a:ext cx="2520950" cy="60166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Получил удовольствие</a:t>
            </a:r>
            <a:endParaRPr lang="ru-RU" b="1" i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1258888" y="4149725"/>
            <a:ext cx="2517775" cy="6016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Удивился</a:t>
            </a:r>
            <a:endParaRPr lang="ru-RU" b="1" i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5508625" y="1989138"/>
            <a:ext cx="2376488" cy="57626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Узнал что-то новое</a:t>
            </a:r>
            <a:endParaRPr lang="ru-RU" b="1" i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455" name="Rectangle 4"/>
          <p:cNvSpPr>
            <a:spLocks noChangeArrowheads="1"/>
          </p:cNvSpPr>
          <p:nvPr/>
        </p:nvSpPr>
        <p:spPr bwMode="auto">
          <a:xfrm>
            <a:off x="5561013" y="4257675"/>
            <a:ext cx="2324100" cy="4667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b="1" i="1">
                <a:latin typeface="Times New Roman" pitchFamily="18" charset="0"/>
                <a:cs typeface="Times New Roman" pitchFamily="18" charset="0"/>
              </a:rPr>
              <a:t>Расстроился</a:t>
            </a:r>
          </a:p>
        </p:txBody>
      </p:sp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5534025" y="3111500"/>
            <a:ext cx="2351088" cy="5349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Научился</a:t>
            </a:r>
            <a:endParaRPr lang="ru-RU" b="1" i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Солнце 11"/>
          <p:cNvSpPr/>
          <p:nvPr/>
        </p:nvSpPr>
        <p:spPr>
          <a:xfrm>
            <a:off x="3924300" y="2565400"/>
            <a:ext cx="1368425" cy="1270000"/>
          </a:xfrm>
          <a:prstGeom prst="sun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4309939" y="2806899"/>
            <a:ext cx="432048" cy="707886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Я</a:t>
            </a:r>
            <a:endParaRPr lang="ru-RU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Заголовок 1"/>
          <p:cNvSpPr txBox="1">
            <a:spLocks noGrp="1"/>
          </p:cNvSpPr>
          <p:nvPr>
            <p:ph type="title" idx="4294967295"/>
          </p:nvPr>
        </p:nvSpPr>
        <p:spPr>
          <a:xfrm>
            <a:off x="467544" y="764704"/>
            <a:ext cx="8229600" cy="648072"/>
          </a:xfrm>
          <a:noFill/>
          <a:ln/>
          <a:extLst>
            <a:ext uri="{909E8E84-426E-40DD-AFC4-6F175D3DCCD1}"/>
            <a:ext uri="{91240B29-F687-4F45-9708-019B960494DF}"/>
          </a:extLst>
        </p:spPr>
        <p:txBody>
          <a:bodyPr anchor="ctr">
            <a:normAutofit fontScale="90000"/>
          </a:bodyPr>
          <a:lstStyle/>
          <a:p>
            <a:pPr algn="ctr" eaLnBrk="0" hangingPunct="0">
              <a:defRPr/>
            </a:pPr>
            <a:r>
              <a:rPr lang="ru-RU" sz="4400" b="1" i="1" kern="1200" dirty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«</a:t>
            </a:r>
            <a:r>
              <a:rPr lang="ru-RU" sz="4000" b="1" i="1" kern="1200" dirty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Лист самооценки</a:t>
            </a:r>
            <a:r>
              <a:rPr lang="ru-RU" sz="4400" b="1" i="1" kern="1200" dirty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» </a:t>
            </a:r>
            <a:r>
              <a:rPr lang="ru-RU" sz="4000" b="1" i="1" kern="1200" dirty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lang="ru-RU" sz="4000" b="1" i="1" kern="1200" dirty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+mj-ea"/>
                <a:cs typeface="Times New Roman" pitchFamily="18" charset="0"/>
              </a:rPr>
            </a:br>
            <a:endParaRPr lang="ru-RU" sz="4400" b="1" i="1" kern="1200" dirty="0">
              <a:ln w="1905"/>
              <a:solidFill>
                <a:srgbClr val="0070C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3555" name="Rectangle 3"/>
          <p:cNvSpPr>
            <a:spLocks noGrp="1"/>
          </p:cNvSpPr>
          <p:nvPr>
            <p:ph type="body" idx="1"/>
          </p:nvPr>
        </p:nvSpPr>
        <p:spPr>
          <a:xfrm>
            <a:off x="611188" y="3500438"/>
            <a:ext cx="8229600" cy="2105025"/>
          </a:xfrm>
        </p:spPr>
        <p:txBody>
          <a:bodyPr/>
          <a:lstStyle/>
          <a:p>
            <a:pPr>
              <a:lnSpc>
                <a:spcPct val="90000"/>
              </a:lnSpc>
              <a:buFont typeface="Arial" charset="0"/>
              <a:buNone/>
            </a:pPr>
            <a:r>
              <a:rPr lang="ru-RU" sz="2500" b="1">
                <a:solidFill>
                  <a:srgbClr val="002060"/>
                </a:solidFill>
              </a:rPr>
              <a:t>    </a:t>
            </a:r>
            <a:r>
              <a:rPr lang="ru-RU" b="1" i="1">
                <a:solidFill>
                  <a:srgbClr val="002060"/>
                </a:solidFill>
              </a:rPr>
              <a:t>Пусть кто-нибудь попробует вычеркнуть из математики степени, и он увидит, что без них далеко  не уедешь.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ru-RU" b="1" i="1">
                <a:solidFill>
                  <a:srgbClr val="002060"/>
                </a:solidFill>
              </a:rPr>
              <a:t>                                                      М.В. Ломоносов</a:t>
            </a:r>
          </a:p>
        </p:txBody>
      </p:sp>
      <p:pic>
        <p:nvPicPr>
          <p:cNvPr id="23557" name="Picture 5" descr="img20"/>
          <p:cNvPicPr>
            <a:picLocks noChangeAspect="1" noChangeArrowheads="1"/>
          </p:cNvPicPr>
          <p:nvPr/>
        </p:nvPicPr>
        <p:blipFill>
          <a:blip r:embed="rId2"/>
          <a:srcRect l="18916" r="18729" b="13528"/>
          <a:stretch>
            <a:fillRect/>
          </a:stretch>
        </p:blipFill>
        <p:spPr bwMode="auto">
          <a:xfrm>
            <a:off x="0" y="0"/>
            <a:ext cx="2881313" cy="2997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Домашняя работа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ru-RU"/>
              <a:t>Учить таблицу, читать стр. 73-76</a:t>
            </a:r>
          </a:p>
          <a:p>
            <a:pPr>
              <a:buFont typeface="Wingdings" pitchFamily="2" charset="2"/>
              <a:buNone/>
            </a:pPr>
            <a:endParaRPr lang="ru-RU"/>
          </a:p>
        </p:txBody>
      </p:sp>
      <p:sp>
        <p:nvSpPr>
          <p:cNvPr id="105476" name="Rectangle 4"/>
          <p:cNvSpPr>
            <a:spLocks noChangeArrowheads="1"/>
          </p:cNvSpPr>
          <p:nvPr/>
        </p:nvSpPr>
        <p:spPr bwMode="auto">
          <a:xfrm>
            <a:off x="1403350" y="2420938"/>
            <a:ext cx="6048375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/>
              <a:t>                </a:t>
            </a:r>
            <a:r>
              <a:rPr lang="ru-RU" sz="2400">
                <a:latin typeface="Times New Roman" pitchFamily="18" charset="0"/>
              </a:rPr>
              <a:t>№ 160 (нечетные)</a:t>
            </a:r>
          </a:p>
          <a:p>
            <a:r>
              <a:rPr lang="ru-RU" sz="2400">
                <a:latin typeface="Times New Roman" pitchFamily="18" charset="0"/>
              </a:rPr>
              <a:t>             № 161 (нечетные)</a:t>
            </a:r>
          </a:p>
          <a:p>
            <a:r>
              <a:rPr lang="ru-RU" sz="2400">
                <a:latin typeface="Times New Roman" pitchFamily="18" charset="0"/>
              </a:rPr>
              <a:t>             №  167(нечетные)</a:t>
            </a:r>
          </a:p>
          <a:p>
            <a:r>
              <a:rPr lang="ru-RU" sz="2400">
                <a:latin typeface="Times New Roman" pitchFamily="18" charset="0"/>
              </a:rPr>
              <a:t>             №  168 (нечетные)</a:t>
            </a:r>
          </a:p>
          <a:p>
            <a:r>
              <a:rPr lang="ru-RU" sz="2400">
                <a:latin typeface="Times New Roman" pitchFamily="18" charset="0"/>
              </a:rPr>
              <a:t>             № 1 (вводные упражнения)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Цель урока:</a:t>
            </a:r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1403350" y="1571625"/>
            <a:ext cx="6681788" cy="146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marL="342900" indent="-342900">
              <a:buFontTx/>
              <a:buAutoNum type="arabicPeriod"/>
            </a:pPr>
            <a:r>
              <a:rPr lang="ru-RU">
                <a:latin typeface="Verdana" pitchFamily="34" charset="0"/>
              </a:rPr>
              <a:t>обобщить знания о степени с натуральным показателем</a:t>
            </a:r>
          </a:p>
          <a:p>
            <a:pPr marL="342900" indent="-342900">
              <a:buFontTx/>
              <a:buAutoNum type="arabicPeriod"/>
            </a:pPr>
            <a:r>
              <a:rPr lang="ru-RU">
                <a:latin typeface="Verdana" pitchFamily="34" charset="0"/>
              </a:rPr>
              <a:t> закрепить и усовершенствовать навыки простейших </a:t>
            </a:r>
          </a:p>
          <a:p>
            <a:pPr marL="342900" indent="-342900"/>
            <a:r>
              <a:rPr lang="ru-RU">
                <a:latin typeface="Verdana" pitchFamily="34" charset="0"/>
              </a:rPr>
              <a:t>преобразований выражений, содержащих степень  </a:t>
            </a:r>
          </a:p>
          <a:p>
            <a:pPr marL="342900" indent="-342900"/>
            <a:r>
              <a:rPr lang="ru-RU">
                <a:latin typeface="Verdana" pitchFamily="34" charset="0"/>
              </a:rPr>
              <a:t>с натуральным показателем.</a:t>
            </a:r>
          </a:p>
          <a:p>
            <a:pPr marL="342900" indent="-342900"/>
            <a:r>
              <a:rPr lang="ru-RU">
                <a:latin typeface="Verdana" pitchFamily="34" charset="0"/>
              </a:rPr>
              <a:t>3. Узнать основные свойства степеней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4338" name="Rectangle 4"/>
          <p:cNvSpPr>
            <a:spLocks noChangeArrowheads="1"/>
          </p:cNvSpPr>
          <p:nvPr/>
        </p:nvSpPr>
        <p:spPr bwMode="auto">
          <a:xfrm>
            <a:off x="0" y="11144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4339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57313" y="2143125"/>
            <a:ext cx="6700837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1" name="Rectangle 7"/>
          <p:cNvSpPr>
            <a:spLocks noChangeArrowheads="1"/>
          </p:cNvSpPr>
          <p:nvPr/>
        </p:nvSpPr>
        <p:spPr bwMode="auto">
          <a:xfrm>
            <a:off x="0" y="13144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4342" name="Rectangle 8"/>
          <p:cNvSpPr>
            <a:spLocks noChangeArrowheads="1"/>
          </p:cNvSpPr>
          <p:nvPr/>
        </p:nvSpPr>
        <p:spPr bwMode="auto">
          <a:xfrm>
            <a:off x="1666875" y="333375"/>
            <a:ext cx="581025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ru-RU" sz="3600" b="1" u="sng">
                <a:solidFill>
                  <a:srgbClr val="FF0000"/>
                </a:solidFill>
                <a:latin typeface="Comic Sans MS" pitchFamily="66" charset="0"/>
                <a:ea typeface="Calibri" pitchFamily="34" charset="0"/>
                <a:cs typeface="Times New Roman" pitchFamily="18" charset="0"/>
              </a:rPr>
              <a:t>СТЕПЕНЬ и ее свойства</a:t>
            </a:r>
            <a:endParaRPr lang="ru-RU" sz="3600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2500313" y="1071563"/>
            <a:ext cx="385762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3600" b="1">
                <a:latin typeface="Comic Sans MS" pitchFamily="66" charset="0"/>
                <a:ea typeface="Calibri" pitchFamily="34" charset="0"/>
                <a:cs typeface="Times New Roman" pitchFamily="18" charset="0"/>
              </a:rPr>
              <a:t>7</a:t>
            </a:r>
            <a:r>
              <a:rPr lang="ru-RU" sz="3600" b="1">
                <a:latin typeface="Calibri" pitchFamily="34" charset="0"/>
                <a:ea typeface="Calibri" pitchFamily="34" charset="0"/>
                <a:cs typeface="Times New Roman" pitchFamily="18" charset="0"/>
              </a:rPr>
              <a:t>·</a:t>
            </a:r>
            <a:r>
              <a:rPr lang="ru-RU" sz="3600" b="1">
                <a:latin typeface="Comic Sans MS" pitchFamily="66" charset="0"/>
                <a:ea typeface="Calibri" pitchFamily="34" charset="0"/>
                <a:cs typeface="Times New Roman" pitchFamily="18" charset="0"/>
              </a:rPr>
              <a:t>7</a:t>
            </a:r>
            <a:r>
              <a:rPr lang="ru-RU" sz="3600" b="1">
                <a:latin typeface="Calibri" pitchFamily="34" charset="0"/>
                <a:ea typeface="Calibri" pitchFamily="34" charset="0"/>
                <a:cs typeface="Times New Roman" pitchFamily="18" charset="0"/>
              </a:rPr>
              <a:t>·</a:t>
            </a:r>
            <a:r>
              <a:rPr lang="ru-RU" sz="3600" b="1">
                <a:latin typeface="Comic Sans MS" pitchFamily="66" charset="0"/>
                <a:ea typeface="Calibri" pitchFamily="34" charset="0"/>
                <a:cs typeface="Times New Roman" pitchFamily="18" charset="0"/>
              </a:rPr>
              <a:t>7</a:t>
            </a:r>
            <a:r>
              <a:rPr lang="ru-RU" sz="3600" b="1">
                <a:latin typeface="Calibri" pitchFamily="34" charset="0"/>
                <a:ea typeface="Calibri" pitchFamily="34" charset="0"/>
                <a:cs typeface="Times New Roman" pitchFamily="18" charset="0"/>
              </a:rPr>
              <a:t>·</a:t>
            </a:r>
            <a:r>
              <a:rPr lang="ru-RU" sz="3600" b="1">
                <a:latin typeface="Comic Sans MS" pitchFamily="66" charset="0"/>
                <a:ea typeface="Calibri" pitchFamily="34" charset="0"/>
                <a:cs typeface="Times New Roman" pitchFamily="18" charset="0"/>
              </a:rPr>
              <a:t>7</a:t>
            </a:r>
            <a:r>
              <a:rPr lang="ru-RU" sz="3600" b="1">
                <a:latin typeface="Calibri" pitchFamily="34" charset="0"/>
                <a:ea typeface="Calibri" pitchFamily="34" charset="0"/>
                <a:cs typeface="Times New Roman" pitchFamily="18" charset="0"/>
              </a:rPr>
              <a:t>·</a:t>
            </a:r>
            <a:r>
              <a:rPr lang="ru-RU" sz="3600" b="1">
                <a:latin typeface="Comic Sans MS" pitchFamily="66" charset="0"/>
                <a:ea typeface="Calibri" pitchFamily="34" charset="0"/>
                <a:cs typeface="Times New Roman" pitchFamily="18" charset="0"/>
              </a:rPr>
              <a:t>7=7</a:t>
            </a:r>
            <a:r>
              <a:rPr lang="ru-RU" sz="3600" b="1" baseline="30000">
                <a:latin typeface="Comic Sans MS" pitchFamily="66" charset="0"/>
                <a:ea typeface="Calibri" pitchFamily="34" charset="0"/>
                <a:cs typeface="Times New Roman" pitchFamily="18" charset="0"/>
              </a:rPr>
              <a:t>5</a:t>
            </a:r>
            <a:endParaRPr lang="ru-RU" sz="3600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4016375" y="3781425"/>
            <a:ext cx="111125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8000" b="1">
                <a:latin typeface="Comic Sans MS" pitchFamily="66" charset="0"/>
                <a:ea typeface="Calibri" pitchFamily="34" charset="0"/>
                <a:cs typeface="Times New Roman" pitchFamily="18" charset="0"/>
              </a:rPr>
              <a:t>a</a:t>
            </a:r>
            <a:r>
              <a:rPr lang="en-US" sz="8000" b="1" baseline="30000">
                <a:latin typeface="Comic Sans MS" pitchFamily="66" charset="0"/>
                <a:ea typeface="Calibri" pitchFamily="34" charset="0"/>
                <a:cs typeface="Times New Roman" pitchFamily="18" charset="0"/>
              </a:rPr>
              <a:t>n</a:t>
            </a:r>
            <a:endParaRPr lang="en-US" sz="8000">
              <a:ea typeface="Calibri" pitchFamily="34" charset="0"/>
              <a:cs typeface="Times New Roman" pitchFamily="18" charset="0"/>
            </a:endParaRPr>
          </a:p>
        </p:txBody>
      </p:sp>
      <p:cxnSp>
        <p:nvCxnSpPr>
          <p:cNvPr id="15" name="Прямая со стрелкой 14"/>
          <p:cNvCxnSpPr/>
          <p:nvPr/>
        </p:nvCxnSpPr>
        <p:spPr>
          <a:xfrm flipV="1">
            <a:off x="3214688" y="4857750"/>
            <a:ext cx="785812" cy="214313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>
            <a:stCxn id="21" idx="1"/>
          </p:cNvCxnSpPr>
          <p:nvPr/>
        </p:nvCxnSpPr>
        <p:spPr>
          <a:xfrm rot="10800000" flipV="1">
            <a:off x="5072063" y="4068763"/>
            <a:ext cx="1000125" cy="14605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428625" y="4857750"/>
            <a:ext cx="29908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>
                <a:latin typeface="Comic Sans MS" pitchFamily="66" charset="0"/>
              </a:rPr>
              <a:t>Основание</a:t>
            </a: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6072188" y="3714750"/>
            <a:ext cx="307181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>
                <a:latin typeface="Comic Sans MS" pitchFamily="66" charset="0"/>
              </a:rPr>
              <a:t>Показатель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3" grpId="0"/>
      <p:bldP spid="1034" grpId="0"/>
      <p:bldP spid="20" grpId="0"/>
      <p:bldP spid="2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1285875" y="917575"/>
            <a:ext cx="6858000" cy="76835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/>
            <a:r>
              <a:rPr lang="en-US" sz="4400">
                <a:solidFill>
                  <a:schemeClr val="tx1"/>
                </a:solidFill>
                <a:latin typeface="Comic Sans MS" pitchFamily="66" charset="0"/>
                <a:ea typeface="Calibri" pitchFamily="34" charset="0"/>
                <a:cs typeface="Times New Roman" pitchFamily="18" charset="0"/>
              </a:rPr>
              <a:t>a</a:t>
            </a:r>
            <a:r>
              <a:rPr lang="ru-RU" sz="4400" baseline="30000">
                <a:solidFill>
                  <a:schemeClr val="tx1"/>
                </a:solidFill>
                <a:latin typeface="Comic Sans MS" pitchFamily="66" charset="0"/>
                <a:ea typeface="Calibri" pitchFamily="34" charset="0"/>
                <a:cs typeface="Times New Roman" pitchFamily="18" charset="0"/>
              </a:rPr>
              <a:t>1</a:t>
            </a:r>
            <a:r>
              <a:rPr lang="ru-RU" sz="4400">
                <a:solidFill>
                  <a:schemeClr val="tx1"/>
                </a:solidFill>
                <a:latin typeface="Comic Sans MS" pitchFamily="66" charset="0"/>
                <a:ea typeface="Calibri" pitchFamily="34" charset="0"/>
                <a:cs typeface="Times New Roman" pitchFamily="18" charset="0"/>
              </a:rPr>
              <a:t>=</a:t>
            </a:r>
            <a:r>
              <a:rPr lang="en-US" sz="4400">
                <a:solidFill>
                  <a:schemeClr val="tx1"/>
                </a:solidFill>
                <a:latin typeface="Comic Sans MS" pitchFamily="66" charset="0"/>
                <a:ea typeface="Calibri" pitchFamily="34" charset="0"/>
                <a:cs typeface="Times New Roman" pitchFamily="18" charset="0"/>
              </a:rPr>
              <a:t>a</a:t>
            </a:r>
            <a:r>
              <a:rPr lang="ru-RU" sz="4400">
                <a:solidFill>
                  <a:schemeClr val="tx1"/>
                </a:solidFill>
                <a:latin typeface="Comic Sans MS" pitchFamily="66" charset="0"/>
                <a:ea typeface="Calibri" pitchFamily="34" charset="0"/>
                <a:cs typeface="Times New Roman" pitchFamily="18" charset="0"/>
              </a:rPr>
              <a:t>        0</a:t>
            </a:r>
            <a:r>
              <a:rPr lang="en-US" sz="4400" baseline="60000">
                <a:solidFill>
                  <a:schemeClr val="tx1"/>
                </a:solidFill>
                <a:latin typeface="Comic Sans MS" pitchFamily="66" charset="0"/>
                <a:ea typeface="Calibri" pitchFamily="34" charset="0"/>
                <a:cs typeface="Times New Roman" pitchFamily="18" charset="0"/>
              </a:rPr>
              <a:t>n</a:t>
            </a:r>
            <a:r>
              <a:rPr lang="ru-RU" sz="4400">
                <a:solidFill>
                  <a:schemeClr val="tx1"/>
                </a:solidFill>
                <a:latin typeface="Comic Sans MS" pitchFamily="66" charset="0"/>
                <a:ea typeface="Calibri" pitchFamily="34" charset="0"/>
                <a:cs typeface="Times New Roman" pitchFamily="18" charset="0"/>
              </a:rPr>
              <a:t>=0        1</a:t>
            </a:r>
            <a:r>
              <a:rPr lang="en-US" sz="4400" baseline="60000">
                <a:solidFill>
                  <a:schemeClr val="tx1"/>
                </a:solidFill>
                <a:latin typeface="Comic Sans MS" pitchFamily="66" charset="0"/>
                <a:ea typeface="Calibri" pitchFamily="34" charset="0"/>
                <a:cs typeface="Times New Roman" pitchFamily="18" charset="0"/>
              </a:rPr>
              <a:t>n</a:t>
            </a:r>
            <a:r>
              <a:rPr lang="ru-RU" sz="4400">
                <a:solidFill>
                  <a:schemeClr val="tx1"/>
                </a:solidFill>
                <a:latin typeface="Comic Sans MS" pitchFamily="66" charset="0"/>
                <a:ea typeface="Calibri" pitchFamily="34" charset="0"/>
                <a:cs typeface="Times New Roman" pitchFamily="18" charset="0"/>
              </a:rPr>
              <a:t>=1</a:t>
            </a:r>
          </a:p>
        </p:txBody>
      </p:sp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2070100" y="2476500"/>
            <a:ext cx="50038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ru-RU" sz="3600" b="1">
                <a:latin typeface="Comic Sans MS" pitchFamily="66" charset="0"/>
                <a:ea typeface="Calibri" pitchFamily="34" charset="0"/>
                <a:cs typeface="Times New Roman" pitchFamily="18" charset="0"/>
              </a:rPr>
              <a:t>(-3)</a:t>
            </a:r>
            <a:r>
              <a:rPr lang="ru-RU" sz="3600" b="1">
                <a:latin typeface="Calibri" pitchFamily="34" charset="0"/>
                <a:ea typeface="Calibri" pitchFamily="34" charset="0"/>
                <a:cs typeface="Times New Roman" pitchFamily="18" charset="0"/>
              </a:rPr>
              <a:t>·</a:t>
            </a:r>
            <a:r>
              <a:rPr lang="ru-RU" sz="3600" b="1">
                <a:latin typeface="Comic Sans MS" pitchFamily="66" charset="0"/>
                <a:ea typeface="Calibri" pitchFamily="34" charset="0"/>
                <a:cs typeface="Times New Roman" pitchFamily="18" charset="0"/>
              </a:rPr>
              <a:t>(-3)</a:t>
            </a:r>
            <a:r>
              <a:rPr lang="ru-RU" sz="3600" b="1">
                <a:latin typeface="Calibri" pitchFamily="34" charset="0"/>
                <a:ea typeface="Calibri" pitchFamily="34" charset="0"/>
                <a:cs typeface="Times New Roman" pitchFamily="18" charset="0"/>
              </a:rPr>
              <a:t>·</a:t>
            </a:r>
            <a:r>
              <a:rPr lang="ru-RU" sz="3600" b="1">
                <a:latin typeface="Comic Sans MS" pitchFamily="66" charset="0"/>
                <a:ea typeface="Calibri" pitchFamily="34" charset="0"/>
                <a:cs typeface="Times New Roman" pitchFamily="18" charset="0"/>
              </a:rPr>
              <a:t>(-3)</a:t>
            </a:r>
            <a:r>
              <a:rPr lang="ru-RU" sz="3600" b="1">
                <a:latin typeface="Calibri" pitchFamily="34" charset="0"/>
                <a:ea typeface="Calibri" pitchFamily="34" charset="0"/>
                <a:cs typeface="Times New Roman" pitchFamily="18" charset="0"/>
              </a:rPr>
              <a:t>·</a:t>
            </a:r>
            <a:r>
              <a:rPr lang="ru-RU" sz="3600" b="1">
                <a:latin typeface="Comic Sans MS" pitchFamily="66" charset="0"/>
                <a:ea typeface="Calibri" pitchFamily="34" charset="0"/>
                <a:cs typeface="Times New Roman" pitchFamily="18" charset="0"/>
              </a:rPr>
              <a:t>(-3)=81</a:t>
            </a:r>
            <a:endParaRPr lang="ru-RU" sz="3600" b="1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2300288" y="3405188"/>
            <a:ext cx="454342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ru-RU" sz="3600" b="1">
                <a:latin typeface="Comic Sans MS" pitchFamily="66" charset="0"/>
                <a:ea typeface="Calibri" pitchFamily="34" charset="0"/>
                <a:cs typeface="Times New Roman" pitchFamily="18" charset="0"/>
              </a:rPr>
              <a:t>(-5)</a:t>
            </a:r>
            <a:r>
              <a:rPr lang="ru-RU" sz="3600" b="1">
                <a:latin typeface="Calibri" pitchFamily="34" charset="0"/>
                <a:ea typeface="Calibri" pitchFamily="34" charset="0"/>
                <a:cs typeface="Times New Roman" pitchFamily="18" charset="0"/>
              </a:rPr>
              <a:t>·</a:t>
            </a:r>
            <a:r>
              <a:rPr lang="ru-RU" sz="3600" b="1">
                <a:latin typeface="Comic Sans MS" pitchFamily="66" charset="0"/>
                <a:ea typeface="Calibri" pitchFamily="34" charset="0"/>
                <a:cs typeface="Times New Roman" pitchFamily="18" charset="0"/>
              </a:rPr>
              <a:t>(-5)</a:t>
            </a:r>
            <a:r>
              <a:rPr lang="ru-RU" sz="3600" b="1">
                <a:latin typeface="Calibri" pitchFamily="34" charset="0"/>
                <a:ea typeface="Calibri" pitchFamily="34" charset="0"/>
                <a:cs typeface="Times New Roman" pitchFamily="18" charset="0"/>
              </a:rPr>
              <a:t>·</a:t>
            </a:r>
            <a:r>
              <a:rPr lang="ru-RU" sz="3600" b="1">
                <a:latin typeface="Comic Sans MS" pitchFamily="66" charset="0"/>
                <a:ea typeface="Calibri" pitchFamily="34" charset="0"/>
                <a:cs typeface="Times New Roman" pitchFamily="18" charset="0"/>
              </a:rPr>
              <a:t>(-5)=-125</a:t>
            </a:r>
            <a:endParaRPr lang="ru-RU" sz="3600" b="1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3511550" y="4333875"/>
            <a:ext cx="21209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ru-RU" sz="3600" b="1">
                <a:latin typeface="Comic Sans MS" pitchFamily="66" charset="0"/>
                <a:ea typeface="Calibri" pitchFamily="34" charset="0"/>
                <a:cs typeface="Times New Roman" pitchFamily="18" charset="0"/>
              </a:rPr>
              <a:t>(-6)</a:t>
            </a:r>
            <a:r>
              <a:rPr lang="ru-RU" sz="3600" b="1" baseline="30000">
                <a:latin typeface="Comic Sans MS" pitchFamily="66" charset="0"/>
                <a:ea typeface="Calibri" pitchFamily="34" charset="0"/>
                <a:cs typeface="Times New Roman" pitchFamily="18" charset="0"/>
              </a:rPr>
              <a:t>2</a:t>
            </a:r>
            <a:r>
              <a:rPr lang="ru-RU" sz="3600" b="1">
                <a:latin typeface="Comic Sans MS" pitchFamily="66" charset="0"/>
                <a:ea typeface="Calibri" pitchFamily="34" charset="0"/>
                <a:cs typeface="Times New Roman" pitchFamily="18" charset="0"/>
              </a:rPr>
              <a:t>=36</a:t>
            </a:r>
            <a:endParaRPr lang="ru-RU" sz="3600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3540125" y="5262563"/>
            <a:ext cx="206375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ru-RU" sz="3600" b="1">
                <a:latin typeface="Comic Sans MS" pitchFamily="66" charset="0"/>
                <a:ea typeface="Calibri" pitchFamily="34" charset="0"/>
                <a:cs typeface="Times New Roman" pitchFamily="18" charset="0"/>
              </a:rPr>
              <a:t>-6</a:t>
            </a:r>
            <a:r>
              <a:rPr lang="ru-RU" sz="3600" b="1" baseline="30000">
                <a:latin typeface="Comic Sans MS" pitchFamily="66" charset="0"/>
                <a:ea typeface="Calibri" pitchFamily="34" charset="0"/>
                <a:cs typeface="Times New Roman" pitchFamily="18" charset="0"/>
              </a:rPr>
              <a:t>2</a:t>
            </a:r>
            <a:r>
              <a:rPr lang="ru-RU" sz="3600" b="1">
                <a:latin typeface="Comic Sans MS" pitchFamily="66" charset="0"/>
                <a:ea typeface="Calibri" pitchFamily="34" charset="0"/>
                <a:cs typeface="Times New Roman" pitchFamily="18" charset="0"/>
              </a:rPr>
              <a:t>=-36</a:t>
            </a:r>
            <a:endParaRPr lang="ru-RU" sz="3600"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  <p:bldP spid="14339" grpId="0"/>
      <p:bldP spid="14340" grpId="0"/>
      <p:bldP spid="1434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32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b="41191"/>
          <a:stretch>
            <a:fillRect/>
          </a:stretch>
        </p:blipFill>
        <p:spPr bwMode="auto">
          <a:xfrm>
            <a:off x="6091238" y="404813"/>
            <a:ext cx="3052762" cy="3529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4936" name="Group 120"/>
          <p:cNvGraphicFramePr>
            <a:graphicFrameLocks noGrp="1"/>
          </p:cNvGraphicFramePr>
          <p:nvPr/>
        </p:nvGraphicFramePr>
        <p:xfrm>
          <a:off x="214313" y="404813"/>
          <a:ext cx="6096000" cy="1095375"/>
        </p:xfrm>
        <a:graphic>
          <a:graphicData uri="http://schemas.openxmlformats.org/drawingml/2006/table">
            <a:tbl>
              <a:tblPr/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2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4933" name="Group 117"/>
          <p:cNvGraphicFramePr>
            <a:graphicFrameLocks noGrp="1"/>
          </p:cNvGraphicFramePr>
          <p:nvPr/>
        </p:nvGraphicFramePr>
        <p:xfrm>
          <a:off x="214313" y="1857375"/>
          <a:ext cx="6096000" cy="1149350"/>
        </p:xfrm>
        <a:graphic>
          <a:graphicData uri="http://schemas.openxmlformats.org/drawingml/2006/table">
            <a:tbl>
              <a:tblPr/>
              <a:tblGrid>
                <a:gridCol w="1016000"/>
                <a:gridCol w="1016000"/>
                <a:gridCol w="1016000"/>
                <a:gridCol w="1016000"/>
                <a:gridCol w="1016000"/>
                <a:gridCol w="1016000"/>
              </a:tblGrid>
              <a:tr h="571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2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4934" name="Group 118"/>
          <p:cNvGraphicFramePr>
            <a:graphicFrameLocks noGrp="1"/>
          </p:cNvGraphicFramePr>
          <p:nvPr/>
        </p:nvGraphicFramePr>
        <p:xfrm>
          <a:off x="214313" y="3500438"/>
          <a:ext cx="6096000" cy="1220787"/>
        </p:xfrm>
        <a:graphic>
          <a:graphicData uri="http://schemas.openxmlformats.org/drawingml/2006/table">
            <a:tbl>
              <a:tblPr/>
              <a:tblGrid>
                <a:gridCol w="1524000"/>
                <a:gridCol w="1524000"/>
                <a:gridCol w="1524000"/>
                <a:gridCol w="1524000"/>
              </a:tblGrid>
              <a:tr h="6429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- 1,96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alpha val="2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4935" name="Group 119"/>
          <p:cNvGraphicFramePr>
            <a:graphicFrameLocks noGrp="1"/>
          </p:cNvGraphicFramePr>
          <p:nvPr/>
        </p:nvGraphicFramePr>
        <p:xfrm>
          <a:off x="214313" y="5286375"/>
          <a:ext cx="6096000" cy="1220788"/>
        </p:xfrm>
        <a:graphic>
          <a:graphicData uri="http://schemas.openxmlformats.org/drawingml/2006/table">
            <a:tbl>
              <a:tblPr/>
              <a:tblGrid>
                <a:gridCol w="1016000"/>
                <a:gridCol w="1016000"/>
                <a:gridCol w="1016000"/>
                <a:gridCol w="1016000"/>
                <a:gridCol w="1016000"/>
                <a:gridCol w="1016000"/>
              </a:tblGrid>
              <a:tr h="642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- 1,96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alpha val="2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Object 86"/>
          <p:cNvGraphicFramePr>
            <a:graphicFrameLocks noChangeAspect="1"/>
          </p:cNvGraphicFramePr>
          <p:nvPr/>
        </p:nvGraphicFramePr>
        <p:xfrm>
          <a:off x="1643063" y="1857375"/>
          <a:ext cx="290512" cy="500063"/>
        </p:xfrm>
        <a:graphic>
          <a:graphicData uri="http://schemas.openxmlformats.org/presentationml/2006/ole">
            <p:oleObj spid="_x0000_s34902" name="Формула" r:id="rId5" imgW="228600" imgH="393480" progId="Equation.3">
              <p:embed/>
            </p:oleObj>
          </a:graphicData>
        </a:graphic>
      </p:graphicFrame>
      <p:graphicFrame>
        <p:nvGraphicFramePr>
          <p:cNvPr id="56323" name="Object 87"/>
          <p:cNvGraphicFramePr>
            <a:graphicFrameLocks noChangeAspect="1"/>
          </p:cNvGraphicFramePr>
          <p:nvPr/>
        </p:nvGraphicFramePr>
        <p:xfrm>
          <a:off x="5643563" y="5286375"/>
          <a:ext cx="357187" cy="614363"/>
        </p:xfrm>
        <a:graphic>
          <a:graphicData uri="http://schemas.openxmlformats.org/presentationml/2006/ole">
            <p:oleObj spid="_x0000_s34903" name="Формула" r:id="rId6" imgW="228600" imgH="393480" progId="Equation.3">
              <p:embed/>
            </p:oleObj>
          </a:graphicData>
        </a:graphic>
      </p:graphicFrame>
      <p:graphicFrame>
        <p:nvGraphicFramePr>
          <p:cNvPr id="9" name="Object 88"/>
          <p:cNvGraphicFramePr>
            <a:graphicFrameLocks noChangeAspect="1"/>
          </p:cNvGraphicFramePr>
          <p:nvPr/>
        </p:nvGraphicFramePr>
        <p:xfrm>
          <a:off x="2500313" y="1857375"/>
          <a:ext cx="460375" cy="571500"/>
        </p:xfrm>
        <a:graphic>
          <a:graphicData uri="http://schemas.openxmlformats.org/presentationml/2006/ole">
            <p:oleObj spid="_x0000_s34904" name="Формула" r:id="rId7" imgW="317160" imgH="393480" progId="Equation.3">
              <p:embed/>
            </p:oleObj>
          </a:graphicData>
        </a:graphic>
      </p:graphicFrame>
      <p:graphicFrame>
        <p:nvGraphicFramePr>
          <p:cNvPr id="56325" name="Object 89"/>
          <p:cNvGraphicFramePr>
            <a:graphicFrameLocks noChangeAspect="1"/>
          </p:cNvGraphicFramePr>
          <p:nvPr/>
        </p:nvGraphicFramePr>
        <p:xfrm>
          <a:off x="2214563" y="3500438"/>
          <a:ext cx="517525" cy="642937"/>
        </p:xfrm>
        <a:graphic>
          <a:graphicData uri="http://schemas.openxmlformats.org/presentationml/2006/ole">
            <p:oleObj spid="_x0000_s34905" name="Формула" r:id="rId8" imgW="317160" imgH="393480" progId="Equation.3">
              <p:embed/>
            </p:oleObj>
          </a:graphicData>
        </a:graphic>
      </p:graphicFrame>
      <p:graphicFrame>
        <p:nvGraphicFramePr>
          <p:cNvPr id="56326" name="Object 90"/>
          <p:cNvGraphicFramePr>
            <a:graphicFrameLocks noChangeAspect="1"/>
          </p:cNvGraphicFramePr>
          <p:nvPr/>
        </p:nvGraphicFramePr>
        <p:xfrm>
          <a:off x="5286375" y="3500438"/>
          <a:ext cx="500063" cy="620712"/>
        </p:xfrm>
        <a:graphic>
          <a:graphicData uri="http://schemas.openxmlformats.org/presentationml/2006/ole">
            <p:oleObj spid="_x0000_s34906" name="Формула" r:id="rId9" imgW="317160" imgH="393480" progId="Equation.3">
              <p:embed/>
            </p:oleObj>
          </a:graphicData>
        </a:graphic>
      </p:graphicFrame>
      <p:graphicFrame>
        <p:nvGraphicFramePr>
          <p:cNvPr id="56327" name="Object 91"/>
          <p:cNvGraphicFramePr>
            <a:graphicFrameLocks noChangeAspect="1"/>
          </p:cNvGraphicFramePr>
          <p:nvPr/>
        </p:nvGraphicFramePr>
        <p:xfrm>
          <a:off x="1500188" y="5286375"/>
          <a:ext cx="517525" cy="642938"/>
        </p:xfrm>
        <a:graphic>
          <a:graphicData uri="http://schemas.openxmlformats.org/presentationml/2006/ole">
            <p:oleObj spid="_x0000_s34907" name="Формула" r:id="rId10" imgW="317160" imgH="393480" progId="Equation.3">
              <p:embed/>
            </p:oleObj>
          </a:graphicData>
        </a:graphic>
      </p:graphicFrame>
      <p:graphicFrame>
        <p:nvGraphicFramePr>
          <p:cNvPr id="13" name="Object 92"/>
          <p:cNvGraphicFramePr>
            <a:graphicFrameLocks noChangeAspect="1"/>
          </p:cNvGraphicFramePr>
          <p:nvPr/>
        </p:nvGraphicFramePr>
        <p:xfrm>
          <a:off x="2571750" y="5286375"/>
          <a:ext cx="331788" cy="642938"/>
        </p:xfrm>
        <a:graphic>
          <a:graphicData uri="http://schemas.openxmlformats.org/presentationml/2006/ole">
            <p:oleObj spid="_x0000_s34908" name="Формула" r:id="rId11" imgW="203040" imgH="393480" progId="Equation.3">
              <p:embed/>
            </p:oleObj>
          </a:graphicData>
        </a:graphic>
      </p:graphicFrame>
      <p:graphicFrame>
        <p:nvGraphicFramePr>
          <p:cNvPr id="56329" name="Object 93"/>
          <p:cNvGraphicFramePr>
            <a:graphicFrameLocks noChangeAspect="1"/>
          </p:cNvGraphicFramePr>
          <p:nvPr/>
        </p:nvGraphicFramePr>
        <p:xfrm>
          <a:off x="107950" y="5300663"/>
          <a:ext cx="1039813" cy="928687"/>
        </p:xfrm>
        <a:graphic>
          <a:graphicData uri="http://schemas.openxmlformats.org/presentationml/2006/ole">
            <p:oleObj spid="_x0000_s34909" name="Документ" r:id="rId12" imgW="3769564" imgH="3362881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49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49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6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49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49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6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6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56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56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/>
          <p:cNvSpPr txBox="1">
            <a:spLocks noChangeArrowheads="1"/>
          </p:cNvSpPr>
          <p:nvPr/>
        </p:nvSpPr>
        <p:spPr>
          <a:xfrm>
            <a:off x="500063" y="0"/>
            <a:ext cx="8358187" cy="1285875"/>
          </a:xfrm>
          <a:prstGeom prst="rect">
            <a:avLst/>
          </a:prstGeo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400" b="1" dirty="0">
                <a:solidFill>
                  <a:srgbClr val="C0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История создания современной теории степеней</a:t>
            </a:r>
          </a:p>
        </p:txBody>
      </p:sp>
      <p:sp>
        <p:nvSpPr>
          <p:cNvPr id="28675" name="Прямоугольник 2"/>
          <p:cNvSpPr>
            <a:spLocks noChangeArrowheads="1"/>
          </p:cNvSpPr>
          <p:nvPr/>
        </p:nvSpPr>
        <p:spPr bwMode="auto">
          <a:xfrm>
            <a:off x="214313" y="1500188"/>
            <a:ext cx="8643937" cy="1077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Выполните вычисления. Заполните таблицы буквами, учитывая найденные ответы.</a:t>
            </a:r>
          </a:p>
        </p:txBody>
      </p:sp>
      <p:sp>
        <p:nvSpPr>
          <p:cNvPr id="28676" name="TextBox 6"/>
          <p:cNvSpPr txBox="1">
            <a:spLocks noChangeArrowheads="1"/>
          </p:cNvSpPr>
          <p:nvPr/>
        </p:nvSpPr>
        <p:spPr bwMode="auto">
          <a:xfrm>
            <a:off x="357188" y="2714625"/>
            <a:ext cx="6318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>
                <a:latin typeface="Segoe UI" pitchFamily="34" charset="0"/>
                <a:cs typeface="Segoe UI" pitchFamily="34" charset="0"/>
              </a:rPr>
              <a:t>4²</a:t>
            </a:r>
          </a:p>
        </p:txBody>
      </p:sp>
      <p:sp>
        <p:nvSpPr>
          <p:cNvPr id="28677" name="TextBox 7"/>
          <p:cNvSpPr txBox="1">
            <a:spLocks noChangeArrowheads="1"/>
          </p:cNvSpPr>
          <p:nvPr/>
        </p:nvSpPr>
        <p:spPr bwMode="auto">
          <a:xfrm>
            <a:off x="1785938" y="3143250"/>
            <a:ext cx="6000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>
                <a:latin typeface="Calibri" pitchFamily="34" charset="0"/>
              </a:rPr>
              <a:t>2</a:t>
            </a:r>
            <a:r>
              <a:rPr lang="ru-RU" sz="3600" b="1">
                <a:latin typeface="Segoe UI" pitchFamily="34" charset="0"/>
                <a:cs typeface="Segoe UI" pitchFamily="34" charset="0"/>
              </a:rPr>
              <a:t>³</a:t>
            </a:r>
            <a:endParaRPr lang="ru-RU" sz="3600" b="1">
              <a:latin typeface="Calibri" pitchFamily="34" charset="0"/>
            </a:endParaRPr>
          </a:p>
        </p:txBody>
      </p:sp>
      <p:sp>
        <p:nvSpPr>
          <p:cNvPr id="28678" name="TextBox 8"/>
          <p:cNvSpPr txBox="1">
            <a:spLocks noChangeArrowheads="1"/>
          </p:cNvSpPr>
          <p:nvPr/>
        </p:nvSpPr>
        <p:spPr bwMode="auto">
          <a:xfrm>
            <a:off x="3071813" y="2643188"/>
            <a:ext cx="112871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>
                <a:latin typeface="Calibri" pitchFamily="34" charset="0"/>
              </a:rPr>
              <a:t>(- 6)</a:t>
            </a:r>
            <a:r>
              <a:rPr lang="ru-RU" sz="3600" b="1">
                <a:latin typeface="Segoe UI" pitchFamily="34" charset="0"/>
                <a:cs typeface="Segoe UI" pitchFamily="34" charset="0"/>
              </a:rPr>
              <a:t>²</a:t>
            </a:r>
            <a:endParaRPr lang="ru-RU" sz="3600" b="1">
              <a:latin typeface="Calibri" pitchFamily="34" charset="0"/>
            </a:endParaRPr>
          </a:p>
        </p:txBody>
      </p:sp>
      <p:sp>
        <p:nvSpPr>
          <p:cNvPr id="28679" name="TextBox 9"/>
          <p:cNvSpPr txBox="1">
            <a:spLocks noChangeArrowheads="1"/>
          </p:cNvSpPr>
          <p:nvPr/>
        </p:nvSpPr>
        <p:spPr bwMode="auto">
          <a:xfrm>
            <a:off x="4572000" y="3000375"/>
            <a:ext cx="112871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>
                <a:latin typeface="Calibri" pitchFamily="34" charset="0"/>
              </a:rPr>
              <a:t>(- 1)</a:t>
            </a:r>
            <a:r>
              <a:rPr lang="ru-RU" sz="3600" b="1">
                <a:latin typeface="Segoe UI" pitchFamily="34" charset="0"/>
                <a:cs typeface="Segoe UI" pitchFamily="34" charset="0"/>
              </a:rPr>
              <a:t>³</a:t>
            </a:r>
            <a:endParaRPr lang="ru-RU" sz="3600" b="1">
              <a:latin typeface="Calibri" pitchFamily="34" charset="0"/>
            </a:endParaRPr>
          </a:p>
        </p:txBody>
      </p:sp>
      <p:sp>
        <p:nvSpPr>
          <p:cNvPr id="28680" name="TextBox 10"/>
          <p:cNvSpPr txBox="1">
            <a:spLocks noChangeArrowheads="1"/>
          </p:cNvSpPr>
          <p:nvPr/>
        </p:nvSpPr>
        <p:spPr bwMode="auto">
          <a:xfrm>
            <a:off x="6286500" y="2571750"/>
            <a:ext cx="8318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>
                <a:latin typeface="Calibri" pitchFamily="34" charset="0"/>
              </a:rPr>
              <a:t>11</a:t>
            </a:r>
            <a:r>
              <a:rPr lang="ru-RU" sz="3600" b="1">
                <a:latin typeface="Segoe UI" pitchFamily="34" charset="0"/>
                <a:cs typeface="Segoe UI" pitchFamily="34" charset="0"/>
              </a:rPr>
              <a:t>²</a:t>
            </a:r>
            <a:endParaRPr lang="ru-RU" sz="3600" b="1">
              <a:latin typeface="Calibri" pitchFamily="34" charset="0"/>
            </a:endParaRPr>
          </a:p>
        </p:txBody>
      </p:sp>
      <p:sp>
        <p:nvSpPr>
          <p:cNvPr id="28681" name="TextBox 12"/>
          <p:cNvSpPr txBox="1">
            <a:spLocks noChangeArrowheads="1"/>
          </p:cNvSpPr>
          <p:nvPr/>
        </p:nvSpPr>
        <p:spPr bwMode="auto">
          <a:xfrm>
            <a:off x="7653338" y="2928938"/>
            <a:ext cx="136048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>
                <a:latin typeface="Calibri" pitchFamily="34" charset="0"/>
              </a:rPr>
              <a:t>(- 12)</a:t>
            </a:r>
            <a:r>
              <a:rPr lang="ru-RU" sz="3600" b="1">
                <a:latin typeface="Segoe UI" pitchFamily="34" charset="0"/>
                <a:cs typeface="Segoe UI" pitchFamily="34" charset="0"/>
              </a:rPr>
              <a:t>²</a:t>
            </a:r>
            <a:endParaRPr lang="ru-RU" sz="3600" b="1">
              <a:latin typeface="Calibri" pitchFamily="34" charset="0"/>
            </a:endParaRPr>
          </a:p>
        </p:txBody>
      </p:sp>
      <p:sp>
        <p:nvSpPr>
          <p:cNvPr id="28682" name="TextBox 13"/>
          <p:cNvSpPr txBox="1">
            <a:spLocks noChangeArrowheads="1"/>
          </p:cNvSpPr>
          <p:nvPr/>
        </p:nvSpPr>
        <p:spPr bwMode="auto">
          <a:xfrm>
            <a:off x="214313" y="4572000"/>
            <a:ext cx="136048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>
                <a:latin typeface="Calibri" pitchFamily="34" charset="0"/>
              </a:rPr>
              <a:t>(- 15)</a:t>
            </a:r>
            <a:r>
              <a:rPr lang="ru-RU" sz="3600" b="1">
                <a:latin typeface="Segoe UI" pitchFamily="34" charset="0"/>
                <a:cs typeface="Segoe UI" pitchFamily="34" charset="0"/>
              </a:rPr>
              <a:t>²</a:t>
            </a:r>
            <a:endParaRPr lang="ru-RU" sz="3600" b="1">
              <a:latin typeface="Calibri" pitchFamily="34" charset="0"/>
            </a:endParaRPr>
          </a:p>
        </p:txBody>
      </p:sp>
      <p:sp>
        <p:nvSpPr>
          <p:cNvPr id="28683" name="TextBox 14"/>
          <p:cNvSpPr txBox="1">
            <a:spLocks noChangeArrowheads="1"/>
          </p:cNvSpPr>
          <p:nvPr/>
        </p:nvSpPr>
        <p:spPr bwMode="auto">
          <a:xfrm>
            <a:off x="1714500" y="5000625"/>
            <a:ext cx="120332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>
                <a:latin typeface="Calibri" pitchFamily="34" charset="0"/>
              </a:rPr>
              <a:t>- 1,4</a:t>
            </a:r>
            <a:r>
              <a:rPr lang="ru-RU" sz="3600" b="1">
                <a:latin typeface="Segoe UI" pitchFamily="34" charset="0"/>
                <a:cs typeface="Segoe UI" pitchFamily="34" charset="0"/>
              </a:rPr>
              <a:t>²</a:t>
            </a:r>
            <a:endParaRPr lang="ru-RU" sz="3600" b="1">
              <a:latin typeface="Calibri" pitchFamily="34" charset="0"/>
            </a:endParaRPr>
          </a:p>
        </p:txBody>
      </p:sp>
      <p:graphicFrame>
        <p:nvGraphicFramePr>
          <p:cNvPr id="28684" name="Object 12"/>
          <p:cNvGraphicFramePr>
            <a:graphicFrameLocks noChangeAspect="1"/>
          </p:cNvGraphicFramePr>
          <p:nvPr/>
        </p:nvGraphicFramePr>
        <p:xfrm>
          <a:off x="3571875" y="4429125"/>
          <a:ext cx="928688" cy="1273175"/>
        </p:xfrm>
        <a:graphic>
          <a:graphicData uri="http://schemas.openxmlformats.org/presentationml/2006/ole">
            <p:oleObj spid="_x0000_s28684" name="Формула" r:id="rId3" imgW="342720" imgH="469800" progId="Equation.3">
              <p:embed/>
            </p:oleObj>
          </a:graphicData>
        </a:graphic>
      </p:graphicFrame>
      <p:graphicFrame>
        <p:nvGraphicFramePr>
          <p:cNvPr id="28685" name="Object 13"/>
          <p:cNvGraphicFramePr>
            <a:graphicFrameLocks noChangeAspect="1"/>
          </p:cNvGraphicFramePr>
          <p:nvPr/>
        </p:nvGraphicFramePr>
        <p:xfrm>
          <a:off x="8001000" y="4643438"/>
          <a:ext cx="957263" cy="1143000"/>
        </p:xfrm>
        <a:graphic>
          <a:graphicData uri="http://schemas.openxmlformats.org/presentationml/2006/ole">
            <p:oleObj spid="_x0000_s28685" name="Формула" r:id="rId4" imgW="393480" imgH="469800" progId="Equation.3">
              <p:embed/>
            </p:oleObj>
          </a:graphicData>
        </a:graphic>
      </p:graphicFrame>
      <p:sp>
        <p:nvSpPr>
          <p:cNvPr id="26" name="Овал 25"/>
          <p:cNvSpPr/>
          <p:nvPr/>
        </p:nvSpPr>
        <p:spPr>
          <a:xfrm>
            <a:off x="428625" y="5214938"/>
            <a:ext cx="914400" cy="914400"/>
          </a:xfrm>
          <a:prstGeom prst="ellipse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162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endParaRPr lang="ru-RU" sz="6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Овал 26"/>
          <p:cNvSpPr/>
          <p:nvPr/>
        </p:nvSpPr>
        <p:spPr>
          <a:xfrm>
            <a:off x="1857375" y="5715000"/>
            <a:ext cx="914400" cy="914400"/>
          </a:xfrm>
          <a:prstGeom prst="ellipse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162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endParaRPr lang="ru-RU" sz="6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Овал 27"/>
          <p:cNvSpPr/>
          <p:nvPr/>
        </p:nvSpPr>
        <p:spPr>
          <a:xfrm>
            <a:off x="3571875" y="5715000"/>
            <a:ext cx="914400" cy="914400"/>
          </a:xfrm>
          <a:prstGeom prst="ellipse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162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</a:t>
            </a:r>
            <a:endParaRPr lang="ru-RU" sz="6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Овал 28"/>
          <p:cNvSpPr/>
          <p:nvPr/>
        </p:nvSpPr>
        <p:spPr>
          <a:xfrm>
            <a:off x="5143500" y="5715000"/>
            <a:ext cx="914400" cy="914400"/>
          </a:xfrm>
          <a:prstGeom prst="ellipse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162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</a:t>
            </a:r>
            <a:endParaRPr lang="ru-RU" sz="6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Овал 29"/>
          <p:cNvSpPr/>
          <p:nvPr/>
        </p:nvSpPr>
        <p:spPr>
          <a:xfrm>
            <a:off x="6715125" y="5715000"/>
            <a:ext cx="914400" cy="914400"/>
          </a:xfrm>
          <a:prstGeom prst="ellipse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162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</a:t>
            </a:r>
            <a:endParaRPr lang="ru-RU" sz="6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Овал 30"/>
          <p:cNvSpPr/>
          <p:nvPr/>
        </p:nvSpPr>
        <p:spPr>
          <a:xfrm>
            <a:off x="8001000" y="5786438"/>
            <a:ext cx="914400" cy="914400"/>
          </a:xfrm>
          <a:prstGeom prst="ellipse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162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endParaRPr lang="ru-RU" sz="6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Овал 31"/>
          <p:cNvSpPr/>
          <p:nvPr/>
        </p:nvSpPr>
        <p:spPr>
          <a:xfrm>
            <a:off x="7929563" y="3643313"/>
            <a:ext cx="914400" cy="914400"/>
          </a:xfrm>
          <a:prstGeom prst="ellipse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162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endParaRPr lang="ru-RU" sz="6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Овал 32"/>
          <p:cNvSpPr/>
          <p:nvPr/>
        </p:nvSpPr>
        <p:spPr>
          <a:xfrm>
            <a:off x="6357938" y="3214688"/>
            <a:ext cx="914400" cy="914400"/>
          </a:xfrm>
          <a:prstGeom prst="ellipse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162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endParaRPr lang="ru-RU" sz="6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Овал 33"/>
          <p:cNvSpPr/>
          <p:nvPr/>
        </p:nvSpPr>
        <p:spPr>
          <a:xfrm>
            <a:off x="4786313" y="3643313"/>
            <a:ext cx="914400" cy="914400"/>
          </a:xfrm>
          <a:prstGeom prst="ellipse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162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endParaRPr lang="ru-RU" sz="6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Овал 34"/>
          <p:cNvSpPr/>
          <p:nvPr/>
        </p:nvSpPr>
        <p:spPr>
          <a:xfrm>
            <a:off x="3286125" y="3357563"/>
            <a:ext cx="914400" cy="914400"/>
          </a:xfrm>
          <a:prstGeom prst="ellipse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162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endParaRPr lang="ru-RU" sz="6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Овал 35"/>
          <p:cNvSpPr/>
          <p:nvPr/>
        </p:nvSpPr>
        <p:spPr>
          <a:xfrm>
            <a:off x="1785938" y="3857625"/>
            <a:ext cx="914400" cy="914400"/>
          </a:xfrm>
          <a:prstGeom prst="ellipse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162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endParaRPr lang="ru-RU" sz="6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Овал 36"/>
          <p:cNvSpPr/>
          <p:nvPr/>
        </p:nvSpPr>
        <p:spPr>
          <a:xfrm>
            <a:off x="285750" y="3357563"/>
            <a:ext cx="914400" cy="914400"/>
          </a:xfrm>
          <a:prstGeom prst="ellipse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162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endParaRPr lang="ru-RU" sz="6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8698" name="Object 26"/>
          <p:cNvGraphicFramePr>
            <a:graphicFrameLocks noChangeAspect="1"/>
          </p:cNvGraphicFramePr>
          <p:nvPr/>
        </p:nvGraphicFramePr>
        <p:xfrm>
          <a:off x="4786313" y="4429125"/>
          <a:ext cx="1928812" cy="1828800"/>
        </p:xfrm>
        <a:graphic>
          <a:graphicData uri="http://schemas.openxmlformats.org/presentationml/2006/ole">
            <p:oleObj spid="_x0000_s28698" name="Документ" r:id="rId5" imgW="3769564" imgH="3362161" progId="">
              <p:embed/>
            </p:oleObj>
          </a:graphicData>
        </a:graphic>
      </p:graphicFrame>
      <p:sp>
        <p:nvSpPr>
          <p:cNvPr id="28699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28700" name="Rectangle 1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graphicFrame>
        <p:nvGraphicFramePr>
          <p:cNvPr id="28701" name="Object 29"/>
          <p:cNvGraphicFramePr>
            <a:graphicFrameLocks noChangeAspect="1"/>
          </p:cNvGraphicFramePr>
          <p:nvPr/>
        </p:nvGraphicFramePr>
        <p:xfrm>
          <a:off x="6294438" y="4359275"/>
          <a:ext cx="1858962" cy="1660525"/>
        </p:xfrm>
        <a:graphic>
          <a:graphicData uri="http://schemas.openxmlformats.org/presentationml/2006/ole">
            <p:oleObj spid="_x0000_s28701" name="Документ" r:id="rId6" imgW="3769564" imgH="3362881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3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91238" y="428625"/>
            <a:ext cx="3052762" cy="600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0842" name="Group 122"/>
          <p:cNvGraphicFramePr>
            <a:graphicFrameLocks noGrp="1"/>
          </p:cNvGraphicFramePr>
          <p:nvPr/>
        </p:nvGraphicFramePr>
        <p:xfrm>
          <a:off x="214313" y="357188"/>
          <a:ext cx="6096000" cy="1095375"/>
        </p:xfrm>
        <a:graphic>
          <a:graphicData uri="http://schemas.openxmlformats.org/drawingml/2006/table">
            <a:tbl>
              <a:tblPr/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с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м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н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2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0839" name="Group 119"/>
          <p:cNvGraphicFramePr>
            <a:graphicFrameLocks noGrp="1"/>
          </p:cNvGraphicFramePr>
          <p:nvPr/>
        </p:nvGraphicFramePr>
        <p:xfrm>
          <a:off x="214313" y="1857375"/>
          <a:ext cx="6096000" cy="1149350"/>
        </p:xfrm>
        <a:graphic>
          <a:graphicData uri="http://schemas.openxmlformats.org/drawingml/2006/table">
            <a:tbl>
              <a:tblPr/>
              <a:tblGrid>
                <a:gridCol w="1016000"/>
                <a:gridCol w="1016000"/>
                <a:gridCol w="1016000"/>
                <a:gridCol w="1016000"/>
                <a:gridCol w="1016000"/>
                <a:gridCol w="1016000"/>
              </a:tblGrid>
              <a:tr h="571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с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н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2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0841" name="Group 121"/>
          <p:cNvGraphicFramePr>
            <a:graphicFrameLocks noGrp="1"/>
          </p:cNvGraphicFramePr>
          <p:nvPr/>
        </p:nvGraphicFramePr>
        <p:xfrm>
          <a:off x="214313" y="3500438"/>
          <a:ext cx="6096000" cy="1220787"/>
        </p:xfrm>
        <a:graphic>
          <a:graphicData uri="http://schemas.openxmlformats.org/drawingml/2006/table">
            <a:tbl>
              <a:tblPr/>
              <a:tblGrid>
                <a:gridCol w="1524000"/>
                <a:gridCol w="1524000"/>
                <a:gridCol w="1524000"/>
                <a:gridCol w="1524000"/>
              </a:tblGrid>
              <a:tr h="6429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- 1,96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р</a:t>
                      </a:r>
                      <a:endParaRPr kumimoji="0" 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е</a:t>
                      </a:r>
                      <a:endParaRPr kumimoji="0" 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н</a:t>
                      </a:r>
                      <a:endParaRPr kumimoji="0" 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е</a:t>
                      </a:r>
                      <a:endParaRPr kumimoji="0" 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alpha val="2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0840" name="Group 120"/>
          <p:cNvGraphicFramePr>
            <a:graphicFrameLocks noGrp="1"/>
          </p:cNvGraphicFramePr>
          <p:nvPr/>
        </p:nvGraphicFramePr>
        <p:xfrm>
          <a:off x="214313" y="5286375"/>
          <a:ext cx="6096000" cy="1220788"/>
        </p:xfrm>
        <a:graphic>
          <a:graphicData uri="http://schemas.openxmlformats.org/drawingml/2006/table">
            <a:tbl>
              <a:tblPr/>
              <a:tblGrid>
                <a:gridCol w="1016000"/>
                <a:gridCol w="1016000"/>
                <a:gridCol w="1016000"/>
                <a:gridCol w="1016000"/>
                <a:gridCol w="1016000"/>
                <a:gridCol w="1016000"/>
              </a:tblGrid>
              <a:tr h="642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- 1,96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д</a:t>
                      </a:r>
                      <a:endParaRPr kumimoji="0" 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е</a:t>
                      </a:r>
                      <a:endParaRPr kumimoji="0" 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к</a:t>
                      </a:r>
                      <a:endParaRPr kumimoji="0" 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а</a:t>
                      </a:r>
                      <a:endParaRPr kumimoji="0" 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р</a:t>
                      </a:r>
                      <a:endParaRPr kumimoji="0" 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т</a:t>
                      </a:r>
                      <a:endParaRPr kumimoji="0" 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alpha val="2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Object 86"/>
          <p:cNvGraphicFramePr>
            <a:graphicFrameLocks noChangeAspect="1"/>
          </p:cNvGraphicFramePr>
          <p:nvPr/>
        </p:nvGraphicFramePr>
        <p:xfrm>
          <a:off x="1643063" y="1857375"/>
          <a:ext cx="290512" cy="500063"/>
        </p:xfrm>
        <a:graphic>
          <a:graphicData uri="http://schemas.openxmlformats.org/presentationml/2006/ole">
            <p:oleObj spid="_x0000_s30806" name="Формула" r:id="rId4" imgW="228600" imgH="393480" progId="Equation.3">
              <p:embed/>
            </p:oleObj>
          </a:graphicData>
        </a:graphic>
      </p:graphicFrame>
      <p:graphicFrame>
        <p:nvGraphicFramePr>
          <p:cNvPr id="56323" name="Object 87"/>
          <p:cNvGraphicFramePr>
            <a:graphicFrameLocks noChangeAspect="1"/>
          </p:cNvGraphicFramePr>
          <p:nvPr/>
        </p:nvGraphicFramePr>
        <p:xfrm>
          <a:off x="5643563" y="5286375"/>
          <a:ext cx="357187" cy="614363"/>
        </p:xfrm>
        <a:graphic>
          <a:graphicData uri="http://schemas.openxmlformats.org/presentationml/2006/ole">
            <p:oleObj spid="_x0000_s30807" name="Формула" r:id="rId5" imgW="228600" imgH="393480" progId="Equation.3">
              <p:embed/>
            </p:oleObj>
          </a:graphicData>
        </a:graphic>
      </p:graphicFrame>
      <p:graphicFrame>
        <p:nvGraphicFramePr>
          <p:cNvPr id="9" name="Object 88"/>
          <p:cNvGraphicFramePr>
            <a:graphicFrameLocks noChangeAspect="1"/>
          </p:cNvGraphicFramePr>
          <p:nvPr/>
        </p:nvGraphicFramePr>
        <p:xfrm>
          <a:off x="2500313" y="1857375"/>
          <a:ext cx="460375" cy="571500"/>
        </p:xfrm>
        <a:graphic>
          <a:graphicData uri="http://schemas.openxmlformats.org/presentationml/2006/ole">
            <p:oleObj spid="_x0000_s30808" name="Формула" r:id="rId6" imgW="317160" imgH="393480" progId="Equation.3">
              <p:embed/>
            </p:oleObj>
          </a:graphicData>
        </a:graphic>
      </p:graphicFrame>
      <p:graphicFrame>
        <p:nvGraphicFramePr>
          <p:cNvPr id="56325" name="Object 89"/>
          <p:cNvGraphicFramePr>
            <a:graphicFrameLocks noChangeAspect="1"/>
          </p:cNvGraphicFramePr>
          <p:nvPr/>
        </p:nvGraphicFramePr>
        <p:xfrm>
          <a:off x="2214563" y="3500438"/>
          <a:ext cx="517525" cy="642937"/>
        </p:xfrm>
        <a:graphic>
          <a:graphicData uri="http://schemas.openxmlformats.org/presentationml/2006/ole">
            <p:oleObj spid="_x0000_s30809" name="Формула" r:id="rId7" imgW="317160" imgH="393480" progId="Equation.3">
              <p:embed/>
            </p:oleObj>
          </a:graphicData>
        </a:graphic>
      </p:graphicFrame>
      <p:graphicFrame>
        <p:nvGraphicFramePr>
          <p:cNvPr id="56326" name="Object 90"/>
          <p:cNvGraphicFramePr>
            <a:graphicFrameLocks noChangeAspect="1"/>
          </p:cNvGraphicFramePr>
          <p:nvPr/>
        </p:nvGraphicFramePr>
        <p:xfrm>
          <a:off x="5286375" y="3500438"/>
          <a:ext cx="500063" cy="620712"/>
        </p:xfrm>
        <a:graphic>
          <a:graphicData uri="http://schemas.openxmlformats.org/presentationml/2006/ole">
            <p:oleObj spid="_x0000_s30810" name="Формула" r:id="rId8" imgW="317160" imgH="393480" progId="Equation.3">
              <p:embed/>
            </p:oleObj>
          </a:graphicData>
        </a:graphic>
      </p:graphicFrame>
      <p:graphicFrame>
        <p:nvGraphicFramePr>
          <p:cNvPr id="56327" name="Object 91"/>
          <p:cNvGraphicFramePr>
            <a:graphicFrameLocks noChangeAspect="1"/>
          </p:cNvGraphicFramePr>
          <p:nvPr/>
        </p:nvGraphicFramePr>
        <p:xfrm>
          <a:off x="1500188" y="5286375"/>
          <a:ext cx="517525" cy="642938"/>
        </p:xfrm>
        <a:graphic>
          <a:graphicData uri="http://schemas.openxmlformats.org/presentationml/2006/ole">
            <p:oleObj spid="_x0000_s30811" name="Формула" r:id="rId9" imgW="317160" imgH="393480" progId="Equation.3">
              <p:embed/>
            </p:oleObj>
          </a:graphicData>
        </a:graphic>
      </p:graphicFrame>
      <p:graphicFrame>
        <p:nvGraphicFramePr>
          <p:cNvPr id="13" name="Object 92"/>
          <p:cNvGraphicFramePr>
            <a:graphicFrameLocks noChangeAspect="1"/>
          </p:cNvGraphicFramePr>
          <p:nvPr/>
        </p:nvGraphicFramePr>
        <p:xfrm>
          <a:off x="2571750" y="5286375"/>
          <a:ext cx="331788" cy="642938"/>
        </p:xfrm>
        <a:graphic>
          <a:graphicData uri="http://schemas.openxmlformats.org/presentationml/2006/ole">
            <p:oleObj spid="_x0000_s30812" name="Формула" r:id="rId10" imgW="203040" imgH="393480" progId="Equation.3">
              <p:embed/>
            </p:oleObj>
          </a:graphicData>
        </a:graphic>
      </p:graphicFrame>
      <p:graphicFrame>
        <p:nvGraphicFramePr>
          <p:cNvPr id="56329" name="Object 93"/>
          <p:cNvGraphicFramePr>
            <a:graphicFrameLocks noChangeAspect="1"/>
          </p:cNvGraphicFramePr>
          <p:nvPr/>
        </p:nvGraphicFramePr>
        <p:xfrm>
          <a:off x="142875" y="5286375"/>
          <a:ext cx="1039813" cy="928688"/>
        </p:xfrm>
        <a:graphic>
          <a:graphicData uri="http://schemas.openxmlformats.org/presentationml/2006/ole">
            <p:oleObj spid="_x0000_s30813" name="Документ" r:id="rId11" imgW="3769564" imgH="3362881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0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08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6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08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08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6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6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56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56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4" descr="стевин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3" y="357188"/>
            <a:ext cx="4500562" cy="614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47" name="Прямоугольник 2"/>
          <p:cNvSpPr>
            <a:spLocks noChangeArrowheads="1"/>
          </p:cNvSpPr>
          <p:nvPr/>
        </p:nvSpPr>
        <p:spPr bwMode="auto">
          <a:xfrm>
            <a:off x="4857750" y="214313"/>
            <a:ext cx="4286250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latin typeface="Calibri" pitchFamily="34" charset="0"/>
              </a:rPr>
              <a:t>Си́мон Сте́вин (нидерл. Simon Stevin, 1548—1620) — фламандский математик-универсал, инженер.</a:t>
            </a:r>
          </a:p>
        </p:txBody>
      </p:sp>
      <p:sp>
        <p:nvSpPr>
          <p:cNvPr id="31748" name="Прямоугольник 3"/>
          <p:cNvSpPr>
            <a:spLocks noChangeArrowheads="1"/>
          </p:cNvSpPr>
          <p:nvPr/>
        </p:nvSpPr>
        <p:spPr bwMode="auto">
          <a:xfrm>
            <a:off x="4786313" y="1928813"/>
            <a:ext cx="4143375" cy="341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>
                <a:solidFill>
                  <a:srgbClr val="0C26EA"/>
                </a:solidFill>
                <a:latin typeface="Calibri" pitchFamily="34" charset="0"/>
              </a:rPr>
              <a:t>Нидерландский математик Симон Стевин в 16-17 веках предпринял первые шаги к построению современной теории степени. Он обозначал неизвестную величину кружком, а внутри его указывал показатели степени.</a:t>
            </a:r>
          </a:p>
        </p:txBody>
      </p:sp>
      <p:sp>
        <p:nvSpPr>
          <p:cNvPr id="31750" name="Прямоугольник 5"/>
          <p:cNvSpPr>
            <a:spLocks noChangeArrowheads="1"/>
          </p:cNvSpPr>
          <p:nvPr/>
        </p:nvSpPr>
        <p:spPr bwMode="auto">
          <a:xfrm>
            <a:off x="6072188" y="6072188"/>
            <a:ext cx="169068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>
                <a:latin typeface="Calibri" pitchFamily="34" charset="0"/>
              </a:rPr>
              <a:t>3</a:t>
            </a:r>
            <a:r>
              <a:rPr lang="ru-RU" sz="2800" b="1" baseline="30000">
                <a:latin typeface="Calibri" pitchFamily="34" charset="0"/>
              </a:rPr>
              <a:t>3 </a:t>
            </a:r>
            <a:r>
              <a:rPr lang="ru-RU" sz="2800" b="1">
                <a:latin typeface="Calibri" pitchFamily="34" charset="0"/>
              </a:rPr>
              <a:t>+ 5</a:t>
            </a:r>
            <a:r>
              <a:rPr lang="ru-RU" sz="2800" b="1" baseline="30000">
                <a:latin typeface="Calibri" pitchFamily="34" charset="0"/>
              </a:rPr>
              <a:t>2 </a:t>
            </a:r>
            <a:r>
              <a:rPr lang="ru-RU" sz="2800" b="1">
                <a:latin typeface="Calibri" pitchFamily="34" charset="0"/>
              </a:rPr>
              <a:t>– 4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Затмение">
  <a:themeElements>
    <a:clrScheme name="Затмение 1">
      <a:dk1>
        <a:srgbClr val="000000"/>
      </a:dk1>
      <a:lt1>
        <a:srgbClr val="FFFFFF"/>
      </a:lt1>
      <a:dk2>
        <a:srgbClr val="006666"/>
      </a:dk2>
      <a:lt2>
        <a:srgbClr val="5F5F5F"/>
      </a:lt2>
      <a:accent1>
        <a:srgbClr val="33CCCC"/>
      </a:accent1>
      <a:accent2>
        <a:srgbClr val="99CCCC"/>
      </a:accent2>
      <a:accent3>
        <a:srgbClr val="FFFFFF"/>
      </a:accent3>
      <a:accent4>
        <a:srgbClr val="000000"/>
      </a:accent4>
      <a:accent5>
        <a:srgbClr val="ADE2E2"/>
      </a:accent5>
      <a:accent6>
        <a:srgbClr val="8AB9B9"/>
      </a:accent6>
      <a:hlink>
        <a:srgbClr val="006666"/>
      </a:hlink>
      <a:folHlink>
        <a:srgbClr val="B2B2B2"/>
      </a:folHlink>
    </a:clrScheme>
    <a:fontScheme name="Затмение">
      <a:majorFont>
        <a:latin typeface="Arial"/>
        <a:ea typeface=""/>
        <a:cs typeface="Arial"/>
      </a:majorFont>
      <a:minorFont>
        <a:latin typeface="Verdan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Затмение 1">
        <a:dk1>
          <a:srgbClr val="000000"/>
        </a:dk1>
        <a:lt1>
          <a:srgbClr val="FFFFFF"/>
        </a:lt1>
        <a:dk2>
          <a:srgbClr val="006666"/>
        </a:dk2>
        <a:lt2>
          <a:srgbClr val="5F5F5F"/>
        </a:lt2>
        <a:accent1>
          <a:srgbClr val="33CCCC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A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Затмение 2">
        <a:dk1>
          <a:srgbClr val="000000"/>
        </a:dk1>
        <a:lt1>
          <a:srgbClr val="FFFFFF"/>
        </a:lt1>
        <a:dk2>
          <a:srgbClr val="333366"/>
        </a:dk2>
        <a:lt2>
          <a:srgbClr val="5F5F5F"/>
        </a:lt2>
        <a:accent1>
          <a:srgbClr val="CC99FF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8AB9B9"/>
        </a:accent6>
        <a:hlink>
          <a:srgbClr val="666699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Затмение 3">
        <a:dk1>
          <a:srgbClr val="000000"/>
        </a:dk1>
        <a:lt1>
          <a:srgbClr val="FFFFFF"/>
        </a:lt1>
        <a:dk2>
          <a:srgbClr val="0000CC"/>
        </a:dk2>
        <a:lt2>
          <a:srgbClr val="434343"/>
        </a:lt2>
        <a:accent1>
          <a:srgbClr val="99CC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E7B900"/>
        </a:accent6>
        <a:hlink>
          <a:srgbClr val="FF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Затмение 4">
        <a:dk1>
          <a:srgbClr val="000000"/>
        </a:dk1>
        <a:lt1>
          <a:srgbClr val="64AAAE"/>
        </a:lt1>
        <a:dk2>
          <a:srgbClr val="FFFFCC"/>
        </a:dk2>
        <a:lt2>
          <a:srgbClr val="5F5F5F"/>
        </a:lt2>
        <a:accent1>
          <a:srgbClr val="B4B1DB"/>
        </a:accent1>
        <a:accent2>
          <a:srgbClr val="61C1D7"/>
        </a:accent2>
        <a:accent3>
          <a:srgbClr val="B8D2D3"/>
        </a:accent3>
        <a:accent4>
          <a:srgbClr val="000000"/>
        </a:accent4>
        <a:accent5>
          <a:srgbClr val="D6D5EA"/>
        </a:accent5>
        <a:accent6>
          <a:srgbClr val="57AFC3"/>
        </a:accent6>
        <a:hlink>
          <a:srgbClr val="2571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Затмение 5">
        <a:dk1>
          <a:srgbClr val="5F5F5F"/>
        </a:dk1>
        <a:lt1>
          <a:srgbClr val="F8F8F8"/>
        </a:lt1>
        <a:dk2>
          <a:srgbClr val="2A285A"/>
        </a:dk2>
        <a:lt2>
          <a:srgbClr val="FFFFFF"/>
        </a:lt2>
        <a:accent1>
          <a:srgbClr val="999966"/>
        </a:accent1>
        <a:accent2>
          <a:srgbClr val="8C8B9D"/>
        </a:accent2>
        <a:accent3>
          <a:srgbClr val="ACACB5"/>
        </a:accent3>
        <a:accent4>
          <a:srgbClr val="D4D4D4"/>
        </a:accent4>
        <a:accent5>
          <a:srgbClr val="CACAB8"/>
        </a:accent5>
        <a:accent6>
          <a:srgbClr val="7E7D8E"/>
        </a:accent6>
        <a:hlink>
          <a:srgbClr val="465174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тмение 6">
        <a:dk1>
          <a:srgbClr val="434343"/>
        </a:dk1>
        <a:lt1>
          <a:srgbClr val="FFFFFF"/>
        </a:lt1>
        <a:dk2>
          <a:srgbClr val="360404"/>
        </a:dk2>
        <a:lt2>
          <a:srgbClr val="FFFFFF"/>
        </a:lt2>
        <a:accent1>
          <a:srgbClr val="669900"/>
        </a:accent1>
        <a:accent2>
          <a:srgbClr val="CC6600"/>
        </a:accent2>
        <a:accent3>
          <a:srgbClr val="AEAAAA"/>
        </a:accent3>
        <a:accent4>
          <a:srgbClr val="DADADA"/>
        </a:accent4>
        <a:accent5>
          <a:srgbClr val="B8CAAA"/>
        </a:accent5>
        <a:accent6>
          <a:srgbClr val="B95C00"/>
        </a:accent6>
        <a:hlink>
          <a:srgbClr val="CC33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тмение 7">
        <a:dk1>
          <a:srgbClr val="434343"/>
        </a:dk1>
        <a:lt1>
          <a:srgbClr val="FFFFFF"/>
        </a:lt1>
        <a:dk2>
          <a:srgbClr val="000000"/>
        </a:dk2>
        <a:lt2>
          <a:srgbClr val="8285FE"/>
        </a:lt2>
        <a:accent1>
          <a:srgbClr val="669900"/>
        </a:accent1>
        <a:accent2>
          <a:srgbClr val="9900FF"/>
        </a:accent2>
        <a:accent3>
          <a:srgbClr val="AAAAAA"/>
        </a:accent3>
        <a:accent4>
          <a:srgbClr val="DADADA"/>
        </a:accent4>
        <a:accent5>
          <a:srgbClr val="B8CAAA"/>
        </a:accent5>
        <a:accent6>
          <a:srgbClr val="8A00E7"/>
        </a:accent6>
        <a:hlink>
          <a:srgbClr val="6600CC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тмение 8">
        <a:dk1>
          <a:srgbClr val="434343"/>
        </a:dk1>
        <a:lt1>
          <a:srgbClr val="FFFFFF"/>
        </a:lt1>
        <a:dk2>
          <a:srgbClr val="000000"/>
        </a:dk2>
        <a:lt2>
          <a:srgbClr val="0066FF"/>
        </a:lt2>
        <a:accent1>
          <a:srgbClr val="339966"/>
        </a:accent1>
        <a:accent2>
          <a:srgbClr val="FFCC00"/>
        </a:accent2>
        <a:accent3>
          <a:srgbClr val="AAAAAA"/>
        </a:accent3>
        <a:accent4>
          <a:srgbClr val="DADADA"/>
        </a:accent4>
        <a:accent5>
          <a:srgbClr val="ADCAB8"/>
        </a:accent5>
        <a:accent6>
          <a:srgbClr val="E7B900"/>
        </a:accent6>
        <a:hlink>
          <a:srgbClr val="CC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тмение 9">
        <a:dk1>
          <a:srgbClr val="333300"/>
        </a:dk1>
        <a:lt1>
          <a:srgbClr val="FFFFFF"/>
        </a:lt1>
        <a:dk2>
          <a:srgbClr val="669900"/>
        </a:dk2>
        <a:lt2>
          <a:srgbClr val="FFFFCC"/>
        </a:lt2>
        <a:accent1>
          <a:srgbClr val="CCCC00"/>
        </a:accent1>
        <a:accent2>
          <a:srgbClr val="99CC00"/>
        </a:accent2>
        <a:accent3>
          <a:srgbClr val="B8CAAA"/>
        </a:accent3>
        <a:accent4>
          <a:srgbClr val="DADADA"/>
        </a:accent4>
        <a:accent5>
          <a:srgbClr val="E2E2AA"/>
        </a:accent5>
        <a:accent6>
          <a:srgbClr val="8AB900"/>
        </a:accent6>
        <a:hlink>
          <a:srgbClr val="3366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тмение 10">
        <a:dk1>
          <a:srgbClr val="333333"/>
        </a:dk1>
        <a:lt1>
          <a:srgbClr val="FFFFCC"/>
        </a:lt1>
        <a:dk2>
          <a:srgbClr val="660000"/>
        </a:dk2>
        <a:lt2>
          <a:srgbClr val="CCCCCC"/>
        </a:lt2>
        <a:accent1>
          <a:srgbClr val="FF6600"/>
        </a:accent1>
        <a:accent2>
          <a:srgbClr val="CC3300"/>
        </a:accent2>
        <a:accent3>
          <a:srgbClr val="B8AAAA"/>
        </a:accent3>
        <a:accent4>
          <a:srgbClr val="DADAAE"/>
        </a:accent4>
        <a:accent5>
          <a:srgbClr val="FFB8AA"/>
        </a:accent5>
        <a:accent6>
          <a:srgbClr val="B92D00"/>
        </a:accent6>
        <a:hlink>
          <a:srgbClr val="9900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Тема Offic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Тема Office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ма Offic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Студия">
  <a:themeElements>
    <a:clrScheme name="Студия 1">
      <a:dk1>
        <a:srgbClr val="000000"/>
      </a:dk1>
      <a:lt1>
        <a:srgbClr val="FFFFFF"/>
      </a:lt1>
      <a:dk2>
        <a:srgbClr val="336666"/>
      </a:dk2>
      <a:lt2>
        <a:srgbClr val="CCCC99"/>
      </a:lt2>
      <a:accent1>
        <a:srgbClr val="97CDCC"/>
      </a:accent1>
      <a:accent2>
        <a:srgbClr val="D6E0E0"/>
      </a:accent2>
      <a:accent3>
        <a:srgbClr val="FFFFFF"/>
      </a:accent3>
      <a:accent4>
        <a:srgbClr val="000000"/>
      </a:accent4>
      <a:accent5>
        <a:srgbClr val="C9E3E2"/>
      </a:accent5>
      <a:accent6>
        <a:srgbClr val="C2CBCB"/>
      </a:accent6>
      <a:hlink>
        <a:srgbClr val="99CC00"/>
      </a:hlink>
      <a:folHlink>
        <a:srgbClr val="336666"/>
      </a:folHlink>
    </a:clrScheme>
    <a:fontScheme name="Студия">
      <a:majorFont>
        <a:latin typeface="Arial Black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Студия 1">
        <a:dk1>
          <a:srgbClr val="000000"/>
        </a:dk1>
        <a:lt1>
          <a:srgbClr val="FFFFFF"/>
        </a:lt1>
        <a:dk2>
          <a:srgbClr val="336666"/>
        </a:dk2>
        <a:lt2>
          <a:srgbClr val="CCCC99"/>
        </a:lt2>
        <a:accent1>
          <a:srgbClr val="97CDCC"/>
        </a:accent1>
        <a:accent2>
          <a:srgbClr val="D6E0E0"/>
        </a:accent2>
        <a:accent3>
          <a:srgbClr val="FFFFFF"/>
        </a:accent3>
        <a:accent4>
          <a:srgbClr val="000000"/>
        </a:accent4>
        <a:accent5>
          <a:srgbClr val="C9E3E2"/>
        </a:accent5>
        <a:accent6>
          <a:srgbClr val="C2CBCB"/>
        </a:accent6>
        <a:hlink>
          <a:srgbClr val="99CC00"/>
        </a:hlink>
        <a:folHlink>
          <a:srgbClr val="3366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тудия 2">
        <a:dk1>
          <a:srgbClr val="000000"/>
        </a:dk1>
        <a:lt1>
          <a:srgbClr val="FFFFFF"/>
        </a:lt1>
        <a:dk2>
          <a:srgbClr val="3732A0"/>
        </a:dk2>
        <a:lt2>
          <a:srgbClr val="666699"/>
        </a:lt2>
        <a:accent1>
          <a:srgbClr val="CCCCFF"/>
        </a:accent1>
        <a:accent2>
          <a:srgbClr val="009999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8A8A"/>
        </a:accent6>
        <a:hlink>
          <a:srgbClr val="3366CC"/>
        </a:hlink>
        <a:folHlink>
          <a:srgbClr val="9094B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тудия 3">
        <a:dk1>
          <a:srgbClr val="000000"/>
        </a:dk1>
        <a:lt1>
          <a:srgbClr val="FFFFFF"/>
        </a:lt1>
        <a:dk2>
          <a:srgbClr val="CD0505"/>
        </a:dk2>
        <a:lt2>
          <a:srgbClr val="5F5F5F"/>
        </a:lt2>
        <a:accent1>
          <a:srgbClr val="D2D5DE"/>
        </a:accent1>
        <a:accent2>
          <a:srgbClr val="D55757"/>
        </a:accent2>
        <a:accent3>
          <a:srgbClr val="FFFFFF"/>
        </a:accent3>
        <a:accent4>
          <a:srgbClr val="000000"/>
        </a:accent4>
        <a:accent5>
          <a:srgbClr val="E5E7EC"/>
        </a:accent5>
        <a:accent6>
          <a:srgbClr val="C14E4E"/>
        </a:accent6>
        <a:hlink>
          <a:srgbClr val="F42D1E"/>
        </a:hlink>
        <a:folHlink>
          <a:srgbClr val="7C84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тудия 4">
        <a:dk1>
          <a:srgbClr val="000000"/>
        </a:dk1>
        <a:lt1>
          <a:srgbClr val="FFFFFF"/>
        </a:lt1>
        <a:dk2>
          <a:srgbClr val="551A07"/>
        </a:dk2>
        <a:lt2>
          <a:srgbClr val="CC3300"/>
        </a:lt2>
        <a:accent1>
          <a:srgbClr val="F4B400"/>
        </a:accent1>
        <a:accent2>
          <a:srgbClr val="993300"/>
        </a:accent2>
        <a:accent3>
          <a:srgbClr val="FFFFFF"/>
        </a:accent3>
        <a:accent4>
          <a:srgbClr val="000000"/>
        </a:accent4>
        <a:accent5>
          <a:srgbClr val="F8D6AA"/>
        </a:accent5>
        <a:accent6>
          <a:srgbClr val="8A2D00"/>
        </a:accent6>
        <a:hlink>
          <a:srgbClr val="FF33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тудия 5">
        <a:dk1>
          <a:srgbClr val="000000"/>
        </a:dk1>
        <a:lt1>
          <a:srgbClr val="FFFFFF"/>
        </a:lt1>
        <a:dk2>
          <a:srgbClr val="FF0000"/>
        </a:dk2>
        <a:lt2>
          <a:srgbClr val="FFCC00"/>
        </a:lt2>
        <a:accent1>
          <a:srgbClr val="66CC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008A00"/>
        </a:accent6>
        <a:hlink>
          <a:srgbClr val="FF3300"/>
        </a:hlink>
        <a:folHlink>
          <a:srgbClr val="6600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тудия 6">
        <a:dk1>
          <a:srgbClr val="666633"/>
        </a:dk1>
        <a:lt1>
          <a:srgbClr val="FFFFFF"/>
        </a:lt1>
        <a:dk2>
          <a:srgbClr val="000000"/>
        </a:dk2>
        <a:lt2>
          <a:srgbClr val="CC3300"/>
        </a:lt2>
        <a:accent1>
          <a:srgbClr val="808000"/>
        </a:accent1>
        <a:accent2>
          <a:srgbClr val="FF9900"/>
        </a:accent2>
        <a:accent3>
          <a:srgbClr val="AAAAAA"/>
        </a:accent3>
        <a:accent4>
          <a:srgbClr val="DADADA"/>
        </a:accent4>
        <a:accent5>
          <a:srgbClr val="C0C0AA"/>
        </a:accent5>
        <a:accent6>
          <a:srgbClr val="E78A00"/>
        </a:accent6>
        <a:hlink>
          <a:srgbClr val="CC6600"/>
        </a:hlink>
        <a:folHlink>
          <a:srgbClr val="434B1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тудия 7">
        <a:dk1>
          <a:srgbClr val="766997"/>
        </a:dk1>
        <a:lt1>
          <a:srgbClr val="FFFFFF"/>
        </a:lt1>
        <a:dk2>
          <a:srgbClr val="530901"/>
        </a:dk2>
        <a:lt2>
          <a:srgbClr val="FFFFFF"/>
        </a:lt2>
        <a:accent1>
          <a:srgbClr val="FF3300"/>
        </a:accent1>
        <a:accent2>
          <a:srgbClr val="CC6600"/>
        </a:accent2>
        <a:accent3>
          <a:srgbClr val="B3AAAA"/>
        </a:accent3>
        <a:accent4>
          <a:srgbClr val="DADADA"/>
        </a:accent4>
        <a:accent5>
          <a:srgbClr val="FFADAA"/>
        </a:accent5>
        <a:accent6>
          <a:srgbClr val="B95C00"/>
        </a:accent6>
        <a:hlink>
          <a:srgbClr val="FF9900"/>
        </a:hlink>
        <a:folHlink>
          <a:srgbClr val="99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тудия 8">
        <a:dk1>
          <a:srgbClr val="666699"/>
        </a:dk1>
        <a:lt1>
          <a:srgbClr val="FFFFFF"/>
        </a:lt1>
        <a:dk2>
          <a:srgbClr val="4C004C"/>
        </a:dk2>
        <a:lt2>
          <a:srgbClr val="FFFFFF"/>
        </a:lt2>
        <a:accent1>
          <a:srgbClr val="0099CC"/>
        </a:accent1>
        <a:accent2>
          <a:srgbClr val="993366"/>
        </a:accent2>
        <a:accent3>
          <a:srgbClr val="B2AAB2"/>
        </a:accent3>
        <a:accent4>
          <a:srgbClr val="DADADA"/>
        </a:accent4>
        <a:accent5>
          <a:srgbClr val="AACAE2"/>
        </a:accent5>
        <a:accent6>
          <a:srgbClr val="8A2D5C"/>
        </a:accent6>
        <a:hlink>
          <a:srgbClr val="99CC00"/>
        </a:hlink>
        <a:folHlink>
          <a:srgbClr val="00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тудия 9">
        <a:dk1>
          <a:srgbClr val="565682"/>
        </a:dk1>
        <a:lt1>
          <a:srgbClr val="FFFFFF"/>
        </a:lt1>
        <a:dk2>
          <a:srgbClr val="1E1551"/>
        </a:dk2>
        <a:lt2>
          <a:srgbClr val="CCFFFF"/>
        </a:lt2>
        <a:accent1>
          <a:srgbClr val="33CCCC"/>
        </a:accent1>
        <a:accent2>
          <a:srgbClr val="009999"/>
        </a:accent2>
        <a:accent3>
          <a:srgbClr val="ABAAB3"/>
        </a:accent3>
        <a:accent4>
          <a:srgbClr val="DADADA"/>
        </a:accent4>
        <a:accent5>
          <a:srgbClr val="ADE2E2"/>
        </a:accent5>
        <a:accent6>
          <a:srgbClr val="008A8A"/>
        </a:accent6>
        <a:hlink>
          <a:srgbClr val="FF9900"/>
        </a:hlink>
        <a:folHlink>
          <a:srgbClr val="00598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тудия 10">
        <a:dk1>
          <a:srgbClr val="CCCC99"/>
        </a:dk1>
        <a:lt1>
          <a:srgbClr val="FFFFFF"/>
        </a:lt1>
        <a:dk2>
          <a:srgbClr val="2E5D5C"/>
        </a:dk2>
        <a:lt2>
          <a:srgbClr val="FFFFFF"/>
        </a:lt2>
        <a:accent1>
          <a:srgbClr val="0099CC"/>
        </a:accent1>
        <a:accent2>
          <a:srgbClr val="D6E0E0"/>
        </a:accent2>
        <a:accent3>
          <a:srgbClr val="ADB6B5"/>
        </a:accent3>
        <a:accent4>
          <a:srgbClr val="DADADA"/>
        </a:accent4>
        <a:accent5>
          <a:srgbClr val="AACAE2"/>
        </a:accent5>
        <a:accent6>
          <a:srgbClr val="C2CBCB"/>
        </a:accent6>
        <a:hlink>
          <a:srgbClr val="CCCC99"/>
        </a:hlink>
        <a:folHlink>
          <a:srgbClr val="428A8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154</TotalTime>
  <Words>524</Words>
  <Application>Microsoft Office PowerPoint</Application>
  <PresentationFormat>Экран (4:3)</PresentationFormat>
  <Paragraphs>158</Paragraphs>
  <Slides>20</Slides>
  <Notes>3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8</vt:i4>
      </vt:variant>
      <vt:variant>
        <vt:lpstr>Шаблон оформления</vt:lpstr>
      </vt:variant>
      <vt:variant>
        <vt:i4>3</vt:i4>
      </vt:variant>
      <vt:variant>
        <vt:lpstr>Внедренные серверы OLE</vt:lpstr>
      </vt:variant>
      <vt:variant>
        <vt:i4>3</vt:i4>
      </vt:variant>
      <vt:variant>
        <vt:lpstr>Заголовки слайдов</vt:lpstr>
      </vt:variant>
      <vt:variant>
        <vt:i4>20</vt:i4>
      </vt:variant>
    </vt:vector>
  </HeadingPairs>
  <TitlesOfParts>
    <vt:vector size="34" baseType="lpstr">
      <vt:lpstr>Calibri</vt:lpstr>
      <vt:lpstr>Arial</vt:lpstr>
      <vt:lpstr>Times New Roman</vt:lpstr>
      <vt:lpstr>Verdana</vt:lpstr>
      <vt:lpstr>Wingdings</vt:lpstr>
      <vt:lpstr>Arial Black</vt:lpstr>
      <vt:lpstr>Comic Sans MS</vt:lpstr>
      <vt:lpstr>Segoe UI</vt:lpstr>
      <vt:lpstr>Затмение</vt:lpstr>
      <vt:lpstr>Тема Office</vt:lpstr>
      <vt:lpstr>Студия</vt:lpstr>
      <vt:lpstr>Формула</vt:lpstr>
      <vt:lpstr>Документ</vt:lpstr>
      <vt:lpstr>Microsoft Equation 3.0</vt:lpstr>
      <vt:lpstr>Слайд 1</vt:lpstr>
      <vt:lpstr>Слайд 2</vt:lpstr>
      <vt:lpstr>Цель урока: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Работа по учебнику</vt:lpstr>
      <vt:lpstr>Слайд 19</vt:lpstr>
      <vt:lpstr>Домашняя работа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Женя</dc:creator>
  <cp:lastModifiedBy>вирус</cp:lastModifiedBy>
  <cp:revision>9</cp:revision>
  <dcterms:created xsi:type="dcterms:W3CDTF">2012-12-04T19:22:59Z</dcterms:created>
  <dcterms:modified xsi:type="dcterms:W3CDTF">2017-11-05T17:00:25Z</dcterms:modified>
</cp:coreProperties>
</file>