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85" r:id="rId4"/>
    <p:sldId id="286" r:id="rId5"/>
    <p:sldId id="264" r:id="rId6"/>
    <p:sldId id="290" r:id="rId7"/>
    <p:sldId id="267" r:id="rId8"/>
    <p:sldId id="268" r:id="rId9"/>
    <p:sldId id="269" r:id="rId10"/>
    <p:sldId id="270" r:id="rId11"/>
    <p:sldId id="271" r:id="rId12"/>
    <p:sldId id="291" r:id="rId13"/>
    <p:sldId id="292" r:id="rId14"/>
    <p:sldId id="278" r:id="rId15"/>
    <p:sldId id="289" r:id="rId16"/>
    <p:sldId id="280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541E9"/>
    <a:srgbClr val="6E0C54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16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93FE91-084B-4309-BD27-5ACE6F265A0A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BAF51A-3CCA-4BE8-9CED-F9D713F9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 слайд урока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D5CF08-507B-4F04-843A-48038684588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000" smtClean="0"/>
              <a:t>Изучение и применение полезных свойств растений уходит в глубокую древность. 17 век был временем усиленного сбора сведений о полезных растениях. О важности правильного питания уже 100 лет назад говорил мудрый врач Авиценна (Ибн Сина). </a:t>
            </a:r>
            <a:r>
              <a:rPr lang="ru-RU" smtClean="0"/>
              <a:t>Рецепт здоровой пищи от кулинара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EAFC6-1CA3-4E2D-B165-2EEA2AA50F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Внесите изменения в ценники: Какой бы вы выбрали цветок в ваш класс?</a:t>
            </a:r>
          </a:p>
          <a:p>
            <a:pPr>
              <a:spcBef>
                <a:spcPct val="0"/>
              </a:spcBef>
            </a:pPr>
            <a:r>
              <a:rPr lang="ru-RU" smtClean="0"/>
              <a:t>Цветок – гиперссылка на решение.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6DE0C5-39EA-4929-BDCB-2E8D976D03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Цветок – гиперссылка на слайд с заданием.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330C11-03FA-4626-A757-62010DE1754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Цветок – гиперссылка на слайд с заданием.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D3A5D-80BB-486C-B9F4-FC74AAE280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Цветок – гиперссылка на слайд с заданием.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E0DF81-29DC-42F4-B583-31E0586644B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Цветок – гиперссылка на слайд с заданием.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F84FAE-E1C4-4EA6-B51D-F2E1518D48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2002-FBBD-4422-B36E-76C806D224F7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B82C-41A6-494E-B94B-13CB6F61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7800-D9A0-4512-99AE-87FFA526F6F0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7E7B-F357-4446-9575-D7208677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8DA8-3607-4794-BB3F-CBE9F36BDD39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F624-0A9D-41E8-A882-245FD54B5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1DA8-44A9-49DE-88A7-2E9293B06FED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115B-5BC7-48B2-8CB5-0CFCB334E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845A-B448-4A68-81C4-006A7CB89DDB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7B41-6F41-4334-812F-68A8FF97B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00A3-E7AB-44AA-9A39-9CFEB25CA3FE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FE83-13DC-4D22-8B39-5320B38A9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C87A-046A-4FC2-879A-0E5947A70BBC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59B4-B2E9-4AEE-8F76-FF1AF81FA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12EE-4ECD-40A0-AFEA-88C7E56D112D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BC8C-54F0-4FDB-8A8E-8D254E2C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D125-1734-4C5E-8BC4-C6CC295AD89E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B406-86AD-4070-84C0-2B1A12BDA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06BB-A179-4DE3-97D5-38B605A17C8E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E732-7650-4D0C-BEB5-6E0AADD92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82D4F-0229-4284-9D5F-695334D22301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EF775-991D-4CDA-B807-387FF96F8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&#1087;&#1088;&#1086;&#1094;&#1077;&#1085;&#1090;&#1099;.pptx#-1,9,&#1047;&#1072;&#1076;&#1072;&#1085;&#1080;&#1077; 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4143404" cy="65403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6E0C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 </a:t>
            </a:r>
            <a:endParaRPr lang="en-US" b="1" dirty="0">
              <a:ln w="11430"/>
              <a:solidFill>
                <a:srgbClr val="6E0C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765175"/>
            <a:ext cx="8135938" cy="4857750"/>
          </a:xfrm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задачи,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проценты.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осуществлять самооценку на основе критерия успешности учебной деятельности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 – уметь определять и формулировать цель на уроке с помощью учителя; высказывать своё предположение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– уметь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формулировать свои мысли;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слушать и понимать речь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применять полученные умения и навыки вычисления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процентов, уметь извлекать из математических текстов необходимую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(знаний о растениях, водоемах).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3513" y="6464300"/>
            <a:ext cx="61690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969895" algn="ctr"/>
                <a:tab pos="5940425" algn="r"/>
              </a:tabLs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endParaRPr lang="ru-RU" dirty="0"/>
          </a:p>
        </p:txBody>
      </p:sp>
      <p:pic>
        <p:nvPicPr>
          <p:cNvPr id="5" name="Picture 12" descr="http://t1.gstatic.com/images?q=tbn:ANd9GcQxefndxQhrXycMNeS5I-roBsdIZWBLcKahGr2Tcxt_oZ03iWGTO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500174"/>
            <a:ext cx="1500198" cy="167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1714488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 руб.   -   100%  ?   руб.   -    10 %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857250" y="3929063"/>
            <a:ext cx="7858125" cy="2428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1.100%-10%=90%</a:t>
            </a: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2.90*90:100=81(р)</a:t>
            </a: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 Ответ: 81  рубль новая цена.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Роза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6" descr="http://t1.gstatic.com/images?q=tbn:ANd9GcQDbJwcjEmfv7MdF9EIwhGrqv6rG2XpqVJq72-g6M0Ee5OFPYWTy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71546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1714488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 руб.   -   100%         ?     руб.   -    10 %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857250" y="3357563"/>
            <a:ext cx="7858125" cy="26431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100%-10%=90%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160*90:100 = 144(руб.)</a:t>
            </a:r>
          </a:p>
          <a:p>
            <a:pPr marL="514350" indent="-514350">
              <a:lnSpc>
                <a:spcPct val="90000"/>
              </a:lnSpc>
              <a:buFont typeface="Arial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Ответ: 144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3513" y="6464300"/>
            <a:ext cx="61690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969895" algn="ctr"/>
                <a:tab pos="5940425" algn="r"/>
              </a:tabLs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11" name="Group 39"/>
          <p:cNvGraphicFramePr>
            <a:graphicFrameLocks noGrp="1"/>
          </p:cNvGraphicFramePr>
          <p:nvPr>
            <p:ph idx="4294967295"/>
          </p:nvPr>
        </p:nvGraphicFramePr>
        <p:xfrm>
          <a:off x="827088" y="2205038"/>
          <a:ext cx="7777162" cy="4278312"/>
        </p:xfrm>
        <a:graphic>
          <a:graphicData uri="http://schemas.openxmlformats.org/drawingml/2006/table">
            <a:tbl>
              <a:tblPr/>
              <a:tblGrid>
                <a:gridCol w="1555750"/>
                <a:gridCol w="1555750"/>
                <a:gridCol w="1116012"/>
                <a:gridCol w="1338263"/>
                <a:gridCol w="2211387"/>
              </a:tblGrid>
              <a:tr h="129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Салон 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Цена телефона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взнос (в процентах от цены)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 кредита (мес.)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Сумма ежемесячного платежа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Телепузик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24100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3680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Дельта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24200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3280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1620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sp>
        <p:nvSpPr>
          <p:cNvPr id="54307" name="Прямоугольник 5"/>
          <p:cNvSpPr>
            <a:spLocks noChangeArrowheads="1"/>
          </p:cNvSpPr>
          <p:nvPr/>
        </p:nvSpPr>
        <p:spPr bwMode="auto">
          <a:xfrm>
            <a:off x="468313" y="260350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000">
                <a:latin typeface="Calibri" pitchFamily="34" charset="0"/>
              </a:rPr>
              <a:t>9. В трёх салонах сотовой связи один и тот же телефон продаётся в кредит на разных условиях. Условия даны в таблице.</a:t>
            </a:r>
            <a:r>
              <a:rPr lang="ru-RU" sz="2000">
                <a:latin typeface="Trebuchet MS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Определите, в каком из салонов покупка обойдётся дешевле всего (с учётом переплаты).</a:t>
            </a:r>
            <a:endParaRPr lang="ru-RU" alt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4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ru-RU" smtClean="0"/>
              <a:t>Заполнить таблицу</a:t>
            </a:r>
          </a:p>
        </p:txBody>
      </p:sp>
      <p:graphicFrame>
        <p:nvGraphicFramePr>
          <p:cNvPr id="55328" name="Group 32"/>
          <p:cNvGraphicFramePr>
            <a:graphicFrameLocks noGrp="1"/>
          </p:cNvGraphicFramePr>
          <p:nvPr>
            <p:ph idx="4294967295"/>
          </p:nvPr>
        </p:nvGraphicFramePr>
        <p:xfrm>
          <a:off x="714375" y="831850"/>
          <a:ext cx="7961313" cy="4684713"/>
        </p:xfrm>
        <a:graphic>
          <a:graphicData uri="http://schemas.openxmlformats.org/drawingml/2006/table">
            <a:tbl>
              <a:tblPr/>
              <a:tblGrid>
                <a:gridCol w="1989138"/>
                <a:gridCol w="1725612"/>
                <a:gridCol w="2408238"/>
                <a:gridCol w="1838325"/>
              </a:tblGrid>
              <a:tr h="185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Салон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взнос в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Сумма, внесённая в банк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стоимость телефона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Телепузик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3680*6=22080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Дельта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3280*6=19680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Омикрон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1620*12=19440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975" y="795338"/>
            <a:ext cx="45275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Miniature" pitchFamily="2" charset="0"/>
                <a:cs typeface="+mn-cs"/>
              </a:rPr>
              <a:t>Физкультминутка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8925" y="2027238"/>
            <a:ext cx="514826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рука, вниз рука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Потянулись мы слегка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поменяли руки,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не до скуки.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Крутим-вертим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Разминаем шею….стой.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встряхнулись лихо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на стул садимся тихо.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3513" y="6464300"/>
            <a:ext cx="61690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969895" algn="ctr"/>
                <a:tab pos="5940425" algn="r"/>
              </a:tabLs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43012" name="Picture 2" descr="http://sport-sch10tr.narod.ru/images/clip_image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95338"/>
            <a:ext cx="12938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физкультминут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349500"/>
            <a:ext cx="18907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981075"/>
            <a:ext cx="7715250" cy="531177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40% от числа 25 (1б)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число, если 20% его составляют 33 (1б)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процентов составляет 20 рублей от 40 рублей (1б).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процентов 30 рублей больше, чем 20? (1б)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число 60 на 33 % (2б)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 больше числа а на 33 %. На сколько процентов а меньше в? (2б)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товара сначала снизилась на 20%, затем повысилась на 50%. Как изменилась цена? (2б)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свежего винограда, массой 8 кг  составляет 99%, а в сушёном виде -50%. Какова масса винограда в сушеном виде?  (2б)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6013" y="188913"/>
            <a:ext cx="6911975" cy="6477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913" y="1268413"/>
            <a:ext cx="704215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узнал…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был удивлен…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открыл для себя…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пришел к выводу…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не понял…</a:t>
            </a:r>
          </a:p>
        </p:txBody>
      </p:sp>
      <p:pic>
        <p:nvPicPr>
          <p:cNvPr id="45058" name="Picture 11" descr="school21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7363" y="3500438"/>
            <a:ext cx="172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Ирина\Desktop\Мои рисунки\клипарты\привет (2)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9035" y="267693"/>
            <a:ext cx="935489" cy="523874"/>
          </a:xfrm>
          <a:prstGeom prst="rect">
            <a:avLst/>
          </a:prstGeom>
          <a:noFill/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171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913" y="1268413"/>
            <a:ext cx="7042150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Стр. 21 читать</a:t>
            </a:r>
          </a:p>
          <a:p>
            <a:r>
              <a:rPr lang="ru-RU" sz="28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№60</a:t>
            </a:r>
          </a:p>
          <a:p>
            <a:r>
              <a:rPr lang="ru-RU" sz="28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№63</a:t>
            </a:r>
          </a:p>
          <a:p>
            <a:r>
              <a:rPr lang="ru-RU" sz="28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Стр. 28 №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60535" y="3608432"/>
          <a:ext cx="6541758" cy="1188720"/>
        </p:xfrm>
        <a:graphic>
          <a:graphicData uri="http://schemas.openxmlformats.org/drawingml/2006/table">
            <a:tbl>
              <a:tblPr/>
              <a:tblGrid>
                <a:gridCol w="2180586"/>
                <a:gridCol w="2180586"/>
                <a:gridCol w="2180586"/>
              </a:tblGrid>
              <a:tr h="7767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> </a:t>
                      </a:r>
                      <a:r>
                        <a:rPr lang="ru-RU" sz="2400" strike="sngStrike" dirty="0"/>
                        <a:t> 2 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> </a:t>
                      </a:r>
                      <a:r>
                        <a:rPr lang="ru-RU" sz="2400" strike="sngStrike" dirty="0"/>
                        <a:t> 3 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6" descr="ребу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2328863"/>
            <a:ext cx="1876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370388"/>
            <a:ext cx="576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реб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4638" y="24511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ребу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6638" y="2205038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0" y="4446588"/>
            <a:ext cx="5746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ребу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0675" y="22050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12988" y="946150"/>
            <a:ext cx="36988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ребус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92238" y="946150"/>
          <a:ext cx="6203950" cy="23383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4135"/>
                <a:gridCol w="2450688"/>
              </a:tblGrid>
              <a:tr h="3373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умею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затрудняюсь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хочу научиться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4238" y="203200"/>
            <a:ext cx="72294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Выбери  </a:t>
            </a:r>
            <a:r>
              <a:rPr lang="ru-RU" sz="3200" b="1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  </a:t>
            </a:r>
            <a:r>
              <a:rPr lang="ru-RU" sz="3200" b="1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данной теме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888" y="3694113"/>
            <a:ext cx="4706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 процент от числа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888" y="5065713"/>
            <a:ext cx="55689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 число по его проценту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9688" y="4603750"/>
            <a:ext cx="68087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Приводить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проценты 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дроби и наоборот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1113" y="4156075"/>
            <a:ext cx="47275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Решать задачи на проценты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3513" y="6464300"/>
            <a:ext cx="61690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969895" algn="ctr"/>
                <a:tab pos="5940425" algn="r"/>
              </a:tabLs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35136" y="980728"/>
            <a:ext cx="4994400" cy="3416320"/>
          </a:xfrm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ln w="11430"/>
                <a:solidFill>
                  <a:srgbClr val="6E0C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на проценты</a:t>
            </a:r>
            <a:endParaRPr lang="ru-RU" sz="7200" b="1" dirty="0">
              <a:ln w="11430"/>
              <a:solidFill>
                <a:srgbClr val="6E0C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9252" y="4509120"/>
            <a:ext cx="585336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1% - это сотая часть числа.               1% = 0,01.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2" descr="http://blog-nalog.ru/wp-content/uploads/2014/03/percent.jpg"/>
          <p:cNvPicPr>
            <a:picLocks noChangeAspect="1" noChangeArrowheads="1"/>
          </p:cNvPicPr>
          <p:nvPr/>
        </p:nvPicPr>
        <p:blipFill>
          <a:blip r:embed="rId2"/>
          <a:srcRect l="15192" r="13315"/>
          <a:stretch>
            <a:fillRect/>
          </a:stretch>
        </p:blipFill>
        <p:spPr bwMode="auto">
          <a:xfrm>
            <a:off x="684213" y="1196975"/>
            <a:ext cx="28511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09352" y="188640"/>
            <a:ext cx="4143404" cy="654032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 </a:t>
            </a:r>
            <a:endParaRPr lang="en-US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640960" cy="928694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здоровой пищи от кулинара</a:t>
            </a:r>
          </a:p>
        </p:txBody>
      </p:sp>
      <p:graphicFrame>
        <p:nvGraphicFramePr>
          <p:cNvPr id="22570" name="Group 42"/>
          <p:cNvGraphicFramePr>
            <a:graphicFrameLocks noGrp="1"/>
          </p:cNvGraphicFramePr>
          <p:nvPr>
            <p:ph sz="half" idx="1"/>
          </p:nvPr>
        </p:nvGraphicFramePr>
        <p:xfrm>
          <a:off x="1042988" y="1628775"/>
          <a:ext cx="7705725" cy="4360863"/>
        </p:xfrm>
        <a:graphic>
          <a:graphicData uri="http://schemas.openxmlformats.org/drawingml/2006/table">
            <a:tbl>
              <a:tblPr/>
              <a:tblGrid>
                <a:gridCol w="3852862"/>
                <a:gridCol w="1927225"/>
                <a:gridCol w="19256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Салат  из одуванчиков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Листья салата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Зеленый лук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Петрушка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Растительное масло (по желанию можно добавить яйцо)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0425" y="1125538"/>
            <a:ext cx="8283575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Определите массу каждого компонента в рецепте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04025" y="2119313"/>
            <a:ext cx="103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Решение задач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u="sng" smtClean="0"/>
              <a:t>1). </a:t>
            </a:r>
            <a:r>
              <a:rPr lang="ru-RU" sz="3600" u="sng" smtClean="0"/>
              <a:t>Увеличить 200  на 22%</a:t>
            </a:r>
            <a:r>
              <a:rPr lang="ru-RU" sz="3600" smtClean="0"/>
              <a:t> </a:t>
            </a:r>
          </a:p>
          <a:p>
            <a:pPr>
              <a:buFont typeface="Arial" charset="0"/>
              <a:buNone/>
            </a:pPr>
            <a:r>
              <a:rPr lang="ru-RU" sz="3600" smtClean="0"/>
              <a:t>     1.     100%+22%=122%</a:t>
            </a:r>
          </a:p>
          <a:p>
            <a:pPr>
              <a:buFont typeface="Arial" charset="0"/>
              <a:buNone/>
            </a:pPr>
            <a:r>
              <a:rPr lang="ru-RU" sz="3600" smtClean="0"/>
              <a:t>      2.     200*122:100=244</a:t>
            </a:r>
          </a:p>
          <a:p>
            <a:pPr>
              <a:buFont typeface="Arial" charset="0"/>
              <a:buNone/>
            </a:pPr>
            <a:endParaRPr lang="ru-RU" sz="3600" smtClean="0"/>
          </a:p>
          <a:p>
            <a:pPr>
              <a:buFont typeface="Arial" charset="0"/>
              <a:buNone/>
            </a:pPr>
            <a:r>
              <a:rPr lang="ru-RU" sz="3600" u="sng" smtClean="0"/>
              <a:t>2). Уменьшить  31200 на 48%</a:t>
            </a:r>
          </a:p>
          <a:p>
            <a:pPr>
              <a:buFont typeface="Arial" charset="0"/>
              <a:buNone/>
            </a:pPr>
            <a:r>
              <a:rPr lang="ru-RU" sz="3600" smtClean="0"/>
              <a:t>     1.  100%-48%=52%</a:t>
            </a:r>
          </a:p>
          <a:p>
            <a:pPr>
              <a:buFont typeface="Arial" charset="0"/>
              <a:buNone/>
            </a:pPr>
            <a:r>
              <a:rPr lang="ru-RU" sz="3600" smtClean="0"/>
              <a:t>     2.  31200*52:100=16224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t1.gstatic.com/images?q=tbn:ANd9GcQxefndxQhrXycMNeS5I-roBsdIZWBLcKahGr2Tcxt_oZ03iWGTO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7382" y="3217864"/>
            <a:ext cx="1500198" cy="167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500" y="1000125"/>
            <a:ext cx="5572125" cy="1143000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Праздничная распродажа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любителям комнатных цветов!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Цены снижены на 10%.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958" y="70575"/>
            <a:ext cx="752949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продавца - покупателю.</a:t>
            </a:r>
          </a:p>
        </p:txBody>
      </p:sp>
      <p:pic>
        <p:nvPicPr>
          <p:cNvPr id="1030" name="Picture 6" descr="http://t1.gstatic.com/images?q=tbn:ANd9GcQDbJwcjEmfv7MdF9EIwhGrqv6rG2XpqVJq72-g6M0Ee5OFPYWTyQ">
            <a:hlinkClick r:id="rId5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065196" y="2930524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3350" y="4797425"/>
            <a:ext cx="1014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Роза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160 р.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pic>
        <p:nvPicPr>
          <p:cNvPr id="1032" name="Picture 8" descr="http://t2.gstatic.com/images?q=tbn:ANd9GcRNy5vMNgQkPykN6dnJAYgaUxOj_PPpLBHPjtkm9Z9WH4dtkYOiX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0643" y="2789236"/>
            <a:ext cx="1571635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8263" y="4941888"/>
            <a:ext cx="1296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Фиалка</a:t>
            </a:r>
            <a:r>
              <a:rPr lang="ru-RU" sz="2400">
                <a:latin typeface="Calibri" pitchFamily="34" charset="0"/>
              </a:rPr>
              <a:t> 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10 р.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59113" y="5157788"/>
            <a:ext cx="1673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Хлорофитум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92 р. </a:t>
            </a:r>
          </a:p>
        </p:txBody>
      </p:sp>
      <p:pic>
        <p:nvPicPr>
          <p:cNvPr id="1038" name="Picture 14" descr="http://t0.gstatic.com/images?q=tbn:ANd9GcTAZdYr-ZBPfDwdNSkBCIANLVPFZaOQa7wO25qvv_KhmMm-4JxU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2500306"/>
            <a:ext cx="1332401" cy="161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858000" y="4286250"/>
            <a:ext cx="1785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Диффенбахия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300 р.</a:t>
            </a:r>
          </a:p>
        </p:txBody>
      </p:sp>
      <p:sp>
        <p:nvSpPr>
          <p:cNvPr id="26637" name="TextBox 20"/>
          <p:cNvSpPr txBox="1">
            <a:spLocks noChangeArrowheads="1"/>
          </p:cNvSpPr>
          <p:nvPr/>
        </p:nvSpPr>
        <p:spPr bwMode="auto">
          <a:xfrm>
            <a:off x="3000375" y="2643188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Найдите новую цену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Диффенбахия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857250" y="2857500"/>
            <a:ext cx="7858125" cy="350043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300 : 100 = 3(руб.) – 1%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 ∙ 10 = 30(руб.) – скидка от первоначальной цены.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300 – 30 = 270(руб.)-новая цена диффенбахии.</a:t>
            </a:r>
          </a:p>
          <a:p>
            <a:pPr marL="514350" indent="-514350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Ответ: 270 руб.</a:t>
            </a:r>
          </a:p>
        </p:txBody>
      </p:sp>
      <p:pic>
        <p:nvPicPr>
          <p:cNvPr id="5" name="Picture 14" descr="http://t0.gstatic.com/images?q=tbn:ANd9GcTAZdYr-ZBPfDwdNSkBCIANLVPFZaOQa7wO25qvv_KhmMm-4JxU">
            <a:hlinkClick r:id="rId3" action="ppaction://hlinkpres?slideindex=9&amp;slidetitle=Задание 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928670"/>
            <a:ext cx="1332401" cy="161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0430" y="1643050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руб.   -   100%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?   руб.   -   10 %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Фиалка</a:t>
            </a:r>
            <a:endParaRPr lang="ru-RU" dirty="0"/>
          </a:p>
        </p:txBody>
      </p:sp>
      <p:sp>
        <p:nvSpPr>
          <p:cNvPr id="30722" name="AutoShape 2" descr="data:image/jpg;base64,/9j/4AAQSkZJRgABAQAAAQABAAD/2wBDAAkGBwgHBgkIBwgKCgkLDRYPDQwMDRsUFRAWIB0iIiAdHx8kKDQsJCYxJx8fLT0tMTU3Ojo6Iys/RD84QzQ5Ojf/2wBDAQoKCg0MDRoPDxo3JR8lNzc3Nzc3Nzc3Nzc3Nzc3Nzc3Nzc3Nzc3Nzc3Nzc3Nzc3Nzc3Nzc3Nzc3Nzc3Nzc3Nzf/wAARCABOAHUDASIAAhEBAxEB/8QAHAAAAgMBAQEBAAAAAAAAAAAABQYDBAcAAgEI/8QAORAAAgECBAUCBAQFAgcAAAAAAQIDBBEABRIhBhMxQVEicRRhgZEHIzKxFUKhwfBy8RZSYmSistH/xAAZAQADAQEBAAAAAAAAAAAAAAABAgMEAAX/xAAkEQACAgICAwABBQAAAAAAAAAAAQIRAyESMQQTQWEFFCJxof/aAAwDAQACEQMRAD8A0yjpoeRFaOO+leiA9sC814koqIcqgip6iYMQ7OtkT623+mAnEVdXR1Rg1zLGiJyljYqHFh6tuu9/2wnGb4VnpVvULI2o+rdLjoR2G579sPGLmnXwpDG5JtfA9Hxdm8uYOGjiRTcCE06aU73uDceO974I5RxWBU8rNIqZo3OkTJFp0G3cW3+m++EWkh0S1FRUyObaVRYyukqDvck7b+5/vcy2upZqqpj5lNLI36Nbnb5AdB064u8MsicnqvholhlKPJ6/A+8TtT1HCuaTQGJ0+FksyAW6HH54oKGqzCpjpaGnkqJ5DZY4lLE41T4yqhy7MqOMs8EtHMZVO6qdBsw8dhi5+HWTQZFkFPmy0stTmGaRAIySgcqMsSLbWBOkXBv+kbi9sZE9bMfZm1Nwdnk2drlUuXVMM6somLR+mJT/ADE302tv13wY4v4GouHaGoqEzGpqmUokaCBVsxO5fc+m17W3vt88bFLMYKjLI5s0eOOod4Y4kQMkj2/SzdQbeetum2Fv8R3/AIXwjWRT1qySz1KiJRGWuL36nodievy9g2FqjBGthj/DldXF9GtgbrJsf9Jx9zSjnXKYXmpXTn+pJWjsCAdze3++JPw4jaPjWhVxvZ/r6DgKVoROzWa6eloqed9MbyxR6tJA+Qt9yMDTV5lXfDNSRUlHHyC05qYtR5g2CgXBG+3+b0MzqqV+JtEs45AvFUKBswBuQflcC598BOIKysk4gSmyKpjqHqCVKKwKBr23btex79sXjixpW9mlQxtN30NMeeJHKKTMKaGnqI7c3QNStc/qU+PN+mPaZhQVBHriTW5SMPYF/byd+mF1MuzBqiRs7y+D42PSYr2MboTclT/zXG5O/TFeoo4XzGnqoDPUzQvrKAAqpsoHpsCN2U38nxY4aWFcdIaWBcLQwZjywU9Kd+3tjsA6jOoZppIWIimgcrIrtb2Iv1Bx2MttaM3EbM+qDLMalSSCqqIxe4sLb7fXxhSzKMU5WoM8hZibxIpJI9wb/wBMOnGj2mozOriIw+lluLttcX9rYQ6meRcweJ3YrGbhXF2Fxb+YeCe2K4sqhP8AkVxSUJ2+ivmdV8Tp+DZ0COkg5ihA4tbSQLXvsb98e6GaeamjMRp4yiFVKqCVJv18i/7/AEwSyqhjqFmnqJueb6lLsDp+ntt+2BjW580tNVqKdjZVKBrjodz5sTh8mdttp6Y0/Ik5PiE6KSpjocwHxDVCS0UoluANNkLA2HS3T6/a9kj5lw3w5TxU0oMqSfEm4vpYrbT13Ub7eWJ9p6DmHgyqdlFmo5CW0gFhY2J87WwqcIZvW1jS5fUT8yNILxKwGrYqLX69CcZcnLjaM2S0tGtR5lBHW5bS09Is9NKnNNVGFYQO+kFmsfSLH5HY9sWpcty16p6SojgzWQgT08bJrEZG2prmx3vhBiz6Ph6k+DqFM0NRIS8ai7rcdevTYdcLue8R1NHHSw0NTJEuo3ci0jr3DEHob2+3jAjO1+To5E1vse+N692pgrR/Cz1sDJOzC4tfbbz/AGP2z3gJY2/Eqhji5nL9WnWLHeMnEGecRPmeWRy1dVNJWoGiVGfUETYgqelri1uv74i/Ca7cf5Z5u/8A6HFKvYzp9DhxTHSNn1cyJzCkjC7Efr77283A9sXODaCjGSySQRH4kSSa5beoezAbi1vrgtx7w2tPTLX5ZDctMXqlYltQY7kAn3wn5XmdRlMsnwczSMZN1azLqIsAR2AFjt8sXwZIp7GxS9clN9DGZWqIJJMxDR06OYAOhJK/0277YzbLOI46T4uYUSpJI3pWEkAAizEHffa+/W+LvF882Y1MIqaoxBVLNHclCx6sfn9OgGFw0yS1Lcpbxj0jvc4bLm3r4Wnmc5XEM02bCoQztEhnc2kdlG9hYfS2OxPQZQ0dKpdApbtjsZG7ZD+zcJa+jmp41SpUEIL9etsKWc5PSVtTzmkjZu5ANz9O/wBcMUR006G4ACAk3tbbEM9ZTxUzVEtQggDBTIp1AE+SOmFlOyijQjZhw7HIutJZS97emLsR774jy3h6njkb4wO6OdTFwUsfkAemC8/E4jzMRMAYGkMaqguz+CPuMXp54qmUxI6awbcvUNS+46jCprs7TLGZNS/8PVlHSSK7tSvHFEq2udNgBjHock4gppFlp8ur4pANmWNgd/njWGFqiIA3Gtf3GGSonjp2CSFtRFwAO2K81Wyc1XZiVNlWd8kc2lruYSSddGz/AHN9/tjxNw/mFRMZqmmzJ3P/AGJ6ffbGoZhmk9TJVU8E3LjiKlSosb79fqMQUefOlYPjpyI2FnvcgbdQANt/3x1KuSRX9tJ4vaujMX4ZlaMj+G5jzD1kFK33tfBzgLLJct41oauXL56akjLs88ysqqCh23+Zxoz5lRyqoSe4fYMVIBxFWR3VQehcbYPNNOiK2M82b5XLGUergZGFiCcJmc8P5LNPJUUFdDDI+5IBsSD38/vv1x1cTBGNKXkYHlr22xShjzGZmErpGLjUA1tup9jbtvv4xTF42TJD29L/AEN8dASfhSlqKp5KuuE9/mVH9O2L9Hw/ldLdzLGXUaUAvYfO1sHIoqcoJOcqgna/c/4DiqppZ5mEEqytvcobgWtffzuMQljyx3KLH5fEVMxhpTy1hkUqtxsSPG++Ox4zKAKUsPP9sdhVJV0LsPV+YCA0uXpFJJJWaIgbDT6ttrkb4g44zAQZZBkeXUMitG4LollR0G1z3Ym3W22nvjzxXUxU2RgltLuLCz2YAjcgb3/zcYWMnyHM63K0zk1utXHJpjMWdlRSxI0i+5NwFJ7nyML8Y7e6CVNkAzeqSny+jLS0MsaiqYk60YnUWU7EAkGw8273wd4oy2lyppq+n5MMaOFlqmszHawRfVq1WFthvfr1wLyGpy1aEJQV1PDXMZARKqoWAsNHgXtf2t3GA+YV0gyhZJBBEkycwRsbjV0dVHm5tjoppbGikohbLa9KyOCq9SKXBZX6rY79P7YIZ5n9NU6xHDIEXbWTud/GF7h+sE8tKioqBZEGlenUHb3wR4ny2OnqZpYCEpS1nLHZN7HbuMJkvjSIZd0W4q34ijSaGLSrMQOYgIJBPUHqDa3zwm5rV/EZieVHpWn/AC7tYXPU2t9sMWYwmKijjppllggTVqVhcgC9zbqPthTLRSfnPDKzsVKMkg0273Hz837Y2yVxSPenhU8Si32GaCvlYCAi8anyfqcM2R1EtWU5jtJG045RY3uAN9/F/wBsIdLUocxkiqaS5uAyMeotcHbvh8yB9ddSopHL5i6R4FjjPNJNnjZoxjmqHQazCNIad55EDcpSwGE+vnqVrF0mNeav5frB3IIufP8AnjB/i6vbVLl8ciKpi/MN99/5ft++EenzFcvgnjlqClK3ReXqOo2Gx62sDt88bf03yniXGfTJTa5EzyVVDlknOWOoUP63Mh9NtrgA369+n0xBQFZuV/DKoGSJSzIpCbE6SBffpvi0GpMqyyCvD85Xayqx2J3uGAF9uh/2wkhjFmMcpI5SvqutxYX7Wti3l5HGVxl2ugJq6NJrpC3L1dQLHa29hjsUjUCWJGvcG5BGOx5CdlhjzrKVzSngIl0NGu2pNYI27YF5nmT5FRwU1PnEEYgAm5C05MxcG5/6bH5nptfBsVaNEgswOkdvlgTmCUdVdalWIIK7IDt7k4evoWvogSUdVW0FVUmNUMciEi13YPfc9uwGwG7DHyWhjjaCoGqOUfrCmwP0+eGhvgKVyYjOAPMYN++/q37dcD6mehlZQY22Xa0fT/y/fBVipF/IZVetpt7nmp1Pzw98QUNPWUM0RGmVz+q/pO/Qj++EPKZ6QV9IsEbA85Qbrbv7nGgZhLFJG6+tdQ6gC4xzjaFybMxmyPM4YKmlp5zFRuxZ41Ozm1vF/GK6wVsxijnVY7C35ZILG3fwflh1r4qZ0EbVdYAvWyJ6vf7YoS5pTRMyJFqUdA8QNtvN/wDN8Kvb02KsmVKkwZTZXT0irOZXkZyAyM3rJ3/m8beAdxhk4ZR3zykYhI01BFiQXsB88LsNRFJIvNZrqbi0IPb/AFeSf6YashkpY8yoXUOGWQHZAL7H54Kg6tuwJbt9hvinhuKrVZKOkHPka8kitpuLd9/P7YzCXh6oeuWSpNokciNF6DsTjbpq6KSy2kC+LD/7haqcro1ldpJJX1MSBpAABPv1xKEqDOFtUZvk2WTUTVEUm1m1XJG4wFo8vSSR/wAlwjepdz07WPtbGjZrQUKRiNTLy39Ok77e+q+IIqGhiQaFcKAAo09Bb3w8pNqkGGOnbAcNLamijjD2QW647DDOKeONOUrbk3uPb547AUXRRv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4" name="Picture 4" descr="http://img1.liveinternet.ru/images/attach/b/3/51/177/51177702_senpol005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3504" y="1714488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руб.   -   100%</a:t>
            </a: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  руб.   -    10 %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2"/>
          </p:nvPr>
        </p:nvSpPr>
        <p:spPr>
          <a:xfrm>
            <a:off x="857250" y="3929063"/>
            <a:ext cx="7858125" cy="24288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100%-10%=90%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10*90:100=9 (р)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Ответ: новая цена на фиалку 9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1536</TotalTime>
  <Words>612</Words>
  <Application>Microsoft Office PowerPoint</Application>
  <PresentationFormat>Экран (4:3)</PresentationFormat>
  <Paragraphs>167</Paragraphs>
  <Slides>17</Slides>
  <Notes>7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Times New Roman</vt:lpstr>
      <vt:lpstr>Trebuchet MS</vt:lpstr>
      <vt:lpstr>Miniature</vt:lpstr>
      <vt:lpstr>TS101908703</vt:lpstr>
      <vt:lpstr>Слайд 1</vt:lpstr>
      <vt:lpstr>Слайд 2</vt:lpstr>
      <vt:lpstr>Слайд 3</vt:lpstr>
      <vt:lpstr>Слайд 4</vt:lpstr>
      <vt:lpstr>Слайд 5</vt:lpstr>
      <vt:lpstr>Решение задач</vt:lpstr>
      <vt:lpstr>Слайд 7</vt:lpstr>
      <vt:lpstr>Диффенбахия </vt:lpstr>
      <vt:lpstr>Фиалка</vt:lpstr>
      <vt:lpstr>Хлорофитум</vt:lpstr>
      <vt:lpstr>Роза </vt:lpstr>
      <vt:lpstr>Слайд 12</vt:lpstr>
      <vt:lpstr>Заполнить таблицу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Проценты</dc:title>
  <dc:creator>Ирина</dc:creator>
  <cp:lastModifiedBy>вирус</cp:lastModifiedBy>
  <cp:revision>103</cp:revision>
  <dcterms:created xsi:type="dcterms:W3CDTF">2011-04-12T14:26:12Z</dcterms:created>
  <dcterms:modified xsi:type="dcterms:W3CDTF">2016-10-06T16:45:37Z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