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332" r:id="rId3"/>
    <p:sldId id="333" r:id="rId4"/>
    <p:sldId id="257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285" r:id="rId28"/>
    <p:sldId id="287" r:id="rId29"/>
    <p:sldId id="316" r:id="rId30"/>
    <p:sldId id="334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7" r:id="rId39"/>
    <p:sldId id="340" r:id="rId40"/>
    <p:sldId id="335" r:id="rId41"/>
    <p:sldId id="336" r:id="rId42"/>
    <p:sldId id="337" r:id="rId43"/>
    <p:sldId id="338" r:id="rId44"/>
    <p:sldId id="339" r:id="rId45"/>
  </p:sldIdLst>
  <p:sldSz cx="9144000" cy="6858000" type="screen4x3"/>
  <p:notesSz cx="6858000" cy="9144000"/>
  <p:embeddedFontLs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Arial Black" pitchFamily="34" charset="0"/>
      <p:bold r:id="rId50"/>
    </p:embeddedFont>
    <p:embeddedFont>
      <p:font typeface="Impact" pitchFamily="34" charset="0"/>
      <p:regular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333333"/>
    <a:srgbClr val="990000"/>
    <a:srgbClr val="969696"/>
    <a:srgbClr val="EAEAEA"/>
    <a:srgbClr val="035540"/>
    <a:srgbClr val="023A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>
      <p:cViewPr varScale="1">
        <p:scale>
          <a:sx n="108" d="100"/>
          <a:sy n="108" d="100"/>
        </p:scale>
        <p:origin x="-5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C46C-4A4C-49B8-861D-E49EC769E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8D88-E531-483B-BA9F-FEBEEFB7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A6D2-F025-4FD9-BAB8-046611AC3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8FD9-3F81-4293-AE4B-2D1F721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3CBF1-B128-4867-AF25-F58261897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6A89-071B-4D47-A3B9-87C804A7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6F7D3-EEA5-4586-9734-BAF483F95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C5564-B133-421B-83FC-5E3599E92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48CDB-B4DD-441B-8163-E24C0D485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79B1-CCF2-4DCC-8AF7-2996E318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EB4EAE8-5EEE-4261-9BD6-749724401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2" descr="C:\Users\ВАЗЕЕВА СВЕТЛАНА\Desktop\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468313" y="1700213"/>
            <a:ext cx="7275512" cy="2665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Безопастность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сети интернет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2123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Загрузочные вирусы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14438"/>
            <a:ext cx="4892675" cy="2000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компьютерные вирусы, записывающиеся в первый сектор гибкого или жесткого диска и выполняющиеся при загрузке компьютера.</a:t>
            </a:r>
          </a:p>
        </p:txBody>
      </p:sp>
      <p:pic>
        <p:nvPicPr>
          <p:cNvPr id="15364" name="Рисунок 5" descr="загрузочный вирус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357290" y="3286124"/>
            <a:ext cx="4728018" cy="3352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964113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Скриптовые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вирусы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26988" y="981075"/>
            <a:ext cx="5045075" cy="20193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Требуют наличия одного из скриптовых языков (Javascript, VBScript) для самостоятельного проникновения в неинфицированные скрипты.</a:t>
            </a:r>
          </a:p>
        </p:txBody>
      </p:sp>
      <p:pic>
        <p:nvPicPr>
          <p:cNvPr id="16388" name="Содержимое 5" descr="скриптовый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57290" y="3143248"/>
            <a:ext cx="4704163" cy="342713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678363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Макровирусы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968875" cy="1643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Microsoft Office.</a:t>
            </a:r>
          </a:p>
        </p:txBody>
      </p:sp>
      <p:pic>
        <p:nvPicPr>
          <p:cNvPr id="24579" name="Содержимое 8" descr="макровирусы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75"/>
            <a:ext cx="6302375" cy="2960688"/>
          </a:xfr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97437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Вирусы, поражающие исходный код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000250"/>
            <a:ext cx="5357812" cy="1428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Вирусы данного типа поражают или исходный код программы, либо её компоненты (OBJ-, LIB-, DCU- файлы) а так же VCL и ActiveX компоненты.</a:t>
            </a:r>
          </a:p>
        </p:txBody>
      </p:sp>
      <p:pic>
        <p:nvPicPr>
          <p:cNvPr id="7" name="Содержимое 6" descr="380px-Virustex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3174" y="3643314"/>
            <a:ext cx="4071966" cy="30546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852738"/>
            <a:ext cx="6648450" cy="2655887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ОПЕРАЦИОННЫМ СИСТЕМАМ И ПЛАТФОРМАМ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5214938" cy="3263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DOS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Microsoft Windows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Unix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Linux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060575"/>
            <a:ext cx="6577013" cy="3376613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ТЕХНОЛОГИЯМ, ИСПОЛЬЗУЕМЫМ ВИРУСОМ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4868862" cy="1096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Полиморфные вирусы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376363"/>
            <a:ext cx="4954587" cy="10445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</a:p>
        </p:txBody>
      </p:sp>
      <p:pic>
        <p:nvPicPr>
          <p:cNvPr id="5" name="Рисунок 4" descr="kasper_14_06_2010_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143248"/>
            <a:ext cx="5552444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2123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Стелс-вирусы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71625"/>
            <a:ext cx="54641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запись, чтение дополнительной информации о зараженных объектах (загрузочных секторах, элементах файловой системы, памяти и т.д.)</a:t>
            </a:r>
          </a:p>
        </p:txBody>
      </p:sp>
      <p:pic>
        <p:nvPicPr>
          <p:cNvPr id="6" name="Содержимое 5" descr="1.4.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142852"/>
            <a:ext cx="2357454" cy="23686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324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Руткит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928688"/>
            <a:ext cx="4929188" cy="1928812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Программа или набор программ для скрытия следов присутствия злоумышленника или вредоносной программы в системе.</a:t>
            </a:r>
          </a:p>
        </p:txBody>
      </p:sp>
      <p:pic>
        <p:nvPicPr>
          <p:cNvPr id="5" name="Содержимое 4" descr="рутки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6302732" cy="4291861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endParaRPr lang="ru-RU" smtClean="0"/>
          </a:p>
        </p:txBody>
      </p:sp>
      <p:sp>
        <p:nvSpPr>
          <p:cNvPr id="6656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6564" name="Picture 2" descr="C:\Users\ВАЗЕЕВА СВЕТЛА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4800" y="5554663"/>
            <a:ext cx="83708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5 этап – в 1951 г. Академик Лебедев создал первую отечественную ЭВМ.</a:t>
            </a:r>
          </a:p>
        </p:txBody>
      </p:sp>
      <p:sp>
        <p:nvSpPr>
          <p:cNvPr id="66566" name="TextBox 4"/>
          <p:cNvSpPr txBox="1">
            <a:spLocks noChangeArrowheads="1"/>
          </p:cNvSpPr>
          <p:nvPr/>
        </p:nvSpPr>
        <p:spPr bwMode="auto">
          <a:xfrm>
            <a:off x="304800" y="238125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ИСТОРИЯ РАЗВИТИЯ ТЕХНИКИ </a:t>
            </a:r>
          </a:p>
        </p:txBody>
      </p:sp>
      <p:pic>
        <p:nvPicPr>
          <p:cNvPr id="66567" name="Picture 3" descr="C:\Users\ВАЗЕЕВА СВЕТЛАНА\Desktop\Презентация на тему   Безопасность работы в сети Интернет и техника безопасности на компьютере Учитель информатики Михайлова С.А. 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9288" y="60325"/>
            <a:ext cx="19177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452563"/>
            <a:ext cx="8083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1 этап - техника стала развиваться более 5 тысяч лет назад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444750"/>
            <a:ext cx="81295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 этап – в 1674 г. Немецкий ученый изобрел арифмометр.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3429000"/>
            <a:ext cx="8450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3 этап - в 1834 г. английский математик изобрел первую вычислительную машину.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4437063"/>
            <a:ext cx="83708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4 этап – в 1946 г. Американские ученые ввели в строй первую в мире электронно-вычислительную машину.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565400"/>
            <a:ext cx="6518275" cy="2655888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ЯЗЫКУ,</a:t>
            </a:r>
            <a:br>
              <a:rPr lang="ru-RU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</a:t>
            </a:r>
            <a:r>
              <a:rPr lang="ru-RU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КОТОРОМ НАПИСАН ВИРУС 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642938"/>
            <a:ext cx="4897437" cy="4170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ассемблер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высокоуровневый язык программирования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скриптовый язык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и др.</a:t>
            </a:r>
          </a:p>
        </p:txBody>
      </p:sp>
      <p:pic>
        <p:nvPicPr>
          <p:cNvPr id="5" name="Рисунок 4" descr="язы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009302"/>
            <a:ext cx="3505022" cy="372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313" y="2286000"/>
            <a:ext cx="6518275" cy="2286000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ДОПОЛНИТЕЛЬНОЙ ВРЕДОНОСНОЙ ФУНКЦИОНАЛЬНОСТИ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Бэкдоры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5035550" cy="1949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системе.</a:t>
            </a:r>
          </a:p>
        </p:txBody>
      </p:sp>
      <p:pic>
        <p:nvPicPr>
          <p:cNvPr id="35843" name="Рисунок 4" descr="129124_976_hlserverinfo_12968_37_3_beghjmtvx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3053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Кейлоггеры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5106988" cy="2357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Модули для перехвата нажатий клавиш на компьютере пользователя, включаемые в состав программ-вирусов.</a:t>
            </a:r>
          </a:p>
        </p:txBody>
      </p:sp>
      <p:pic>
        <p:nvPicPr>
          <p:cNvPr id="36867" name="Рисунок 4" descr="kgb-keylogg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00313"/>
            <a:ext cx="5702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Шпионы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00188"/>
            <a:ext cx="5106988" cy="4694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Spyware  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пользователя.</a:t>
            </a:r>
          </a:p>
        </p:txBody>
      </p:sp>
      <p:pic>
        <p:nvPicPr>
          <p:cNvPr id="5" name="Рисунок 4" descr="spywa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42" y="0"/>
            <a:ext cx="3571876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Ботнеты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38213"/>
            <a:ext cx="4249737" cy="5419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 — автономным программным обеспечением.</a:t>
            </a:r>
          </a:p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Обычно используются для нелегальной или неодобряемой деятельности — рассылки спама, перебора паролей на удалённой системе, атак на отказ в обслуживании.</a:t>
            </a:r>
          </a:p>
        </p:txBody>
      </p:sp>
      <p:pic>
        <p:nvPicPr>
          <p:cNvPr id="31748" name="Рисунок 4" descr="ботнеты.pn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429124" y="1067971"/>
            <a:ext cx="4545015" cy="549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500063"/>
            <a:ext cx="6692900" cy="2370137"/>
          </a:xfrm>
        </p:spPr>
        <p:txBody>
          <a:bodyPr anchor="t"/>
          <a:lstStyle/>
          <a:p>
            <a:pPr eaLnBrk="1" hangingPunct="1">
              <a:buSzPct val="100000"/>
              <a:defRPr/>
            </a:pPr>
            <a:r>
              <a:rPr lang="ru-RU" sz="60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ПРАВОВОЙ ЛИКБЕЗ</a:t>
            </a:r>
            <a:endParaRPr lang="ru-RU" sz="6000" b="1" cap="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/>
          <a:stretch/>
        </p:blipFill>
        <p:spPr>
          <a:xfrm>
            <a:off x="179512" y="2852936"/>
            <a:ext cx="6351186" cy="382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214688"/>
            <a:ext cx="6572250" cy="2428875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smtClean="0"/>
              <a:t>наказываются лишением свободы на срок до семи лет.</a:t>
            </a:r>
            <a:r>
              <a:rPr lang="ru-RU" smtClean="0"/>
              <a:t> </a:t>
            </a:r>
          </a:p>
        </p:txBody>
      </p:sp>
      <p:pic>
        <p:nvPicPr>
          <p:cNvPr id="4" name="Рисунок 3" descr="1339137439_40038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928662" y="142852"/>
            <a:ext cx="3071834" cy="30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14625"/>
            <a:ext cx="6715125" cy="3429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порносайтами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и обеспечению информационной безопасности в сетях ЭВМ.</a:t>
            </a:r>
          </a:p>
        </p:txBody>
      </p:sp>
      <p:pic>
        <p:nvPicPr>
          <p:cNvPr id="5" name="Рисунок 4" descr="information_securi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4348" y="142852"/>
            <a:ext cx="3714776" cy="24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3565525"/>
            <a:ext cx="31464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2312"/>
            <a:ext cx="7601273" cy="1371600"/>
          </a:xfrm>
          <a:noFill/>
          <a:ln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ИСТОРИЯ И ПРИЧИНА ВОЗНИКНОВЕНИЯ </a:t>
            </a:r>
            <a:r>
              <a:rPr lang="ru-RU" sz="36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ИНТЕРНЕТ</a:t>
            </a:r>
            <a:endParaRPr lang="ru-RU" sz="36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7588" name="Объект 2"/>
          <p:cNvSpPr>
            <a:spLocks noGrp="1"/>
          </p:cNvSpPr>
          <p:nvPr>
            <p:ph idx="4294967295"/>
          </p:nvPr>
        </p:nvSpPr>
        <p:spPr>
          <a:xfrm>
            <a:off x="107950" y="1484313"/>
            <a:ext cx="7343775" cy="43735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smtClean="0">
                <a:cs typeface="Times New Roman" pitchFamily="18" charset="0"/>
              </a:rPr>
              <a:t>Интернет возник в 1960-е годы, когда Министерство обороны США решило, в целях содействия коллективной работы ученых и исследователей из территориально отдаленных регионов, дать им возможность подключаться к одним и тем же компьютерам, редким тогда и дорогостоящим машинам и иметь доступ к общим файлам. Для этого требовалось объединить все компьютеры в одну сеть и превратить их в единую систему.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ъект 2"/>
          <p:cNvSpPr>
            <a:spLocks noGrp="1"/>
          </p:cNvSpPr>
          <p:nvPr>
            <p:ph idx="4294967295"/>
          </p:nvPr>
        </p:nvSpPr>
        <p:spPr>
          <a:xfrm>
            <a:off x="304800" y="620713"/>
            <a:ext cx="7362825" cy="46085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Общаясь в Интернете, </a:t>
            </a:r>
          </a:p>
          <a:p>
            <a:pPr marL="0" indent="0">
              <a:buFontTx/>
              <a:buNone/>
            </a:pPr>
            <a:r>
              <a:rPr lang="ru-RU" smtClean="0"/>
              <a:t>будь дружелюбен с другими. </a:t>
            </a:r>
          </a:p>
          <a:p>
            <a:pPr marL="0" indent="0">
              <a:buFontTx/>
              <a:buNone/>
            </a:pPr>
            <a:r>
              <a:rPr lang="ru-RU" smtClean="0"/>
              <a:t>Не пиши грубых слов! </a:t>
            </a:r>
          </a:p>
          <a:p>
            <a:pPr marL="0" indent="0">
              <a:buFontTx/>
              <a:buNone/>
            </a:pPr>
            <a:endParaRPr lang="ru-RU" smtClean="0"/>
          </a:p>
          <a:p>
            <a:pPr marL="0" indent="0">
              <a:buFontTx/>
              <a:buNone/>
            </a:pPr>
            <a:endParaRPr lang="ru-RU" smtClean="0"/>
          </a:p>
          <a:p>
            <a:pPr marL="0" indent="0" algn="r">
              <a:buFontTx/>
              <a:buNone/>
            </a:pPr>
            <a:r>
              <a:rPr lang="ru-RU" smtClean="0"/>
              <a:t>Ты можешь нечаянно </a:t>
            </a:r>
          </a:p>
          <a:p>
            <a:pPr marL="0" indent="0" algn="r">
              <a:buFontTx/>
              <a:buNone/>
            </a:pPr>
            <a:r>
              <a:rPr lang="ru-RU" smtClean="0"/>
              <a:t>обидеть человека, </a:t>
            </a:r>
          </a:p>
          <a:p>
            <a:pPr marL="0" indent="0" algn="r">
              <a:buFontTx/>
              <a:buNone/>
            </a:pPr>
            <a:r>
              <a:rPr lang="ru-RU" smtClean="0"/>
              <a:t>читать грубости</a:t>
            </a:r>
          </a:p>
          <a:p>
            <a:pPr marL="0" indent="0" algn="r">
              <a:buFontTx/>
              <a:buNone/>
            </a:pPr>
            <a:r>
              <a:rPr lang="ru-RU" smtClean="0"/>
              <a:t> так же неприятно, как и слышать.</a:t>
            </a:r>
          </a:p>
          <a:p>
            <a:pPr marL="0" indent="0">
              <a:buFontTx/>
              <a:buNone/>
            </a:pPr>
            <a:endParaRPr lang="ru-RU" smtClean="0"/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65525"/>
            <a:ext cx="31464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358188" cy="2857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борьба с сетевыми угрозами</a:t>
            </a:r>
            <a:endParaRPr lang="ru-RU" sz="5400" b="1" cap="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42240c70de234efd199d05eaa7c5f1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25322"/>
            <a:ext cx="54292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42875" y="1857375"/>
            <a:ext cx="5929313" cy="471487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файрволл, антиспам – фильтр и еще пару – тройку модулей для полной защиты вашего компьютера.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Новые вирусы появляются ежедневно, поэтому не забывайте регулярно обновлять базы сигнатур, лучше всего настроить программу на автоматическое обновление.</a:t>
            </a:r>
          </a:p>
          <a:p>
            <a:endParaRPr lang="ru-RU" smtClean="0"/>
          </a:p>
        </p:txBody>
      </p:sp>
      <p:pic>
        <p:nvPicPr>
          <p:cNvPr id="44036" name="Picture 2" descr="C:\Users\The CraZy\Desktop\Закрытие недели профессии\antivirusnye_program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0"/>
            <a:ext cx="2674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18573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Будьте осторожны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142875" y="2214563"/>
            <a:ext cx="6715125" cy="388143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>
              <a:buFontTx/>
              <a:buNone/>
            </a:pPr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07168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Mozilla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Firefox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Google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Chrome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Apple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Safari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6858000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Большинство червей и вредоносных скриптов ориентированы под Internet Explorer и Opera.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I</a:t>
            </a:r>
            <a:r>
              <a:rPr lang="en-US" smtClean="0">
                <a:cs typeface="Times New Roman" pitchFamily="18" charset="0"/>
              </a:rPr>
              <a:t>E</a:t>
            </a:r>
            <a:r>
              <a:rPr lang="ru-RU" smtClean="0"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Opera очень популярна в России из-за ее призрачного удобства и реально большого числа настроек.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356613471_9362379dd74d140eef6bba719dde4d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0"/>
            <a:ext cx="2524128" cy="257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Обновляйте операционную систему </a:t>
            </a: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Windows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142875" y="2357438"/>
            <a:ext cx="6072188" cy="37385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Постоянно обновляйте операционную систему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Корпорация Microsoft периодически выпускает специальные обновления безопасности, которые могут помочь защитить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endParaRPr lang="ru-RU" sz="1800" smtClean="0"/>
          </a:p>
        </p:txBody>
      </p:sp>
      <p:pic>
        <p:nvPicPr>
          <p:cNvPr id="5" name="Рисунок 4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52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357688" cy="1071563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Не отправляйте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6858000" cy="557212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отправке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virus-sm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4044" y="1"/>
            <a:ext cx="3019955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6715125" cy="3810000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будьте готовы к тому, что можете поселить вирус на свой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730283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0"/>
            <a:ext cx="285752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1443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6715125" cy="535781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семисимвольный пароль, потребуется 2-4 года.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844675"/>
            <a:ext cx="3146425" cy="3292475"/>
          </a:xfrm>
          <a:noFill/>
          <a:ln/>
        </p:spPr>
      </p:pic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424815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5 нельзя!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47037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5543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5" name="Рисунок 4" descr="286359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5889633" y="69827"/>
            <a:ext cx="319087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95363" y="2692400"/>
            <a:ext cx="2097087" cy="3360738"/>
          </a:xfrm>
        </p:spPr>
      </p:pic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775" y="1125538"/>
            <a:ext cx="264795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1342604"/>
            <a:ext cx="554560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Сидеть криво и на своих ногах.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345" y="4386396"/>
            <a:ext cx="4104456" cy="23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Сядьте ровно,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опираясь на спинку стула.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endParaRPr lang="ru-RU" sz="3600" dirty="0">
              <a:latin typeface="+mn-lt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868144" y="980728"/>
            <a:ext cx="3096344" cy="3528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3"/>
          </p:cNvCxnSpPr>
          <p:nvPr/>
        </p:nvCxnSpPr>
        <p:spPr>
          <a:xfrm flipH="1">
            <a:off x="5639544" y="1038796"/>
            <a:ext cx="3275856" cy="3623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641" name="WordArt 9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3384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Нельзя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429000"/>
            <a:ext cx="2735262" cy="3268663"/>
          </a:xfrm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031875"/>
            <a:ext cx="25193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1550904"/>
            <a:ext cx="382652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Близко приближаться к монитору.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509120"/>
            <a:ext cx="4464496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Придерживайтесь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безопасного расстояния.</a:t>
            </a:r>
            <a:b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endParaRPr lang="ru-RU" sz="3200" dirty="0">
              <a:latin typeface="+mn-lt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300192" y="1032198"/>
            <a:ext cx="2664296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94264" y="1032198"/>
            <a:ext cx="2726208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665" name="WordArt 9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3384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Нельзя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Объект 2"/>
          <p:cNvSpPr>
            <a:spLocks noGrp="1"/>
          </p:cNvSpPr>
          <p:nvPr>
            <p:ph idx="4294967295"/>
          </p:nvPr>
        </p:nvSpPr>
        <p:spPr>
          <a:xfrm>
            <a:off x="3144838" y="3787775"/>
            <a:ext cx="3636962" cy="2308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    Прикасаться к проводам и кабелям руками, отсоединять и присоединять их.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261143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76250"/>
            <a:ext cx="25908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67544" y="1556792"/>
            <a:ext cx="2880320" cy="32638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1556792"/>
            <a:ext cx="2755151" cy="32638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084168" y="188640"/>
            <a:ext cx="2880320" cy="3528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28184" y="332656"/>
            <a:ext cx="2590238" cy="32638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690" name="WordArt 10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3384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Нельзя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mtClean="0"/>
              <a:t>Принимать пищу и пить при работе на ПК. Поешьте в столовой во время перерыва.</a:t>
            </a:r>
          </a:p>
          <a:p>
            <a:pPr marL="0" indent="0"/>
            <a:endParaRPr lang="ru-RU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3213100"/>
            <a:ext cx="26511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997200"/>
            <a:ext cx="27003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652120" y="2996952"/>
            <a:ext cx="2952328" cy="33843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652120" y="2852936"/>
            <a:ext cx="2700300" cy="3528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712" name="WordArt 8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3384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Нельзя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Объект 2"/>
          <p:cNvSpPr>
            <a:spLocks noGrp="1"/>
          </p:cNvSpPr>
          <p:nvPr>
            <p:ph idx="4294967295"/>
          </p:nvPr>
        </p:nvSpPr>
        <p:spPr>
          <a:xfrm>
            <a:off x="304800" y="1268413"/>
            <a:ext cx="8686800" cy="48117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 smtClean="0">
                <a:latin typeface="lucida grande"/>
              </a:rPr>
              <a:t>Долго работать на компьютере и перегружать свой организм.</a:t>
            </a:r>
          </a:p>
          <a:p>
            <a:pPr marL="0" indent="0">
              <a:buFontTx/>
              <a:buNone/>
            </a:pPr>
            <a:r>
              <a:rPr lang="ru-RU" b="1" smtClean="0">
                <a:latin typeface="lucida grande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lucida grande"/>
              </a:rPr>
              <a:t>Виртуальный мир никогда не заменит живое общение, спорт, природу</a:t>
            </a:r>
            <a:endParaRPr lang="ru-RU" b="1" smtClean="0">
              <a:solidFill>
                <a:schemeClr val="folHlink"/>
              </a:solidFill>
            </a:endParaRP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73463"/>
            <a:ext cx="266382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565525"/>
            <a:ext cx="25034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3384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Нельзя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749800" cy="1871662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48345" y="23117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2781300"/>
            <a:ext cx="2700337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</a:t>
            </a:r>
          </a:p>
        </p:txBody>
      </p:sp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6324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Компью́терный ви́рус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4263" y="3141663"/>
            <a:ext cx="29797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4"/>
          <p:cNvSpPr>
            <a:spLocks noGrp="1"/>
          </p:cNvSpPr>
          <p:nvPr>
            <p:ph type="body" idx="4294967295"/>
          </p:nvPr>
        </p:nvSpPr>
        <p:spPr>
          <a:xfrm>
            <a:off x="142875" y="3429000"/>
            <a:ext cx="6357938" cy="3214688"/>
          </a:xfrm>
        </p:spPr>
        <p:txBody>
          <a:bodyPr anchor="b"/>
          <a:lstStyle/>
          <a:p>
            <a:pPr marL="0" indent="354013" algn="just" eaLnBrk="1" hangingPunct="1">
              <a:buFontTx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настоящее время не существует единой системы классификации и именования вирусов.</a:t>
            </a:r>
          </a:p>
          <a:p>
            <a:pPr marL="0" indent="354013" algn="just" eaLnBrk="1" hangingPunct="1">
              <a:buFontTx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Принято разделять вирусы на следующие группы.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 rot="2172653">
            <a:off x="-120650" y="1454150"/>
            <a:ext cx="6000750" cy="1071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</a:p>
        </p:txBody>
      </p:sp>
      <p:pic>
        <p:nvPicPr>
          <p:cNvPr id="6" name="Рисунок 5" descr="435-vir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214290"/>
            <a:ext cx="285656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850" y="2781300"/>
            <a:ext cx="6503988" cy="2451100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ОБЪЕКТАМ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821238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Файловые вирусы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428750"/>
            <a:ext cx="6678613" cy="215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работоспособность)</a:t>
            </a:r>
          </a:p>
        </p:txBody>
      </p:sp>
      <p:pic>
        <p:nvPicPr>
          <p:cNvPr id="14340" name="Содержимое 5" descr="файловый вирус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85720" y="3929066"/>
            <a:ext cx="6397950" cy="272695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AF_Computer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1004</Words>
  <Application>Microsoft Office PowerPoint</Application>
  <PresentationFormat>Экран (4:3)</PresentationFormat>
  <Paragraphs>98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Times New Roman</vt:lpstr>
      <vt:lpstr>Calibri</vt:lpstr>
      <vt:lpstr>Arial Black</vt:lpstr>
      <vt:lpstr>Wingdings</vt:lpstr>
      <vt:lpstr>lucida grande</vt:lpstr>
      <vt:lpstr>Impact</vt:lpstr>
      <vt:lpstr>AF_ComputerEra</vt:lpstr>
      <vt:lpstr>Слайд 1</vt:lpstr>
      <vt:lpstr>Слайд 2</vt:lpstr>
      <vt:lpstr>Слайд 3</vt:lpstr>
      <vt:lpstr>Интернет</vt:lpstr>
      <vt:lpstr>Самые опасные угрозы сети Интернет</vt:lpstr>
      <vt:lpstr>Вирус</vt:lpstr>
      <vt:lpstr>КЛАССИФИКАЦИЯ</vt:lpstr>
      <vt:lpstr>ПО ПОРАЖАЕМЫМ ОБЪЕКТАМ</vt:lpstr>
      <vt:lpstr>Файловые вирусы </vt:lpstr>
      <vt:lpstr>Загрузочные вирусы</vt:lpstr>
      <vt:lpstr>Скриптовые вирусы</vt:lpstr>
      <vt:lpstr>Макровирусы</vt:lpstr>
      <vt:lpstr>Вирусы, поражающие исходный код</vt:lpstr>
      <vt:lpstr>ПО ПОРАЖАЕМЫМ ОПЕРАЦИОННЫМ СИСТЕМАМ И ПЛАТФОРМАМ</vt:lpstr>
      <vt:lpstr>Слайд 15</vt:lpstr>
      <vt:lpstr>ПО ТЕХНОЛОГИЯМ, ИСПОЛЬЗУЕМЫМ ВИРУСОМ</vt:lpstr>
      <vt:lpstr>Полиморфные вирусы</vt:lpstr>
      <vt:lpstr>Стелс-вирусы</vt:lpstr>
      <vt:lpstr>Руткит</vt:lpstr>
      <vt:lpstr>ПО ЯЗЫКУ, НА КОТОРОМ НАПИСАН ВИРУС </vt:lpstr>
      <vt:lpstr>Слайд 21</vt:lpstr>
      <vt:lpstr>ПО ДОПОЛНИТЕЛЬНОЙ ВРЕДОНОСНОЙ ФУНКЦИОНАЛЬНОСТИ</vt:lpstr>
      <vt:lpstr>Бэкдоры</vt:lpstr>
      <vt:lpstr>Кейлоггеры</vt:lpstr>
      <vt:lpstr>Шпионы</vt:lpstr>
      <vt:lpstr>Ботнеты</vt:lpstr>
      <vt:lpstr>ПРАВОВОЙ ЛИКБЕЗ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 наказываются лишением свободы на срок до семи лет. </vt:lpstr>
      <vt:lpstr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порносайтами и обеспечению информационной безопасности в сетях ЭВМ.</vt:lpstr>
      <vt:lpstr>Слайд 30</vt:lpstr>
      <vt:lpstr>БОРЬБА С СЕТЕВЫМИ УГРОЗАМИ</vt:lpstr>
      <vt:lpstr>Установите комплексную систему защиты!</vt:lpstr>
      <vt:lpstr>Будьте осторожны с электронной почтой!</vt:lpstr>
      <vt:lpstr>Пользуйтесь браузерами Mozilla Firefox, Google Chrome и Apple Safari!</vt:lpstr>
      <vt:lpstr>Обновляйте операционную систему Windows!</vt:lpstr>
      <vt:lpstr>Не отправляйте SMS-сообщения!</vt:lpstr>
      <vt:lpstr>Пользуйтесь лицензионным программным обеспечением!</vt:lpstr>
      <vt:lpstr>Используйте сложные пароли!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СЕТИ ИНТЕРНЕТ</dc:title>
  <dc:creator/>
  <cp:lastModifiedBy/>
  <cp:revision>4</cp:revision>
  <dcterms:created xsi:type="dcterms:W3CDTF">2012-11-29T16:08:44Z</dcterms:created>
  <dcterms:modified xsi:type="dcterms:W3CDTF">2017-10-26T18:56:17Z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