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299" r:id="rId3"/>
    <p:sldId id="286" r:id="rId4"/>
    <p:sldId id="302" r:id="rId5"/>
    <p:sldId id="287" r:id="rId6"/>
    <p:sldId id="278" r:id="rId7"/>
    <p:sldId id="289" r:id="rId8"/>
    <p:sldId id="301" r:id="rId9"/>
    <p:sldId id="283" r:id="rId10"/>
    <p:sldId id="300" r:id="rId11"/>
    <p:sldId id="288" r:id="rId12"/>
    <p:sldId id="303" r:id="rId13"/>
    <p:sldId id="306" r:id="rId14"/>
    <p:sldId id="291" r:id="rId15"/>
    <p:sldId id="282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FF"/>
    <a:srgbClr val="FFFFCC"/>
    <a:srgbClr val="EC5252"/>
    <a:srgbClr val="FF9F9F"/>
    <a:srgbClr val="FF99FF"/>
    <a:srgbClr val="9999FF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3" autoAdjust="0"/>
    <p:restoredTop sz="93122" autoAdjust="0"/>
  </p:normalViewPr>
  <p:slideViewPr>
    <p:cSldViewPr>
      <p:cViewPr>
        <p:scale>
          <a:sx n="60" d="100"/>
          <a:sy n="60" d="100"/>
        </p:scale>
        <p:origin x="-121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BD6EFB-AA7B-45FB-A97B-7B815D46D0E8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E3FC19-D8A7-4D86-9AF3-9465CD655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Учебник Барановой 6 класс1999 год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F1E7-BFB2-45F5-99D0-E1B3E692FE81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CD591-C196-43D7-A839-39ABEDC04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1B39-ECC0-4B53-882E-11FA0A02A97B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25D32-17A3-46B9-8022-E45D11067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7ABDD-42D1-41C6-9B77-BE3B58A2865B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9B8A-EB9B-4B58-B0F7-8781580A6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B17B-83DA-40B3-B59C-0327A2311F93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84F3-3D8F-4DCF-BF64-D56FDCE09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B0FD-27DE-4360-B46D-C981DB2A99AF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AB15-F03F-492E-8499-2FD8547AD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63E5-D191-490B-B059-940F697168E5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35F6-5E27-45BC-BD67-CB3DF3FCA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4CCF-B196-41E7-9313-785B43DF72FA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DD614-4D32-4292-9138-B312F1E3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3BAC-73E3-4F13-9D2E-0A628E1A3CAA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3B17-3DF4-44FC-9DC1-5004CEBFC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D5297-614B-4D16-9337-B5FCFB3AFE29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A51D-11D7-453B-87A4-9DB25CC223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EEA9-CE2A-4E55-8610-CF4FAB6046BC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19A3-E75F-4890-85AA-C1802AFF4C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9293-DB1F-453F-9DF5-43B64D2B67FB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9772-472F-4B2A-9590-EB3683F81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A2ECC3-21E2-4A8F-B93E-BC9D07BABA4C}" type="datetimeFigureOut">
              <a:rPr lang="en-US"/>
              <a:pPr>
                <a:defRPr/>
              </a:pPr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41C67A-E2A6-47C7-9733-EAE4982187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../../../Documents%20and%20Settings/home/&#1056;&#1072;&#1073;&#1086;&#1095;&#1080;&#1081;%20&#1089;&#1090;&#1086;&#1083;/smile.11460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../../../Documents%20and%20Settings/home/&#1056;&#1072;&#1073;&#1086;&#1095;&#1080;&#1081;%20&#1089;&#1090;&#1086;&#1083;/smile.114601.html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../../../Documents%20and%20Settings/home/&#1056;&#1072;&#1073;&#1086;&#1095;&#1080;&#1081;%20&#1089;&#1090;&#1086;&#1083;/smile.114255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763000" cy="4953000"/>
          </a:xfrm>
        </p:spPr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>
                <a:solidFill>
                  <a:srgbClr val="0000FF"/>
                </a:solidFill>
              </a:rPr>
              <a:t>Тема урока: </a:t>
            </a: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i="1" smtClean="0">
                <a:solidFill>
                  <a:srgbClr val="C00000"/>
                </a:solidFill>
              </a:rPr>
              <a:t>«</a:t>
            </a:r>
            <a:r>
              <a:rPr lang="ru-RU" sz="4000" b="1" i="1" smtClean="0">
                <a:solidFill>
                  <a:srgbClr val="C00000"/>
                </a:solidFill>
                <a:latin typeface="Arial" charset="0"/>
              </a:rPr>
              <a:t>Чтение и запись десятичных дробей</a:t>
            </a:r>
            <a:r>
              <a:rPr lang="ru-RU" sz="4000" b="1" i="1" smtClean="0">
                <a:solidFill>
                  <a:srgbClr val="C00000"/>
                </a:solidFill>
              </a:rPr>
              <a:t>»</a:t>
            </a: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1600200" y="2971800"/>
            <a:ext cx="6553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accent2">
                    <a:alpha val="60001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Самостоятельная работа</a:t>
            </a:r>
          </a:p>
        </p:txBody>
      </p:sp>
      <p:pic>
        <p:nvPicPr>
          <p:cNvPr id="4" name="Picture 5" descr="http://s13.rimg.info/f17c5588857c0320c2fe9615b65e8d1a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267200"/>
            <a:ext cx="21050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1219200" y="1524000"/>
            <a:ext cx="23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62000" y="56388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524000" y="12954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95400" y="4876800"/>
            <a:ext cx="877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47800" y="44196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990600" y="5943600"/>
            <a:ext cx="133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95400" y="54102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295400" y="3962400"/>
            <a:ext cx="877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0" y="34290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66800" y="2895600"/>
            <a:ext cx="110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295400" y="24384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371600" y="18288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1524000" y="1828800"/>
            <a:ext cx="39846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1219200" y="29718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1295400" y="39624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1219200" y="60198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1295400" y="49530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990600" y="3733800"/>
            <a:ext cx="23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5715000" y="1524000"/>
            <a:ext cx="23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257800" y="56388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019800" y="12954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791200" y="4876800"/>
            <a:ext cx="877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943600" y="44196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486400" y="5943600"/>
            <a:ext cx="133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791200" y="54102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791200" y="3962400"/>
            <a:ext cx="877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019800" y="34290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5562600" y="2895600"/>
            <a:ext cx="110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5867400" y="24384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5867400" y="18288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6019800" y="1828800"/>
            <a:ext cx="39846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21"/>
          <p:cNvSpPr>
            <a:spLocks noChangeShapeType="1"/>
          </p:cNvSpPr>
          <p:nvPr/>
        </p:nvSpPr>
        <p:spPr bwMode="auto">
          <a:xfrm>
            <a:off x="5715000" y="29718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21"/>
          <p:cNvSpPr>
            <a:spLocks noChangeShapeType="1"/>
          </p:cNvSpPr>
          <p:nvPr/>
        </p:nvSpPr>
        <p:spPr bwMode="auto">
          <a:xfrm>
            <a:off x="5791200" y="39624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5715000" y="60198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5791200" y="49530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5486400" y="3733800"/>
            <a:ext cx="23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rgbClr val="993300"/>
                </a:solidFill>
                <a:latin typeface="Comic Sans MS" pitchFamily="66" charset="0"/>
                <a:cs typeface="+mn-cs"/>
              </a:rPr>
              <a:t>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Запишите   следующие дроби в виде десятичных дробей: 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  <a:cs typeface="+mn-cs"/>
              </a:rPr>
              <a:t>  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+mn-lt"/>
                <a:cs typeface="+mn-cs"/>
              </a:rPr>
              <a:t>  </a:t>
            </a:r>
            <a:r>
              <a:rPr lang="ru-RU" sz="1200" dirty="0">
                <a:latin typeface="+mn-lt"/>
                <a:cs typeface="+mn-cs"/>
              </a:rPr>
              <a:t>      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7620000" y="1447800"/>
            <a:ext cx="76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2,7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7467600" y="2667000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0,023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7467600" y="3581400"/>
            <a:ext cx="992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7,01</a:t>
            </a: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7467600" y="4572000"/>
            <a:ext cx="10017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0,36</a:t>
            </a: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7467600" y="5638800"/>
            <a:ext cx="1470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9,0045</a:t>
            </a: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3124200" y="1447800"/>
            <a:ext cx="76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1,4</a:t>
            </a: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2895600" y="2667000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0,032</a:t>
            </a: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2971800" y="3581400"/>
            <a:ext cx="10017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5,04</a:t>
            </a: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971800" y="4648200"/>
            <a:ext cx="992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0,63</a:t>
            </a: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819400" y="5638800"/>
            <a:ext cx="145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8,0054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0" y="12954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Arial Black" pitchFamily="34" charset="0"/>
              </a:rPr>
              <a:t>1в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48200" y="12192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Arial Black" pitchFamily="34" charset="0"/>
              </a:rPr>
              <a:t>2в</a:t>
            </a:r>
          </a:p>
        </p:txBody>
      </p:sp>
      <p:sp>
        <p:nvSpPr>
          <p:cNvPr id="51" name="Равно 50"/>
          <p:cNvSpPr/>
          <p:nvPr/>
        </p:nvSpPr>
        <p:spPr>
          <a:xfrm>
            <a:off x="2286000" y="1676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Равно 51"/>
          <p:cNvSpPr/>
          <p:nvPr/>
        </p:nvSpPr>
        <p:spPr>
          <a:xfrm>
            <a:off x="2286000" y="2819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Равно 52"/>
          <p:cNvSpPr/>
          <p:nvPr/>
        </p:nvSpPr>
        <p:spPr>
          <a:xfrm>
            <a:off x="2286000" y="37338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Равно 53"/>
          <p:cNvSpPr/>
          <p:nvPr/>
        </p:nvSpPr>
        <p:spPr>
          <a:xfrm>
            <a:off x="2286000" y="48006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2286000" y="5791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6858000" y="5791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6858000" y="4724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6858000" y="37338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Равно 58"/>
          <p:cNvSpPr/>
          <p:nvPr/>
        </p:nvSpPr>
        <p:spPr>
          <a:xfrm>
            <a:off x="6858000" y="2819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Равно 59"/>
          <p:cNvSpPr/>
          <p:nvPr/>
        </p:nvSpPr>
        <p:spPr>
          <a:xfrm>
            <a:off x="6858000" y="1600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648200" y="1143000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2" name="Group 101"/>
          <p:cNvGrpSpPr>
            <a:grpSpLocks/>
          </p:cNvGrpSpPr>
          <p:nvPr/>
        </p:nvGrpSpPr>
        <p:grpSpPr bwMode="auto">
          <a:xfrm>
            <a:off x="2743200" y="1066800"/>
            <a:ext cx="1676400" cy="5486400"/>
            <a:chOff x="2064" y="192"/>
            <a:chExt cx="3599" cy="4057"/>
          </a:xfrm>
        </p:grpSpPr>
        <p:sp>
          <p:nvSpPr>
            <p:cNvPr id="63" name="Freeform 102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22617" name="Group 103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2639" name="Oval 10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7" name="Freeform 105"/>
              <p:cNvSpPr>
                <a:spLocks/>
              </p:cNvSpPr>
              <p:nvPr/>
            </p:nvSpPr>
            <p:spPr bwMode="auto">
              <a:xfrm>
                <a:off x="277" y="191"/>
                <a:ext cx="160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618" name="Group 106"/>
            <p:cNvGrpSpPr>
              <a:grpSpLocks/>
            </p:cNvGrpSpPr>
            <p:nvPr/>
          </p:nvGrpSpPr>
          <p:grpSpPr bwMode="auto">
            <a:xfrm>
              <a:off x="3010" y="193"/>
              <a:ext cx="134" cy="385"/>
              <a:chOff x="276" y="191"/>
              <a:chExt cx="161" cy="385"/>
            </a:xfrm>
          </p:grpSpPr>
          <p:sp>
            <p:nvSpPr>
              <p:cNvPr id="22637" name="Oval 10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5" name="Freeform 108"/>
              <p:cNvSpPr>
                <a:spLocks/>
              </p:cNvSpPr>
              <p:nvPr/>
            </p:nvSpPr>
            <p:spPr bwMode="auto">
              <a:xfrm>
                <a:off x="278" y="191"/>
                <a:ext cx="160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619" name="Group 109"/>
            <p:cNvGrpSpPr>
              <a:grpSpLocks/>
            </p:cNvGrpSpPr>
            <p:nvPr/>
          </p:nvGrpSpPr>
          <p:grpSpPr bwMode="auto">
            <a:xfrm>
              <a:off x="3491" y="193"/>
              <a:ext cx="135" cy="385"/>
              <a:chOff x="274" y="191"/>
              <a:chExt cx="162" cy="385"/>
            </a:xfrm>
          </p:grpSpPr>
          <p:sp>
            <p:nvSpPr>
              <p:cNvPr id="22635" name="Oval 1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3" name="Freeform 111"/>
              <p:cNvSpPr>
                <a:spLocks/>
              </p:cNvSpPr>
              <p:nvPr/>
            </p:nvSpPr>
            <p:spPr bwMode="auto">
              <a:xfrm>
                <a:off x="275" y="191"/>
                <a:ext cx="160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620" name="Group 112"/>
            <p:cNvGrpSpPr>
              <a:grpSpLocks/>
            </p:cNvGrpSpPr>
            <p:nvPr/>
          </p:nvGrpSpPr>
          <p:grpSpPr bwMode="auto">
            <a:xfrm>
              <a:off x="3973" y="193"/>
              <a:ext cx="134" cy="385"/>
              <a:chOff x="276" y="191"/>
              <a:chExt cx="161" cy="385"/>
            </a:xfrm>
          </p:grpSpPr>
          <p:sp>
            <p:nvSpPr>
              <p:cNvPr id="22633" name="Oval 1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275" y="191"/>
                <a:ext cx="160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621" name="Group 115"/>
            <p:cNvGrpSpPr>
              <a:grpSpLocks/>
            </p:cNvGrpSpPr>
            <p:nvPr/>
          </p:nvGrpSpPr>
          <p:grpSpPr bwMode="auto">
            <a:xfrm>
              <a:off x="4398" y="193"/>
              <a:ext cx="135" cy="385"/>
              <a:chOff x="275" y="191"/>
              <a:chExt cx="162" cy="385"/>
            </a:xfrm>
          </p:grpSpPr>
          <p:sp>
            <p:nvSpPr>
              <p:cNvPr id="22631" name="Oval 1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9" name="Freeform 117"/>
              <p:cNvSpPr>
                <a:spLocks/>
              </p:cNvSpPr>
              <p:nvPr/>
            </p:nvSpPr>
            <p:spPr bwMode="auto">
              <a:xfrm>
                <a:off x="276" y="191"/>
                <a:ext cx="160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622" name="Group 118"/>
            <p:cNvGrpSpPr>
              <a:grpSpLocks/>
            </p:cNvGrpSpPr>
            <p:nvPr/>
          </p:nvGrpSpPr>
          <p:grpSpPr bwMode="auto">
            <a:xfrm>
              <a:off x="4878" y="193"/>
              <a:ext cx="135" cy="385"/>
              <a:chOff x="274" y="191"/>
              <a:chExt cx="162" cy="385"/>
            </a:xfrm>
          </p:grpSpPr>
          <p:sp>
            <p:nvSpPr>
              <p:cNvPr id="22629" name="Oval 1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7" name="Freeform 120"/>
              <p:cNvSpPr>
                <a:spLocks/>
              </p:cNvSpPr>
              <p:nvPr/>
            </p:nvSpPr>
            <p:spPr bwMode="auto">
              <a:xfrm>
                <a:off x="275" y="191"/>
                <a:ext cx="160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22623" name="Freeform 121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4" name="Freeform 122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267 w 384"/>
                <a:gd name="T1" fmla="*/ 2808 h 1248"/>
                <a:gd name="T2" fmla="*/ 167 w 384"/>
                <a:gd name="T3" fmla="*/ 2484 h 1248"/>
                <a:gd name="T4" fmla="*/ 67 w 384"/>
                <a:gd name="T5" fmla="*/ 15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5" name="Freeform 123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268 w 384"/>
                <a:gd name="T1" fmla="*/ 1346 h 1248"/>
                <a:gd name="T2" fmla="*/ 168 w 384"/>
                <a:gd name="T3" fmla="*/ 1190 h 1248"/>
                <a:gd name="T4" fmla="*/ 67 w 384"/>
                <a:gd name="T5" fmla="*/ 725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626" name="Group 124"/>
            <p:cNvGrpSpPr>
              <a:grpSpLocks/>
            </p:cNvGrpSpPr>
            <p:nvPr/>
          </p:nvGrpSpPr>
          <p:grpSpPr bwMode="auto">
            <a:xfrm>
              <a:off x="5328" y="192"/>
              <a:ext cx="135" cy="385"/>
              <a:chOff x="275" y="191"/>
              <a:chExt cx="162" cy="385"/>
            </a:xfrm>
          </p:grpSpPr>
          <p:sp>
            <p:nvSpPr>
              <p:cNvPr id="22627" name="Oval 1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" name="Freeform 126"/>
              <p:cNvSpPr>
                <a:spLocks/>
              </p:cNvSpPr>
              <p:nvPr/>
            </p:nvSpPr>
            <p:spPr bwMode="auto">
              <a:xfrm>
                <a:off x="276" y="191"/>
                <a:ext cx="160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88" name="Group 101"/>
          <p:cNvGrpSpPr>
            <a:grpSpLocks/>
          </p:cNvGrpSpPr>
          <p:nvPr/>
        </p:nvGrpSpPr>
        <p:grpSpPr bwMode="auto">
          <a:xfrm>
            <a:off x="7315200" y="1143000"/>
            <a:ext cx="1676400" cy="5410200"/>
            <a:chOff x="2064" y="192"/>
            <a:chExt cx="3599" cy="4057"/>
          </a:xfrm>
        </p:grpSpPr>
        <p:sp>
          <p:nvSpPr>
            <p:cNvPr id="89" name="Freeform 102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22592" name="Group 103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2614" name="Oval 10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3" name="Freeform 105"/>
              <p:cNvSpPr>
                <a:spLocks/>
              </p:cNvSpPr>
              <p:nvPr/>
            </p:nvSpPr>
            <p:spPr bwMode="auto">
              <a:xfrm>
                <a:off x="277" y="191"/>
                <a:ext cx="160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593" name="Group 106"/>
            <p:cNvGrpSpPr>
              <a:grpSpLocks/>
            </p:cNvGrpSpPr>
            <p:nvPr/>
          </p:nvGrpSpPr>
          <p:grpSpPr bwMode="auto">
            <a:xfrm>
              <a:off x="3010" y="193"/>
              <a:ext cx="134" cy="385"/>
              <a:chOff x="276" y="191"/>
              <a:chExt cx="161" cy="385"/>
            </a:xfrm>
          </p:grpSpPr>
          <p:sp>
            <p:nvSpPr>
              <p:cNvPr id="22612" name="Oval 10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1" name="Freeform 108"/>
              <p:cNvSpPr>
                <a:spLocks/>
              </p:cNvSpPr>
              <p:nvPr/>
            </p:nvSpPr>
            <p:spPr bwMode="auto">
              <a:xfrm>
                <a:off x="278" y="191"/>
                <a:ext cx="160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594" name="Group 109"/>
            <p:cNvGrpSpPr>
              <a:grpSpLocks/>
            </p:cNvGrpSpPr>
            <p:nvPr/>
          </p:nvGrpSpPr>
          <p:grpSpPr bwMode="auto">
            <a:xfrm>
              <a:off x="3491" y="193"/>
              <a:ext cx="135" cy="385"/>
              <a:chOff x="274" y="191"/>
              <a:chExt cx="162" cy="385"/>
            </a:xfrm>
          </p:grpSpPr>
          <p:sp>
            <p:nvSpPr>
              <p:cNvPr id="22610" name="Oval 1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9" name="Freeform 111"/>
              <p:cNvSpPr>
                <a:spLocks/>
              </p:cNvSpPr>
              <p:nvPr/>
            </p:nvSpPr>
            <p:spPr bwMode="auto">
              <a:xfrm>
                <a:off x="275" y="191"/>
                <a:ext cx="160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595" name="Group 112"/>
            <p:cNvGrpSpPr>
              <a:grpSpLocks/>
            </p:cNvGrpSpPr>
            <p:nvPr/>
          </p:nvGrpSpPr>
          <p:grpSpPr bwMode="auto">
            <a:xfrm>
              <a:off x="3973" y="193"/>
              <a:ext cx="134" cy="385"/>
              <a:chOff x="276" y="191"/>
              <a:chExt cx="161" cy="385"/>
            </a:xfrm>
          </p:grpSpPr>
          <p:sp>
            <p:nvSpPr>
              <p:cNvPr id="22608" name="Oval 1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7" name="Freeform 114"/>
              <p:cNvSpPr>
                <a:spLocks/>
              </p:cNvSpPr>
              <p:nvPr/>
            </p:nvSpPr>
            <p:spPr bwMode="auto">
              <a:xfrm>
                <a:off x="275" y="191"/>
                <a:ext cx="160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596" name="Group 115"/>
            <p:cNvGrpSpPr>
              <a:grpSpLocks/>
            </p:cNvGrpSpPr>
            <p:nvPr/>
          </p:nvGrpSpPr>
          <p:grpSpPr bwMode="auto">
            <a:xfrm>
              <a:off x="4398" y="193"/>
              <a:ext cx="135" cy="385"/>
              <a:chOff x="275" y="191"/>
              <a:chExt cx="162" cy="385"/>
            </a:xfrm>
          </p:grpSpPr>
          <p:sp>
            <p:nvSpPr>
              <p:cNvPr id="22606" name="Oval 1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5" name="Freeform 117"/>
              <p:cNvSpPr>
                <a:spLocks/>
              </p:cNvSpPr>
              <p:nvPr/>
            </p:nvSpPr>
            <p:spPr bwMode="auto">
              <a:xfrm>
                <a:off x="276" y="191"/>
                <a:ext cx="160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2597" name="Group 118"/>
            <p:cNvGrpSpPr>
              <a:grpSpLocks/>
            </p:cNvGrpSpPr>
            <p:nvPr/>
          </p:nvGrpSpPr>
          <p:grpSpPr bwMode="auto">
            <a:xfrm>
              <a:off x="4878" y="193"/>
              <a:ext cx="135" cy="385"/>
              <a:chOff x="274" y="191"/>
              <a:chExt cx="162" cy="385"/>
            </a:xfrm>
          </p:grpSpPr>
          <p:sp>
            <p:nvSpPr>
              <p:cNvPr id="22604" name="Oval 1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" name="Freeform 120"/>
              <p:cNvSpPr>
                <a:spLocks/>
              </p:cNvSpPr>
              <p:nvPr/>
            </p:nvSpPr>
            <p:spPr bwMode="auto">
              <a:xfrm>
                <a:off x="275" y="191"/>
                <a:ext cx="160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22598" name="Freeform 121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9" name="Freeform 122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267 w 384"/>
                <a:gd name="T1" fmla="*/ 2808 h 1248"/>
                <a:gd name="T2" fmla="*/ 167 w 384"/>
                <a:gd name="T3" fmla="*/ 2484 h 1248"/>
                <a:gd name="T4" fmla="*/ 67 w 384"/>
                <a:gd name="T5" fmla="*/ 15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00" name="Freeform 123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268 w 384"/>
                <a:gd name="T1" fmla="*/ 1346 h 1248"/>
                <a:gd name="T2" fmla="*/ 168 w 384"/>
                <a:gd name="T3" fmla="*/ 1190 h 1248"/>
                <a:gd name="T4" fmla="*/ 67 w 384"/>
                <a:gd name="T5" fmla="*/ 725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601" name="Group 124"/>
            <p:cNvGrpSpPr>
              <a:grpSpLocks/>
            </p:cNvGrpSpPr>
            <p:nvPr/>
          </p:nvGrpSpPr>
          <p:grpSpPr bwMode="auto">
            <a:xfrm>
              <a:off x="5328" y="192"/>
              <a:ext cx="135" cy="385"/>
              <a:chOff x="275" y="191"/>
              <a:chExt cx="162" cy="385"/>
            </a:xfrm>
          </p:grpSpPr>
          <p:sp>
            <p:nvSpPr>
              <p:cNvPr id="22602" name="Oval 1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1" name="Freeform 126"/>
              <p:cNvSpPr>
                <a:spLocks/>
              </p:cNvSpPr>
              <p:nvPr/>
            </p:nvSpPr>
            <p:spPr bwMode="auto">
              <a:xfrm>
                <a:off x="276" y="191"/>
                <a:ext cx="160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  <p:bldP spid="48" grpId="0"/>
      <p:bldP spid="49" grpId="0"/>
      <p:bldP spid="50" grpId="0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Оценим себя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400" b="1" smtClean="0"/>
              <a:t>«5»-нет ошибок</a:t>
            </a:r>
          </a:p>
          <a:p>
            <a:pPr algn="ctr">
              <a:buFont typeface="Arial" charset="0"/>
              <a:buNone/>
            </a:pPr>
            <a:r>
              <a:rPr lang="ru-RU" sz="4400" b="1" smtClean="0"/>
              <a:t>«4»-1 ошибка</a:t>
            </a:r>
          </a:p>
          <a:p>
            <a:pPr algn="ctr">
              <a:buFont typeface="Arial" charset="0"/>
              <a:buNone/>
            </a:pPr>
            <a:r>
              <a:rPr lang="ru-RU" sz="4400" b="1" smtClean="0"/>
              <a:t>«3»-2,3 ошибки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Лестница успеха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1785938"/>
            <a:ext cx="7620000" cy="4114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b="1" i="1" smtClean="0"/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                                                              Я смогу  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                                                             помочь 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                                                             другому</a:t>
            </a:r>
            <a:endParaRPr lang="ru-RU" sz="2800" b="1" i="1" smtClean="0"/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                                                Я смогу сам 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                                                сделать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                                 Я запомнил правило</a:t>
            </a:r>
          </a:p>
          <a:p>
            <a:pPr eaLnBrk="1" hangingPunct="1">
              <a:buFont typeface="Arial" charset="0"/>
              <a:buNone/>
            </a:pPr>
            <a:r>
              <a:rPr lang="ru-RU" sz="2800" b="1" i="1" smtClean="0"/>
              <a:t>      Зачем мне это?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877050" y="6092825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2206908-986E-4523-AF25-FAC3A667F2AF}" type="slidenum">
              <a:rPr lang="ru-RU" sz="1400">
                <a:latin typeface="+mn-lt"/>
                <a:cs typeface="+mn-cs"/>
              </a:rPr>
              <a:pPr algn="r">
                <a:defRPr/>
              </a:pPr>
              <a:t>13</a:t>
            </a:fld>
            <a:endParaRPr lang="ru-RU" sz="1400" dirty="0">
              <a:latin typeface="+mn-lt"/>
              <a:cs typeface="+mn-cs"/>
            </a:endParaRPr>
          </a:p>
        </p:txBody>
      </p:sp>
      <p:cxnSp>
        <p:nvCxnSpPr>
          <p:cNvPr id="46087" name="Прямая соединительная линия 12"/>
          <p:cNvCxnSpPr>
            <a:cxnSpLocks noChangeShapeType="1"/>
          </p:cNvCxnSpPr>
          <p:nvPr/>
        </p:nvCxnSpPr>
        <p:spPr bwMode="auto">
          <a:xfrm>
            <a:off x="1600200" y="5867400"/>
            <a:ext cx="21859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8" name="Прямая соединительная линия 14"/>
          <p:cNvCxnSpPr>
            <a:cxnSpLocks noChangeShapeType="1"/>
          </p:cNvCxnSpPr>
          <p:nvPr/>
        </p:nvCxnSpPr>
        <p:spPr bwMode="auto">
          <a:xfrm rot="5400000" flipH="1" flipV="1">
            <a:off x="3525044" y="5542756"/>
            <a:ext cx="571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3810000" y="5334000"/>
            <a:ext cx="1571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Прямая соединительная линия 18"/>
          <p:cNvCxnSpPr>
            <a:cxnSpLocks noChangeShapeType="1"/>
          </p:cNvCxnSpPr>
          <p:nvPr/>
        </p:nvCxnSpPr>
        <p:spPr bwMode="auto">
          <a:xfrm rot="5400000" flipH="1" flipV="1">
            <a:off x="4839494" y="4685506"/>
            <a:ext cx="1143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2" name="Прямая соединительная линия 27"/>
          <p:cNvCxnSpPr>
            <a:cxnSpLocks noChangeShapeType="1"/>
          </p:cNvCxnSpPr>
          <p:nvPr/>
        </p:nvCxnSpPr>
        <p:spPr bwMode="auto">
          <a:xfrm>
            <a:off x="5410200" y="4191000"/>
            <a:ext cx="13573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Прямая соединительная линия 35"/>
          <p:cNvCxnSpPr>
            <a:cxnSpLocks noChangeShapeType="1"/>
          </p:cNvCxnSpPr>
          <p:nvPr/>
        </p:nvCxnSpPr>
        <p:spPr bwMode="auto">
          <a:xfrm rot="5400000" flipH="1" flipV="1">
            <a:off x="5880893" y="3339307"/>
            <a:ext cx="18018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4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6781800" y="2438400"/>
            <a:ext cx="1857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6095" name="Picture 3" descr="slide0012_image0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628775"/>
            <a:ext cx="251936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685800"/>
            <a:ext cx="86868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Какой дробью можно заменить  обыкновенную дробь, знаменатель дробной части которой выражается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единицей с одним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несколькими нулями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733800"/>
            <a:ext cx="838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Если дробь правильная, то что пишут перед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запятой пишут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4953000"/>
            <a:ext cx="8610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знаков должно быть  после запятой в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записи десятичной дроби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2590800"/>
            <a:ext cx="8610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Чем отделяется целая часть десятичной дроби от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дробной части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4600" y="0"/>
            <a:ext cx="45063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Подведем итог : 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  <a:cs typeface="+mn-cs"/>
              </a:rPr>
              <a:t>  </a:t>
            </a:r>
            <a:r>
              <a:rPr lang="ru-RU" dirty="0">
                <a:solidFill>
                  <a:srgbClr val="993300"/>
                </a:solidFill>
                <a:latin typeface="+mn-lt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7620000" cy="37338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chemeClr val="accent2"/>
                </a:solidFill>
                <a:cs typeface="Times New Roman" pitchFamily="18" charset="0"/>
              </a:rPr>
              <a:t>Сборник задач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chemeClr val="accent2"/>
                </a:solidFill>
                <a:cs typeface="Times New Roman" pitchFamily="18" charset="0"/>
              </a:rPr>
              <a:t>Стр. 128-129 № 839 (1,2,3,8)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chemeClr val="accent2"/>
                </a:solidFill>
                <a:cs typeface="Times New Roman" pitchFamily="18" charset="0"/>
              </a:rPr>
              <a:t>                           №840(1)</a:t>
            </a:r>
          </a:p>
          <a:p>
            <a:pPr eaLnBrk="1" hangingPunct="1">
              <a:lnSpc>
                <a:spcPct val="90000"/>
              </a:lnSpc>
            </a:pPr>
            <a:endParaRPr lang="ru-RU" sz="2800" b="1" smtClean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" y="0"/>
            <a:ext cx="8643998" cy="14287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5" descr="http://s13.rimg.info/f17c5588857c0320c2fe9615b65e8d1a.gi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267200"/>
            <a:ext cx="21050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0"/>
            <a:ext cx="11287204" cy="4708981"/>
          </a:xfrm>
          <a:prstGeom prst="rect">
            <a:avLst/>
          </a:prstGeom>
          <a:noFill/>
        </p:spPr>
        <p:txBody>
          <a:bodyPr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905"/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cs typeface="+mn-cs"/>
              </a:rPr>
              <a:t>Спасибо за урок</a:t>
            </a:r>
            <a:r>
              <a:rPr lang="ru-RU" dirty="0"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cs typeface="+mn-cs"/>
              </a:rPr>
              <a:t>  </a:t>
            </a:r>
          </a:p>
        </p:txBody>
      </p:sp>
      <p:pic>
        <p:nvPicPr>
          <p:cNvPr id="7" name="Picture 12" descr="http://s13.rimg.info/36f067b4b61c271fe76e0e1811cbd456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4843463"/>
            <a:ext cx="15144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знакомство с записью и чтением десятичных дробей</a:t>
            </a:r>
          </a:p>
          <a:p>
            <a:pPr algn="ctr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совершенствование вычислительных навыков</a:t>
            </a:r>
          </a:p>
          <a:p>
            <a:pPr algn="ctr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интереса к предмету</a:t>
            </a:r>
          </a:p>
          <a:p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Задачи урока</a:t>
            </a:r>
            <a:endParaRPr 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обучающие: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научить записывать и читать десятичные дроби;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совершенствовать вычислительные навыки</a:t>
            </a:r>
          </a:p>
          <a:p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развивать интерес к предмету, познавательную и творческую деятельность учащихся, математическую речь, память, внимание;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вырабатывать самостоятельность в освоении новых знаний.</a:t>
            </a:r>
          </a:p>
          <a:p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воспитывать у учащихся ответственное отношение к учебному труду, волевые качества;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формировать эмоциональную культуру и культуру общения,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воспитывать чувство дружественной атмосферы в классе и умение работать в парах.</a:t>
            </a:r>
          </a:p>
          <a:p>
            <a:r>
              <a:rPr 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Знания, умения, навыки и качества, которые актуализируют/приобретут/закрепят/др. ученики в ходе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  <a:latin typeface="Arial Black" pitchFamily="34" charset="0"/>
              </a:rPr>
              <a:t>ДЕВИЗ УРОКА: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000" smtClean="0">
                <a:solidFill>
                  <a:srgbClr val="FF0000"/>
                </a:solidFill>
              </a:rPr>
              <a:t>   </a:t>
            </a:r>
            <a:r>
              <a:rPr lang="ru-RU" sz="4000" b="1" i="1" smtClean="0">
                <a:solidFill>
                  <a:srgbClr val="FF0000"/>
                </a:solidFill>
                <a:latin typeface="Comic Sans MS" pitchFamily="66" charset="0"/>
              </a:rPr>
              <a:t>«Только те знания, становятся нашим достоянием, которые мы добываем сами»</a:t>
            </a:r>
          </a:p>
          <a:p>
            <a:pPr eaLnBrk="1" hangingPunct="1">
              <a:buFont typeface="Arial" charset="0"/>
              <a:buNone/>
            </a:pPr>
            <a:endParaRPr lang="ru-RU" sz="4000" smtClean="0"/>
          </a:p>
          <a:p>
            <a:pPr eaLnBrk="1" hangingPunct="1">
              <a:buFont typeface="Arial" charset="0"/>
              <a:buNone/>
            </a:pPr>
            <a:endParaRPr lang="ru-RU" sz="4000" smtClean="0"/>
          </a:p>
          <a:p>
            <a:pPr algn="r" eaLnBrk="1" hangingPunct="1">
              <a:buFont typeface="Arial" charset="0"/>
              <a:buNone/>
            </a:pPr>
            <a:r>
              <a:rPr lang="ru-RU" sz="4000" b="1" i="1" smtClean="0">
                <a:solidFill>
                  <a:srgbClr val="FF0000"/>
                </a:solidFill>
                <a:latin typeface="Comic Sans MS" pitchFamily="66" charset="0"/>
              </a:rPr>
              <a:t>Я. Колос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План урока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1). Разминка</a:t>
            </a:r>
          </a:p>
          <a:p>
            <a:r>
              <a:rPr lang="ru-RU" smtClean="0"/>
              <a:t>2). Просмотр видео урока</a:t>
            </a:r>
          </a:p>
          <a:p>
            <a:r>
              <a:rPr lang="ru-RU" smtClean="0"/>
              <a:t>3). Работа по учебнику</a:t>
            </a:r>
          </a:p>
          <a:p>
            <a:r>
              <a:rPr lang="ru-RU" smtClean="0"/>
              <a:t>4). Отдых</a:t>
            </a:r>
          </a:p>
          <a:p>
            <a:r>
              <a:rPr lang="ru-RU" smtClean="0"/>
              <a:t>5). Самостоятельная работа</a:t>
            </a:r>
          </a:p>
          <a:p>
            <a:r>
              <a:rPr lang="ru-RU" smtClean="0"/>
              <a:t>6). Работа в паре</a:t>
            </a:r>
          </a:p>
          <a:p>
            <a:r>
              <a:rPr lang="ru-RU" smtClean="0"/>
              <a:t>7). 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6400" y="2438400"/>
            <a:ext cx="5638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РАЗМИНКА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sz="480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Из предложенных чисел выберите: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sz="4800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ru-RU" sz="6000" b="1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25146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4;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971800" y="2438400"/>
            <a:ext cx="441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57600" y="2590800"/>
            <a:ext cx="1981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6400;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062788" y="2362200"/>
            <a:ext cx="4905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0" y="2590800"/>
            <a:ext cx="12954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32;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33400" y="5181600"/>
            <a:ext cx="954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762000" y="3962400"/>
            <a:ext cx="5699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609600" y="5105400"/>
            <a:ext cx="798513" cy="15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09800" y="4572000"/>
            <a:ext cx="220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23,15;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1524000" y="4495800"/>
            <a:ext cx="441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>
              <a:latin typeface="Calibri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105400" y="4724400"/>
            <a:ext cx="346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715000" y="3962400"/>
            <a:ext cx="530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562600" y="51054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638800" y="5029200"/>
            <a:ext cx="76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15200" y="4648200"/>
            <a:ext cx="152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2,7;</a:t>
            </a: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6477000" y="4572000"/>
            <a:ext cx="466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>
              <a:latin typeface="Calibri" pitchFamily="34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5943600" y="1981200"/>
            <a:ext cx="1447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5791200" y="3124200"/>
            <a:ext cx="1600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6057900" y="3049588"/>
            <a:ext cx="8001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1600200" y="2590800"/>
            <a:ext cx="346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2209800" y="2057400"/>
            <a:ext cx="530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2057400" y="29718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2133600" y="2971800"/>
            <a:ext cx="76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04800" y="762000"/>
            <a:ext cx="84582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EEECE1"/>
                </a:solidFill>
              </a:rPr>
              <a:t>НАТУРАЛЬНЫЕ  ЧИСЛА.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04800" y="838200"/>
            <a:ext cx="84582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EEECE1"/>
                </a:solidFill>
              </a:rPr>
              <a:t>Обыкновенные дроби  .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28600" y="838200"/>
            <a:ext cx="84582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EEECE1"/>
                </a:solidFill>
              </a:rPr>
              <a:t>Смешанные числа .</a:t>
            </a:r>
            <a:endParaRPr lang="ru-RU" dirty="0"/>
          </a:p>
        </p:txBody>
      </p:sp>
      <p:sp>
        <p:nvSpPr>
          <p:cNvPr id="58" name="Rectangle 16"/>
          <p:cNvSpPr txBox="1">
            <a:spLocks noChangeArrowheads="1"/>
          </p:cNvSpPr>
          <p:nvPr/>
        </p:nvSpPr>
        <p:spPr>
          <a:xfrm>
            <a:off x="0" y="6019800"/>
            <a:ext cx="91440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>
                <a:latin typeface="Book Antiqua" pitchFamily="18" charset="0"/>
                <a:ea typeface="+mj-ea"/>
                <a:cs typeface="+mj-cs"/>
              </a:rPr>
              <a:t>Если  в записи  числа  использована  запятая,  то  говорят,  что  число  записано в виде </a:t>
            </a:r>
            <a:r>
              <a:rPr lang="ru-RU" sz="2400" b="1" u="sng" dirty="0">
                <a:solidFill>
                  <a:srgbClr val="FF0000"/>
                </a:solidFill>
                <a:latin typeface="Book Antiqua" pitchFamily="18" charset="0"/>
                <a:ea typeface="+mj-ea"/>
                <a:cs typeface="+mj-cs"/>
              </a:rPr>
              <a:t>десятичной  дроби</a:t>
            </a:r>
            <a:r>
              <a:rPr lang="ru-RU" sz="2400" i="1" dirty="0">
                <a:solidFill>
                  <a:schemeClr val="bg2"/>
                </a:solidFill>
                <a:latin typeface="Book Antiqua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B16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B16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B16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2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0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6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0" grpId="1"/>
      <p:bldP spid="20" grpId="2"/>
      <p:bldP spid="21" grpId="0"/>
      <p:bldP spid="24" grpId="0"/>
      <p:bldP spid="24" grpId="1"/>
      <p:bldP spid="24" grpId="2"/>
      <p:bldP spid="25" grpId="0"/>
      <p:bldP spid="26" grpId="0"/>
      <p:bldP spid="26" grpId="1"/>
      <p:bldP spid="27" grpId="0"/>
      <p:bldP spid="27" grpId="1"/>
      <p:bldP spid="29" grpId="0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1" grpId="0"/>
      <p:bldP spid="42" grpId="0"/>
      <p:bldP spid="42" grpId="1"/>
      <p:bldP spid="45" grpId="0"/>
      <p:bldP spid="45" grpId="1"/>
      <p:bldP spid="45" grpId="2"/>
      <p:bldP spid="46" grpId="0"/>
      <p:bldP spid="46" grpId="1"/>
      <p:bldP spid="46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9"/>
          <p:cNvSpPr>
            <a:spLocks noChangeArrowheads="1"/>
          </p:cNvSpPr>
          <p:nvPr/>
        </p:nvSpPr>
        <p:spPr bwMode="auto">
          <a:xfrm>
            <a:off x="1219200" y="1524000"/>
            <a:ext cx="23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Запишите   следующие дроби в виде десятичных дробей: 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  <a:cs typeface="+mn-cs"/>
              </a:rPr>
              <a:t>  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+mn-lt"/>
                <a:cs typeface="+mn-cs"/>
              </a:rPr>
              <a:t>  </a:t>
            </a:r>
            <a:r>
              <a:rPr lang="ru-RU" sz="1200" dirty="0">
                <a:latin typeface="+mn-lt"/>
                <a:cs typeface="+mn-cs"/>
              </a:rPr>
              <a:t>      </a:t>
            </a:r>
          </a:p>
        </p:txBody>
      </p:sp>
      <p:pic>
        <p:nvPicPr>
          <p:cNvPr id="57" name="Picture 19" descr="Увеличенно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124200"/>
            <a:ext cx="1631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AutoShape 21"/>
          <p:cNvSpPr>
            <a:spLocks noChangeArrowheads="1"/>
          </p:cNvSpPr>
          <p:nvPr/>
        </p:nvSpPr>
        <p:spPr bwMode="auto">
          <a:xfrm>
            <a:off x="5024438" y="3124200"/>
            <a:ext cx="2070100" cy="609600"/>
          </a:xfrm>
          <a:prstGeom prst="wedgeEllipseCallout">
            <a:avLst>
              <a:gd name="adj1" fmla="val -94630"/>
              <a:gd name="adj2" fmla="val 126042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Calibri" pitchFamily="34" charset="0"/>
              </a:rPr>
              <a:t>проверьте</a:t>
            </a: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914400" y="56388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1524000" y="12954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1295400" y="4876800"/>
            <a:ext cx="877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1524000" y="44196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1143000" y="5943600"/>
            <a:ext cx="133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1447800" y="54102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</a:p>
        </p:txBody>
      </p: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1295400" y="3962400"/>
            <a:ext cx="877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1371600" y="34290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1066800" y="2895600"/>
            <a:ext cx="110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1447800" y="243840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1371600" y="1828800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>
            <a:off x="1524000" y="1828800"/>
            <a:ext cx="39846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auto">
          <a:xfrm>
            <a:off x="1219200" y="29718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Line 21"/>
          <p:cNvSpPr>
            <a:spLocks noChangeShapeType="1"/>
          </p:cNvSpPr>
          <p:nvPr/>
        </p:nvSpPr>
        <p:spPr bwMode="auto">
          <a:xfrm>
            <a:off x="1295400" y="39624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>
            <a:off x="1371600" y="60198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>
            <a:off x="1295400" y="4953000"/>
            <a:ext cx="7985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990600" y="3733800"/>
            <a:ext cx="23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3" name="Прямоугольник 82"/>
          <p:cNvSpPr>
            <a:spLocks noChangeArrowheads="1"/>
          </p:cNvSpPr>
          <p:nvPr/>
        </p:nvSpPr>
        <p:spPr bwMode="auto">
          <a:xfrm>
            <a:off x="7620000" y="1447800"/>
            <a:ext cx="76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3,2</a:t>
            </a:r>
          </a:p>
        </p:txBody>
      </p:sp>
      <p:sp>
        <p:nvSpPr>
          <p:cNvPr id="84" name="Прямоугольник 83"/>
          <p:cNvSpPr>
            <a:spLocks noChangeArrowheads="1"/>
          </p:cNvSpPr>
          <p:nvPr/>
        </p:nvSpPr>
        <p:spPr bwMode="auto">
          <a:xfrm>
            <a:off x="7391400" y="2667000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0,002</a:t>
            </a:r>
          </a:p>
        </p:txBody>
      </p:sp>
      <p:sp>
        <p:nvSpPr>
          <p:cNvPr id="85" name="Прямоугольник 84"/>
          <p:cNvSpPr>
            <a:spLocks noChangeArrowheads="1"/>
          </p:cNvSpPr>
          <p:nvPr/>
        </p:nvSpPr>
        <p:spPr bwMode="auto">
          <a:xfrm>
            <a:off x="7467600" y="3581400"/>
            <a:ext cx="10017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2,14</a:t>
            </a:r>
          </a:p>
        </p:txBody>
      </p:sp>
      <p:sp>
        <p:nvSpPr>
          <p:cNvPr id="86" name="Прямоугольник 85"/>
          <p:cNvSpPr>
            <a:spLocks noChangeArrowheads="1"/>
          </p:cNvSpPr>
          <p:nvPr/>
        </p:nvSpPr>
        <p:spPr bwMode="auto">
          <a:xfrm>
            <a:off x="7467600" y="4495800"/>
            <a:ext cx="10017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0,06</a:t>
            </a:r>
          </a:p>
        </p:txBody>
      </p:sp>
      <p:sp>
        <p:nvSpPr>
          <p:cNvPr id="87" name="Прямоугольник 86"/>
          <p:cNvSpPr>
            <a:spLocks noChangeArrowheads="1"/>
          </p:cNvSpPr>
          <p:nvPr/>
        </p:nvSpPr>
        <p:spPr bwMode="auto">
          <a:xfrm>
            <a:off x="7315200" y="5638800"/>
            <a:ext cx="1470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5,0041</a:t>
            </a:r>
          </a:p>
        </p:txBody>
      </p:sp>
      <p:sp>
        <p:nvSpPr>
          <p:cNvPr id="88" name="Стрелка вправо с вырезом 87"/>
          <p:cNvSpPr/>
          <p:nvPr/>
        </p:nvSpPr>
        <p:spPr>
          <a:xfrm>
            <a:off x="3200400" y="16764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9" name="Стрелка вправо с вырезом 88"/>
          <p:cNvSpPr/>
          <p:nvPr/>
        </p:nvSpPr>
        <p:spPr>
          <a:xfrm>
            <a:off x="3200400" y="27432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0" name="Стрелка вправо с вырезом 89"/>
          <p:cNvSpPr/>
          <p:nvPr/>
        </p:nvSpPr>
        <p:spPr>
          <a:xfrm>
            <a:off x="3200400" y="37338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1" name="Стрелка вправо с вырезом 90"/>
          <p:cNvSpPr/>
          <p:nvPr/>
        </p:nvSpPr>
        <p:spPr>
          <a:xfrm>
            <a:off x="3276600" y="47244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2" name="Стрелка вправо с вырезом 91"/>
          <p:cNvSpPr/>
          <p:nvPr/>
        </p:nvSpPr>
        <p:spPr>
          <a:xfrm>
            <a:off x="3276600" y="57912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FFFF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9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8" grpId="0" animBg="1"/>
      <p:bldP spid="58" grpId="1" animBg="1"/>
      <p:bldP spid="58" grpId="2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1" grpId="0" animBg="1"/>
      <p:bldP spid="77" grpId="0" animBg="1"/>
      <p:bldP spid="78" grpId="0" animBg="1"/>
      <p:bldP spid="79" grpId="0" animBg="1"/>
      <p:bldP spid="80" grpId="0" animBg="1"/>
      <p:bldP spid="81" grpId="0"/>
      <p:bldP spid="83" grpId="0"/>
      <p:bldP spid="84" grpId="0"/>
      <p:bldP spid="85" grpId="0"/>
      <p:bldP spid="86" grpId="0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Работа по учебнику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№ 23 (1,2,3)-устно</a:t>
            </a:r>
          </a:p>
          <a:p>
            <a:r>
              <a:rPr lang="ru-RU" smtClean="0"/>
              <a:t>№24</a:t>
            </a:r>
          </a:p>
          <a:p>
            <a:r>
              <a:rPr lang="ru-RU" smtClean="0"/>
              <a:t>№ 40</a:t>
            </a:r>
          </a:p>
          <a:p>
            <a:r>
              <a:rPr lang="ru-RU" smtClean="0"/>
              <a:t>№41 (1,2)</a:t>
            </a:r>
          </a:p>
          <a:p>
            <a:r>
              <a:rPr lang="ru-RU" smtClean="0"/>
              <a:t>Дополнительно: № 32(1)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57400" y="2286000"/>
            <a:ext cx="6858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000" b="1">
                <a:latin typeface="Monotype Corsiva" pitchFamily="66" charset="0"/>
              </a:rPr>
              <a:t>Разминаем руки, плечи,</a:t>
            </a:r>
          </a:p>
          <a:p>
            <a:pPr algn="r"/>
            <a:r>
              <a:rPr lang="ru-RU" sz="4000" b="1">
                <a:latin typeface="Monotype Corsiva" pitchFamily="66" charset="0"/>
              </a:rPr>
              <a:t> Чтоб сидеть нам было легче.</a:t>
            </a:r>
          </a:p>
          <a:p>
            <a:pPr algn="r"/>
            <a:r>
              <a:rPr lang="ru-RU" sz="4000" b="1">
                <a:latin typeface="Monotype Corsiva" pitchFamily="66" charset="0"/>
              </a:rPr>
              <a:t>Чтоб писать, читать, считать,</a:t>
            </a:r>
          </a:p>
          <a:p>
            <a:pPr algn="r"/>
            <a:r>
              <a:rPr lang="ru-RU" sz="4000" b="1">
                <a:latin typeface="Monotype Corsiva" pitchFamily="66" charset="0"/>
              </a:rPr>
              <a:t> И ничуть не уставать.</a:t>
            </a:r>
          </a:p>
        </p:txBody>
      </p:sp>
      <p:pic>
        <p:nvPicPr>
          <p:cNvPr id="1026" name="Picture 2" descr="C:\Documents and Settings\Admin\Рабочий стол\11e9fbf27981eef4762d374183eb515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819400"/>
            <a:ext cx="274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gif-disney-2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886200"/>
            <a:ext cx="20764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Admin\Рабочий стол\5270e83f630d1f3ab1fab164bed893d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81000"/>
            <a:ext cx="2209800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04800" y="0"/>
            <a:ext cx="6248400" cy="2438400"/>
          </a:xfrm>
          <a:prstGeom prst="rect">
            <a:avLst/>
          </a:prstGeom>
        </p:spPr>
        <p:txBody>
          <a:bodyPr>
            <a:prstTxWarp prst="textDeflate">
              <a:avLst>
                <a:gd name="adj" fmla="val 15952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  <a:cs typeface="+mn-cs"/>
              </a:rPr>
              <a:t>Вы, наверное, устали?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  <a:cs typeface="+mn-cs"/>
              </a:rPr>
              <a:t>Ну, тогда все дружно встали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297</Words>
  <PresentationFormat>Экран (4:3)</PresentationFormat>
  <Paragraphs>140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Times New Roman</vt:lpstr>
      <vt:lpstr>Arial Black</vt:lpstr>
      <vt:lpstr>Comic Sans MS</vt:lpstr>
      <vt:lpstr>Wingdings</vt:lpstr>
      <vt:lpstr>Book Antiqua</vt:lpstr>
      <vt:lpstr>Monotype Corsiva</vt:lpstr>
      <vt:lpstr>Georgia</vt:lpstr>
      <vt:lpstr>Office Theme</vt:lpstr>
      <vt:lpstr> Тема урока:  «Чтение и запись десятичных дробей»    </vt:lpstr>
      <vt:lpstr>Слайд 2</vt:lpstr>
      <vt:lpstr>ДЕВИЗ УРОКА:</vt:lpstr>
      <vt:lpstr>План урока</vt:lpstr>
      <vt:lpstr>Слайд 5</vt:lpstr>
      <vt:lpstr>Слайд 6</vt:lpstr>
      <vt:lpstr>Слайд 7</vt:lpstr>
      <vt:lpstr>Работа по учебнику</vt:lpstr>
      <vt:lpstr>Слайд 9</vt:lpstr>
      <vt:lpstr>Слайд 10</vt:lpstr>
      <vt:lpstr>Слайд 11</vt:lpstr>
      <vt:lpstr>Оценим себя</vt:lpstr>
      <vt:lpstr>Лестница успеха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118</cp:revision>
  <dcterms:modified xsi:type="dcterms:W3CDTF">2016-10-09T19:29:24Z</dcterms:modified>
</cp:coreProperties>
</file>