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12" r:id="rId3"/>
    <p:sldId id="306" r:id="rId4"/>
    <p:sldId id="299" r:id="rId5"/>
    <p:sldId id="300" r:id="rId6"/>
    <p:sldId id="302" r:id="rId7"/>
    <p:sldId id="301" r:id="rId8"/>
    <p:sldId id="313" r:id="rId9"/>
    <p:sldId id="297" r:id="rId10"/>
    <p:sldId id="294" r:id="rId11"/>
    <p:sldId id="323" r:id="rId12"/>
    <p:sldId id="307" r:id="rId13"/>
    <p:sldId id="291" r:id="rId14"/>
    <p:sldId id="296" r:id="rId15"/>
    <p:sldId id="314" r:id="rId16"/>
    <p:sldId id="309" r:id="rId17"/>
    <p:sldId id="315" r:id="rId18"/>
    <p:sldId id="310" r:id="rId19"/>
    <p:sldId id="322" r:id="rId20"/>
    <p:sldId id="321" r:id="rId21"/>
    <p:sldId id="316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1" autoAdjust="0"/>
    <p:restoredTop sz="94349" autoAdjust="0"/>
  </p:normalViewPr>
  <p:slideViewPr>
    <p:cSldViewPr>
      <p:cViewPr varScale="1">
        <p:scale>
          <a:sx n="70" d="100"/>
          <a:sy n="70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18" Type="http://schemas.openxmlformats.org/officeDocument/2006/relationships/image" Target="../media/image25.wmf"/><Relationship Id="rId26" Type="http://schemas.openxmlformats.org/officeDocument/2006/relationships/image" Target="../media/image33.wmf"/><Relationship Id="rId3" Type="http://schemas.openxmlformats.org/officeDocument/2006/relationships/image" Target="../media/image10.wmf"/><Relationship Id="rId21" Type="http://schemas.openxmlformats.org/officeDocument/2006/relationships/image" Target="../media/image28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17" Type="http://schemas.openxmlformats.org/officeDocument/2006/relationships/image" Target="../media/image24.wmf"/><Relationship Id="rId25" Type="http://schemas.openxmlformats.org/officeDocument/2006/relationships/image" Target="../media/image32.wmf"/><Relationship Id="rId33" Type="http://schemas.openxmlformats.org/officeDocument/2006/relationships/image" Target="../media/image40.wmf"/><Relationship Id="rId2" Type="http://schemas.openxmlformats.org/officeDocument/2006/relationships/image" Target="../media/image9.wmf"/><Relationship Id="rId16" Type="http://schemas.openxmlformats.org/officeDocument/2006/relationships/image" Target="../media/image23.wmf"/><Relationship Id="rId20" Type="http://schemas.openxmlformats.org/officeDocument/2006/relationships/image" Target="../media/image27.wmf"/><Relationship Id="rId29" Type="http://schemas.openxmlformats.org/officeDocument/2006/relationships/image" Target="../media/image36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24" Type="http://schemas.openxmlformats.org/officeDocument/2006/relationships/image" Target="../media/image31.wmf"/><Relationship Id="rId32" Type="http://schemas.openxmlformats.org/officeDocument/2006/relationships/image" Target="../media/image39.wmf"/><Relationship Id="rId5" Type="http://schemas.openxmlformats.org/officeDocument/2006/relationships/image" Target="../media/image12.wmf"/><Relationship Id="rId15" Type="http://schemas.openxmlformats.org/officeDocument/2006/relationships/image" Target="../media/image22.wmf"/><Relationship Id="rId23" Type="http://schemas.openxmlformats.org/officeDocument/2006/relationships/image" Target="../media/image30.wmf"/><Relationship Id="rId28" Type="http://schemas.openxmlformats.org/officeDocument/2006/relationships/image" Target="../media/image35.wmf"/><Relationship Id="rId10" Type="http://schemas.openxmlformats.org/officeDocument/2006/relationships/image" Target="../media/image17.wmf"/><Relationship Id="rId19" Type="http://schemas.openxmlformats.org/officeDocument/2006/relationships/image" Target="../media/image26.wmf"/><Relationship Id="rId31" Type="http://schemas.openxmlformats.org/officeDocument/2006/relationships/image" Target="../media/image38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Relationship Id="rId22" Type="http://schemas.openxmlformats.org/officeDocument/2006/relationships/image" Target="../media/image29.wmf"/><Relationship Id="rId27" Type="http://schemas.openxmlformats.org/officeDocument/2006/relationships/image" Target="../media/image34.wmf"/><Relationship Id="rId30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CA00F8-992A-462D-8B27-EE7CE38817E5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9C9E4E-47BC-44D9-A804-1EDF59475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214818"/>
            <a:ext cx="50434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CDF60D-FE7F-478D-8C1F-65AE4BB88C21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5AD6C8-5CC3-4CA8-9CC3-B45B0FA06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A765-67FD-47B2-832F-01A9834BB6BB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D612-8B5A-4B75-9F1B-13C6FADF1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FC24-D5A6-42E5-9076-026E99383481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D6BE-42EA-438B-BB07-CE321A504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64C04-494C-4DE6-908D-53B21F4A8446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A7B7-B0FB-47AD-B118-C8D9BDEE8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09F14-51EA-4ED8-8EC0-CAD4C1CC7B3D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30C19-2B9A-48A4-9BB0-AE9A954FC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43177-5670-4CD4-8E12-1EC5D3B470A5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9324-2174-434A-BD67-47EE3B64B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BA59-D8FA-4141-98A0-DAA8C56471EE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0640E-BC6D-4F46-8D35-90B446DE4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5BE73-6D11-4755-8B2E-F5E1F7BB1786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ECC62-382A-4E80-96AB-FECDA971F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1C9A-5A2C-49F4-A2E2-1C758447FDC9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192B-3756-443A-B5C9-31D767C91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1A1A6-156E-4E4D-83DD-F44EBE53B78E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76A36-72A9-40A4-A8C1-5D442D3C1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617F-B507-4F08-BEB6-288D3138F9E7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BFFB6-4639-4B74-93D2-D5DAA1A8E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AD9AC8-A064-4F5B-9904-25E12922CF1B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3C12E5-01B6-4479-B179-04763E3AB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4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9.bin"/><Relationship Id="rId34" Type="http://schemas.openxmlformats.org/officeDocument/2006/relationships/oleObject" Target="../embeddings/oleObject32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22.bin"/><Relationship Id="rId32" Type="http://schemas.openxmlformats.org/officeDocument/2006/relationships/oleObject" Target="../embeddings/oleObject30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1.bin"/><Relationship Id="rId28" Type="http://schemas.openxmlformats.org/officeDocument/2006/relationships/oleObject" Target="../embeddings/oleObject26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31" Type="http://schemas.openxmlformats.org/officeDocument/2006/relationships/oleObject" Target="../embeddings/oleObject29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20.bin"/><Relationship Id="rId27" Type="http://schemas.openxmlformats.org/officeDocument/2006/relationships/oleObject" Target="../embeddings/oleObject25.bin"/><Relationship Id="rId30" Type="http://schemas.openxmlformats.org/officeDocument/2006/relationships/oleObject" Target="../embeddings/oleObject28.bin"/><Relationship Id="rId35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285860"/>
            <a:ext cx="7772400" cy="1785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Деление на десятичную дробь</a:t>
            </a:r>
            <a:br>
              <a:rPr lang="ru-RU" dirty="0" smtClean="0"/>
            </a:br>
            <a:r>
              <a:rPr lang="ru-RU" sz="4000" dirty="0" smtClean="0"/>
              <a:t>Урок математики в 5 классе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Наезднику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нужно преодолеть расстояние в 5,13 км. Сколько времени ему  потребуется, чтобы победить в скачках, если его скорость 0,9 км в час?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7651" name="Picture 1" descr="D:\Users\Администратор\Desktop\Documents\Ёлка\Мои рисунки\фото\Школа\Моя деревня\Фото0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571625"/>
            <a:ext cx="31146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antn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4643438"/>
            <a:ext cx="193833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</a:rPr>
              <a:t>Решение задачи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258888" y="1628775"/>
          <a:ext cx="6626225" cy="1244600"/>
        </p:xfrm>
        <a:graphic>
          <a:graphicData uri="http://schemas.openxmlformats.org/presentationml/2006/ole">
            <p:oleObj spid="_x0000_s45060" name="Формула" r:id="rId3" imgW="2095200" imgH="393480" progId="Equation.3">
              <p:embed/>
            </p:oleObj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258888" y="3644900"/>
          <a:ext cx="3168650" cy="563563"/>
        </p:xfrm>
        <a:graphic>
          <a:graphicData uri="http://schemas.openxmlformats.org/presentationml/2006/ole">
            <p:oleObj spid="_x0000_s45062" name="Формула" r:id="rId4" imgW="114300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Деление на десятичную дробь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Цель: научиться делить на десятичную дробь.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8675" name="Рисунок 3"/>
          <p:cNvPicPr>
            <a:picLocks noChangeAspect="1" noChangeArrowheads="1"/>
          </p:cNvPicPr>
          <p:nvPr/>
        </p:nvPicPr>
        <p:blipFill>
          <a:blip r:embed="rId2"/>
          <a:srcRect l="10210" t="7054" r="8034" b="11342"/>
          <a:stretch>
            <a:fillRect/>
          </a:stretch>
        </p:blipFill>
        <p:spPr bwMode="auto">
          <a:xfrm>
            <a:off x="1071563" y="2500313"/>
            <a:ext cx="3328987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2143125" y="3000375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3,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4143375" y="3000375"/>
            <a:ext cx="404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0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,</a:t>
            </a: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2500313" y="2857500"/>
            <a:ext cx="32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:</a:t>
            </a:r>
          </a:p>
        </p:txBody>
      </p:sp>
      <p:pic>
        <p:nvPicPr>
          <p:cNvPr id="28679" name="Picture 4" descr="0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786063"/>
            <a:ext cx="28194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Деление на десятичную дробь</a:t>
            </a:r>
            <a:endParaRPr lang="ru-RU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457200" y="1719263"/>
            <a:ext cx="40386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600"/>
              <a:t>12, 096: 2,24=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95288" y="2133600"/>
            <a:ext cx="3960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/>
              <a:t>=1209,6:224 =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23850" y="2781300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           1209,6           224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428875" y="2857500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428875" y="3214688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43188" y="3286125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5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928688" y="314325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071563" y="314325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1120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1143000" y="357187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285875" y="357187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 89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2786063" y="3286125"/>
            <a:ext cx="288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Calibri" pitchFamily="34" charset="0"/>
              </a:rPr>
              <a:t>,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714500" y="357187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6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928938" y="328612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4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1214438" y="4000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357313" y="400050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896</a:t>
            </a: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1357313" y="4429125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1643063" y="4429125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0</a:t>
            </a:r>
          </a:p>
        </p:txBody>
      </p:sp>
      <p:sp>
        <p:nvSpPr>
          <p:cNvPr id="29715" name="Прямоугольник 29"/>
          <p:cNvSpPr>
            <a:spLocks noChangeArrowheads="1"/>
          </p:cNvSpPr>
          <p:nvPr/>
        </p:nvSpPr>
        <p:spPr bwMode="auto">
          <a:xfrm>
            <a:off x="4356100" y="1341438"/>
            <a:ext cx="4392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Monotype Corsiva" pitchFamily="66" charset="0"/>
              </a:rPr>
              <a:t>Чтобы разделить </a:t>
            </a:r>
            <a:r>
              <a:rPr lang="ru-RU" sz="2400"/>
              <a:t>десятичную дробь </a:t>
            </a:r>
            <a:r>
              <a:rPr lang="ru-RU" sz="2400">
                <a:latin typeface="Monotype Corsiva" pitchFamily="66" charset="0"/>
              </a:rPr>
              <a:t> на десятичную дробь, надо:</a:t>
            </a:r>
          </a:p>
          <a:p>
            <a:r>
              <a:rPr lang="ru-RU" sz="2400">
                <a:latin typeface="Monotype Corsiva" pitchFamily="66" charset="0"/>
              </a:rPr>
              <a:t>1) в делимом и делителе перенести запятую </a:t>
            </a:r>
          </a:p>
          <a:p>
            <a:r>
              <a:rPr lang="ru-RU" sz="2400">
                <a:solidFill>
                  <a:srgbClr val="CC0000"/>
                </a:solidFill>
                <a:latin typeface="Monotype Corsiva" pitchFamily="66" charset="0"/>
              </a:rPr>
              <a:t>вправо</a:t>
            </a:r>
            <a:r>
              <a:rPr lang="ru-RU" sz="2400">
                <a:latin typeface="Monotype Corsiva" pitchFamily="66" charset="0"/>
              </a:rPr>
              <a:t> на столько цифр, </a:t>
            </a:r>
          </a:p>
          <a:p>
            <a:r>
              <a:rPr lang="ru-RU" sz="2400"/>
              <a:t>чтобы в </a:t>
            </a:r>
            <a:r>
              <a:rPr lang="ru-RU" sz="2400">
                <a:solidFill>
                  <a:srgbClr val="CC0000"/>
                </a:solidFill>
                <a:latin typeface="Monotype Corsiva" pitchFamily="66" charset="0"/>
              </a:rPr>
              <a:t>в делителе</a:t>
            </a:r>
            <a:r>
              <a:rPr lang="ru-RU" sz="2400">
                <a:solidFill>
                  <a:srgbClr val="CC0000"/>
                </a:solidFill>
              </a:rPr>
              <a:t> </a:t>
            </a:r>
            <a:r>
              <a:rPr lang="ru-RU" sz="2400"/>
              <a:t>получилось натуральное число</a:t>
            </a:r>
            <a:r>
              <a:rPr lang="ru-RU" sz="2400">
                <a:latin typeface="Monotype Corsiva" pitchFamily="66" charset="0"/>
              </a:rPr>
              <a:t>;</a:t>
            </a:r>
          </a:p>
          <a:p>
            <a:r>
              <a:rPr lang="ru-RU" sz="2400">
                <a:latin typeface="Monotype Corsiva" pitchFamily="66" charset="0"/>
              </a:rPr>
              <a:t>2) после этого выполнить деление на натуральное число.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714625" y="2071688"/>
            <a:ext cx="703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5,4</a:t>
            </a:r>
          </a:p>
        </p:txBody>
      </p:sp>
      <p:pic>
        <p:nvPicPr>
          <p:cNvPr id="29717" name="Содержимое 3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4929188"/>
            <a:ext cx="2095500" cy="1438275"/>
          </a:xfrm>
        </p:spPr>
      </p:pic>
      <p:sp>
        <p:nvSpPr>
          <p:cNvPr id="29720" name="Freeform 19"/>
          <p:cNvSpPr>
            <a:spLocks/>
          </p:cNvSpPr>
          <p:nvPr/>
        </p:nvSpPr>
        <p:spPr bwMode="auto">
          <a:xfrm>
            <a:off x="2124075" y="2060575"/>
            <a:ext cx="287338" cy="106363"/>
          </a:xfrm>
          <a:custGeom>
            <a:avLst/>
            <a:gdLst>
              <a:gd name="T0" fmla="*/ 0 w 273"/>
              <a:gd name="T1" fmla="*/ 0 h 91"/>
              <a:gd name="T2" fmla="*/ 2147483647 w 273"/>
              <a:gd name="T3" fmla="*/ 2147483647 h 91"/>
              <a:gd name="T4" fmla="*/ 2147483647 w 273"/>
              <a:gd name="T5" fmla="*/ 2147483647 h 91"/>
              <a:gd name="T6" fmla="*/ 2147483647 w 273"/>
              <a:gd name="T7" fmla="*/ 2147483647 h 91"/>
              <a:gd name="T8" fmla="*/ 2147483647 w 273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3"/>
              <a:gd name="T16" fmla="*/ 0 h 91"/>
              <a:gd name="T17" fmla="*/ 273 w 273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3" h="91">
                <a:moveTo>
                  <a:pt x="0" y="0"/>
                </a:moveTo>
                <a:cubicBezTo>
                  <a:pt x="11" y="15"/>
                  <a:pt x="23" y="30"/>
                  <a:pt x="46" y="45"/>
                </a:cubicBezTo>
                <a:cubicBezTo>
                  <a:pt x="69" y="60"/>
                  <a:pt x="106" y="91"/>
                  <a:pt x="136" y="91"/>
                </a:cubicBezTo>
                <a:cubicBezTo>
                  <a:pt x="166" y="91"/>
                  <a:pt x="204" y="60"/>
                  <a:pt x="227" y="45"/>
                </a:cubicBezTo>
                <a:cubicBezTo>
                  <a:pt x="250" y="30"/>
                  <a:pt x="258" y="7"/>
                  <a:pt x="273" y="0"/>
                </a:cubicBez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4000">
              <a:solidFill>
                <a:srgbClr val="FF0000"/>
              </a:solidFill>
            </a:endParaRPr>
          </a:p>
        </p:txBody>
      </p:sp>
      <p:sp>
        <p:nvSpPr>
          <p:cNvPr id="29721" name="Freeform 19"/>
          <p:cNvSpPr>
            <a:spLocks/>
          </p:cNvSpPr>
          <p:nvPr/>
        </p:nvSpPr>
        <p:spPr bwMode="auto">
          <a:xfrm>
            <a:off x="1116013" y="2060575"/>
            <a:ext cx="358775" cy="106363"/>
          </a:xfrm>
          <a:custGeom>
            <a:avLst/>
            <a:gdLst>
              <a:gd name="T0" fmla="*/ 0 w 273"/>
              <a:gd name="T1" fmla="*/ 0 h 91"/>
              <a:gd name="T2" fmla="*/ 2147483647 w 273"/>
              <a:gd name="T3" fmla="*/ 2147483647 h 91"/>
              <a:gd name="T4" fmla="*/ 2147483647 w 273"/>
              <a:gd name="T5" fmla="*/ 2147483647 h 91"/>
              <a:gd name="T6" fmla="*/ 2147483647 w 273"/>
              <a:gd name="T7" fmla="*/ 2147483647 h 91"/>
              <a:gd name="T8" fmla="*/ 2147483647 w 273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3"/>
              <a:gd name="T16" fmla="*/ 0 h 91"/>
              <a:gd name="T17" fmla="*/ 273 w 273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3" h="91">
                <a:moveTo>
                  <a:pt x="0" y="0"/>
                </a:moveTo>
                <a:cubicBezTo>
                  <a:pt x="11" y="15"/>
                  <a:pt x="23" y="30"/>
                  <a:pt x="46" y="45"/>
                </a:cubicBezTo>
                <a:cubicBezTo>
                  <a:pt x="69" y="60"/>
                  <a:pt x="106" y="91"/>
                  <a:pt x="136" y="91"/>
                </a:cubicBezTo>
                <a:cubicBezTo>
                  <a:pt x="166" y="91"/>
                  <a:pt x="204" y="60"/>
                  <a:pt x="227" y="45"/>
                </a:cubicBezTo>
                <a:cubicBezTo>
                  <a:pt x="250" y="30"/>
                  <a:pt x="258" y="7"/>
                  <a:pt x="273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6" grpId="0" animBg="1"/>
      <p:bldP spid="18" grpId="0" animBg="1"/>
      <p:bldP spid="20" grpId="0" animBg="1"/>
      <p:bldP spid="23" grpId="0"/>
      <p:bldP spid="24" grpId="0"/>
      <p:bldP spid="25" grpId="0" animBg="1"/>
      <p:bldP spid="27" grpId="0" animBg="1"/>
      <p:bldP spid="29" grpId="0"/>
      <p:bldP spid="29720" grpId="0" animBg="1"/>
      <p:bldP spid="297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Деление на десятичную дробь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719263"/>
            <a:ext cx="40386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600">
                <a:latin typeface="Calibri" pitchFamily="34" charset="0"/>
              </a:rPr>
              <a:t>4,5:0,125 =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288" y="2276475"/>
            <a:ext cx="3960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=4500:125 =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14375" y="2786063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4500        125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835150" y="2924175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835150" y="3213100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79613" y="32845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3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571500" y="314325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42938" y="314325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375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14375" y="357187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85813" y="3643313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75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143000" y="3643313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0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268538" y="32845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6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539750" y="40052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57250" y="40005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750</a:t>
            </a: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684213" y="443706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187450" y="4508500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0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411413" y="2276475"/>
            <a:ext cx="1657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CC0000"/>
                </a:solidFill>
              </a:rPr>
              <a:t>36</a:t>
            </a:r>
          </a:p>
        </p:txBody>
      </p:sp>
      <p:pic>
        <p:nvPicPr>
          <p:cNvPr id="30740" name="Содержимое 3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000625"/>
            <a:ext cx="20955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2" name="Прямоугольник 29"/>
          <p:cNvSpPr>
            <a:spLocks noChangeArrowheads="1"/>
          </p:cNvSpPr>
          <p:nvPr/>
        </p:nvSpPr>
        <p:spPr bwMode="auto">
          <a:xfrm>
            <a:off x="4356100" y="1341438"/>
            <a:ext cx="4392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Monotype Corsiva" pitchFamily="66" charset="0"/>
              </a:rPr>
              <a:t>Чтобы разделить </a:t>
            </a:r>
            <a:r>
              <a:rPr lang="ru-RU" sz="2400"/>
              <a:t>десятичную дробь </a:t>
            </a:r>
            <a:r>
              <a:rPr lang="ru-RU" sz="2400">
                <a:latin typeface="Monotype Corsiva" pitchFamily="66" charset="0"/>
              </a:rPr>
              <a:t> на десятичную дробь, надо:</a:t>
            </a:r>
          </a:p>
          <a:p>
            <a:r>
              <a:rPr lang="ru-RU" sz="2400">
                <a:latin typeface="Monotype Corsiva" pitchFamily="66" charset="0"/>
              </a:rPr>
              <a:t>1) в делимом и делителе перенести запятую </a:t>
            </a:r>
          </a:p>
          <a:p>
            <a:r>
              <a:rPr lang="ru-RU" sz="2400">
                <a:solidFill>
                  <a:srgbClr val="CC0000"/>
                </a:solidFill>
                <a:latin typeface="Monotype Corsiva" pitchFamily="66" charset="0"/>
              </a:rPr>
              <a:t>вправо</a:t>
            </a:r>
            <a:r>
              <a:rPr lang="ru-RU" sz="2400">
                <a:latin typeface="Monotype Corsiva" pitchFamily="66" charset="0"/>
              </a:rPr>
              <a:t> на столько цифр, </a:t>
            </a:r>
          </a:p>
          <a:p>
            <a:r>
              <a:rPr lang="ru-RU" sz="2400"/>
              <a:t>чтобы в </a:t>
            </a:r>
            <a:r>
              <a:rPr lang="ru-RU" sz="2400">
                <a:solidFill>
                  <a:srgbClr val="CC0000"/>
                </a:solidFill>
                <a:latin typeface="Monotype Corsiva" pitchFamily="66" charset="0"/>
              </a:rPr>
              <a:t>в делителе</a:t>
            </a:r>
            <a:r>
              <a:rPr lang="ru-RU" sz="2400">
                <a:solidFill>
                  <a:srgbClr val="CC0000"/>
                </a:solidFill>
              </a:rPr>
              <a:t> </a:t>
            </a:r>
            <a:r>
              <a:rPr lang="ru-RU" sz="2400"/>
              <a:t>получилось натуральное число</a:t>
            </a:r>
            <a:r>
              <a:rPr lang="ru-RU" sz="2400">
                <a:latin typeface="Monotype Corsiva" pitchFamily="66" charset="0"/>
              </a:rPr>
              <a:t>;</a:t>
            </a:r>
          </a:p>
          <a:p>
            <a:r>
              <a:rPr lang="ru-RU" sz="2400">
                <a:latin typeface="Monotype Corsiva" pitchFamily="66" charset="0"/>
              </a:rPr>
              <a:t>2) после этого выполнить деление на натуральное число.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10" grpId="0" animBg="1"/>
      <p:bldP spid="12" grpId="0" animBg="1"/>
      <p:bldP spid="14" grpId="0"/>
      <p:bldP spid="15" grpId="0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Наезднику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нужно преодолеть расстояние в 5,13 км. Сколько времени ему  потребуется, чтобы победить в скачках, если его скорость 0,9 км в час?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3795" name="Picture 1" descr="D:\Users\Администратор\Desktop\Documents\Ёлка\Мои рисунки\фото\Школа\Моя деревня\Фото0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571625"/>
            <a:ext cx="31146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antn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4714875"/>
            <a:ext cx="193833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5,13:0,9 = 51,3:9= 5,7 (ч) </a:t>
            </a:r>
          </a:p>
          <a:p>
            <a:pPr>
              <a:buFont typeface="Arial" charset="0"/>
              <a:buNone/>
            </a:pPr>
            <a:r>
              <a:rPr lang="ru-RU" smtClean="0"/>
              <a:t>51,3     9</a:t>
            </a:r>
          </a:p>
          <a:p>
            <a:pPr>
              <a:buFont typeface="Arial" charset="0"/>
              <a:buNone/>
            </a:pPr>
            <a:r>
              <a:rPr lang="ru-RU" smtClean="0"/>
              <a:t>45          5,7</a:t>
            </a:r>
          </a:p>
          <a:p>
            <a:pPr>
              <a:buFont typeface="Arial" charset="0"/>
              <a:buNone/>
            </a:pPr>
            <a:r>
              <a:rPr lang="ru-RU" smtClean="0"/>
              <a:t>  6 3</a:t>
            </a:r>
          </a:p>
          <a:p>
            <a:pPr>
              <a:buFont typeface="Arial" charset="0"/>
              <a:buNone/>
            </a:pPr>
            <a:r>
              <a:rPr lang="ru-RU" smtClean="0"/>
              <a:t>  6 3</a:t>
            </a:r>
          </a:p>
          <a:p>
            <a:pPr>
              <a:buFont typeface="Arial" charset="0"/>
              <a:buNone/>
            </a:pPr>
            <a:r>
              <a:rPr lang="ru-RU" smtClean="0"/>
              <a:t>    0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108075" y="2606675"/>
            <a:ext cx="64293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28750" y="2643188"/>
            <a:ext cx="1000125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H="1">
            <a:off x="428625" y="3286125"/>
            <a:ext cx="900113" cy="47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2938" y="4429125"/>
            <a:ext cx="714375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5750" y="271462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4313" y="385762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786313" y="1643063"/>
            <a:ext cx="32972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Snap ITC" pitchFamily="82" charset="0"/>
                <a:cs typeface="+mn-cs"/>
              </a:rPr>
              <a:t>потребуется наезднику</a:t>
            </a: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4826" name="TextBox 15"/>
          <p:cNvSpPr txBox="1">
            <a:spLocks noChangeArrowheads="1"/>
          </p:cNvSpPr>
          <p:nvPr/>
        </p:nvSpPr>
        <p:spPr bwMode="auto">
          <a:xfrm>
            <a:off x="928688" y="5715000"/>
            <a:ext cx="30130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Snap ITC" pitchFamily="82" charset="0"/>
              </a:rPr>
              <a:t>Ответ: 5,7 часа</a:t>
            </a:r>
            <a:endParaRPr lang="ru-RU" sz="44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4827" name="Picture 4" descr="всадни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571750"/>
            <a:ext cx="3373438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Работа с учебником</a:t>
            </a:r>
            <a:endParaRPr lang="ru-RU" dirty="0"/>
          </a:p>
        </p:txBody>
      </p:sp>
      <p:pic>
        <p:nvPicPr>
          <p:cNvPr id="35842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75" y="3000375"/>
            <a:ext cx="4267200" cy="2828925"/>
          </a:xfrm>
        </p:spPr>
      </p:pic>
      <p:sp>
        <p:nvSpPr>
          <p:cNvPr id="35843" name="Прямоугольник 5"/>
          <p:cNvSpPr>
            <a:spLocks noChangeArrowheads="1"/>
          </p:cNvSpPr>
          <p:nvPr/>
        </p:nvSpPr>
        <p:spPr bwMode="auto">
          <a:xfrm>
            <a:off x="-571500" y="1785938"/>
            <a:ext cx="45720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/>
            <a:r>
              <a:rPr lang="ru-RU" sz="2800" b="1" i="1">
                <a:solidFill>
                  <a:srgbClr val="002060"/>
                </a:solidFill>
                <a:latin typeface="Monotype Corsiva" pitchFamily="66" charset="0"/>
              </a:rPr>
              <a:t>№ 232</a:t>
            </a:r>
          </a:p>
          <a:p>
            <a:pPr lvl="3"/>
            <a:r>
              <a:rPr lang="ru-RU" sz="2800" b="1" i="1">
                <a:solidFill>
                  <a:srgbClr val="002060"/>
                </a:solidFill>
                <a:latin typeface="Monotype Corsiva" pitchFamily="66" charset="0"/>
              </a:rPr>
              <a:t>( 1 столбик)</a:t>
            </a:r>
          </a:p>
          <a:p>
            <a:pPr lvl="3"/>
            <a:r>
              <a:rPr lang="ru-RU" sz="2800" b="1" i="1">
                <a:solidFill>
                  <a:srgbClr val="002060"/>
                </a:solidFill>
                <a:latin typeface="Monotype Corsiva" pitchFamily="66" charset="0"/>
              </a:rPr>
              <a:t>№ 233 </a:t>
            </a:r>
          </a:p>
          <a:p>
            <a:pPr lvl="3"/>
            <a:r>
              <a:rPr lang="ru-RU" sz="2800" b="1" i="1">
                <a:solidFill>
                  <a:srgbClr val="002060"/>
                </a:solidFill>
                <a:latin typeface="Monotype Corsiva" pitchFamily="66" charset="0"/>
              </a:rPr>
              <a:t>(1 столбик)</a:t>
            </a:r>
          </a:p>
          <a:p>
            <a:pPr lvl="3"/>
            <a:endParaRPr lang="ru-RU" sz="2800" b="1" i="1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2357438"/>
            <a:ext cx="15716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       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Monotype Corsiva" pitchFamily="66" charset="0"/>
              </a:rPr>
              <a:t>        </a:t>
            </a:r>
            <a: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  <a:t>6, 944 : 3,2 =                 </a:t>
            </a:r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2,17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  <a:t>        0,0456 : 3,8 =                </a:t>
            </a:r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0,012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  <a:t>        0,182 : 1,3 =                  </a:t>
            </a:r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0,14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  <a:t>        131, 67 : 5,7 =               </a:t>
            </a:r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23,1 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  <a:t>        6,36 : 0,12 =                  </a:t>
            </a:r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53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  <a:t>        14,976 : 0,72 =              </a:t>
            </a:r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20,8 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  <a:t>        24, 48 : 4,8 =                  </a:t>
            </a:r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5,1</a:t>
            </a:r>
            <a:endParaRPr lang="ru-RU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779838" y="417513"/>
            <a:ext cx="5180012" cy="6440487"/>
            <a:chOff x="2064" y="192"/>
            <a:chExt cx="3599" cy="4057"/>
          </a:xfrm>
        </p:grpSpPr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2064" y="365"/>
              <a:ext cx="3599" cy="3884"/>
            </a:xfrm>
            <a:custGeom>
              <a:avLst/>
              <a:gdLst/>
              <a:ahLst/>
              <a:cxnLst>
                <a:cxn ang="0">
                  <a:pos x="387" y="180"/>
                </a:cxn>
                <a:cxn ang="0">
                  <a:pos x="587" y="20"/>
                </a:cxn>
                <a:cxn ang="0">
                  <a:pos x="801" y="188"/>
                </a:cxn>
                <a:cxn ang="0">
                  <a:pos x="1034" y="4"/>
                </a:cxn>
                <a:cxn ang="0">
                  <a:pos x="1268" y="164"/>
                </a:cxn>
                <a:cxn ang="0">
                  <a:pos x="1508" y="20"/>
                </a:cxn>
                <a:cxn ang="0">
                  <a:pos x="1741" y="180"/>
                </a:cxn>
                <a:cxn ang="0">
                  <a:pos x="1981" y="20"/>
                </a:cxn>
                <a:cxn ang="0">
                  <a:pos x="2208" y="188"/>
                </a:cxn>
                <a:cxn ang="0">
                  <a:pos x="2428" y="20"/>
                </a:cxn>
                <a:cxn ang="0">
                  <a:pos x="2669" y="212"/>
                </a:cxn>
                <a:cxn ang="0">
                  <a:pos x="2882" y="44"/>
                </a:cxn>
                <a:cxn ang="0">
                  <a:pos x="3029" y="260"/>
                </a:cxn>
                <a:cxn ang="0">
                  <a:pos x="3312" y="59"/>
                </a:cxn>
                <a:cxn ang="0">
                  <a:pos x="3480" y="251"/>
                </a:cxn>
                <a:cxn ang="0">
                  <a:pos x="3488" y="827"/>
                </a:cxn>
                <a:cxn ang="0">
                  <a:pos x="3456" y="1763"/>
                </a:cxn>
                <a:cxn ang="0">
                  <a:pos x="3408" y="2499"/>
                </a:cxn>
                <a:cxn ang="0">
                  <a:pos x="3416" y="3083"/>
                </a:cxn>
                <a:cxn ang="0">
                  <a:pos x="3488" y="3419"/>
                </a:cxn>
                <a:cxn ang="0">
                  <a:pos x="3589" y="3524"/>
                </a:cxn>
                <a:cxn ang="0">
                  <a:pos x="3549" y="3572"/>
                </a:cxn>
                <a:cxn ang="0">
                  <a:pos x="3389" y="3668"/>
                </a:cxn>
                <a:cxn ang="0">
                  <a:pos x="3229" y="3668"/>
                </a:cxn>
                <a:cxn ang="0">
                  <a:pos x="2909" y="3572"/>
                </a:cxn>
                <a:cxn ang="0">
                  <a:pos x="2709" y="3764"/>
                </a:cxn>
                <a:cxn ang="0">
                  <a:pos x="2468" y="3860"/>
                </a:cxn>
                <a:cxn ang="0">
                  <a:pos x="2068" y="3668"/>
                </a:cxn>
                <a:cxn ang="0">
                  <a:pos x="1628" y="3860"/>
                </a:cxn>
                <a:cxn ang="0">
                  <a:pos x="1067" y="3668"/>
                </a:cxn>
                <a:cxn ang="0">
                  <a:pos x="627" y="3860"/>
                </a:cxn>
                <a:cxn ang="0">
                  <a:pos x="347" y="3812"/>
                </a:cxn>
                <a:cxn ang="0">
                  <a:pos x="27" y="3620"/>
                </a:cxn>
                <a:cxn ang="0">
                  <a:pos x="187" y="3524"/>
                </a:cxn>
                <a:cxn ang="0">
                  <a:pos x="307" y="3044"/>
                </a:cxn>
                <a:cxn ang="0">
                  <a:pos x="352" y="2331"/>
                </a:cxn>
                <a:cxn ang="0">
                  <a:pos x="347" y="1076"/>
                </a:cxn>
                <a:cxn ang="0">
                  <a:pos x="336" y="523"/>
                </a:cxn>
                <a:cxn ang="0">
                  <a:pos x="389" y="176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>
                    <a:alpha val="98000"/>
                  </a:schemeClr>
                </a:gs>
                <a:gs pos="50000">
                  <a:schemeClr val="bg1">
                    <a:alpha val="99001"/>
                  </a:schemeClr>
                </a:gs>
                <a:gs pos="100000">
                  <a:schemeClr val="accent1">
                    <a:alpha val="98000"/>
                  </a:schemeClr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grpSp>
          <p:nvGrpSpPr>
            <p:cNvPr id="37895" name="Group 19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37917" name="Oval 2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275" y="191"/>
                <a:ext cx="160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37896" name="Group 22"/>
            <p:cNvGrpSpPr>
              <a:grpSpLocks/>
            </p:cNvGrpSpPr>
            <p:nvPr/>
          </p:nvGrpSpPr>
          <p:grpSpPr bwMode="auto">
            <a:xfrm>
              <a:off x="3009" y="193"/>
              <a:ext cx="134" cy="385"/>
              <a:chOff x="275" y="191"/>
              <a:chExt cx="161" cy="385"/>
            </a:xfrm>
          </p:grpSpPr>
          <p:sp>
            <p:nvSpPr>
              <p:cNvPr id="37915" name="Oval 2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275" y="191"/>
                <a:ext cx="160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37897" name="Group 25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37913" name="Oval 2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275" y="191"/>
                <a:ext cx="160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37898" name="Group 28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37911" name="Oval 2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>
                <a:off x="275" y="191"/>
                <a:ext cx="160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37899" name="Group 31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37909" name="Oval 3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" name="Freeform 33"/>
              <p:cNvSpPr>
                <a:spLocks/>
              </p:cNvSpPr>
              <p:nvPr/>
            </p:nvSpPr>
            <p:spPr bwMode="auto">
              <a:xfrm>
                <a:off x="275" y="191"/>
                <a:ext cx="162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37900" name="Group 34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37907" name="Oval 3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" name="Freeform 36"/>
              <p:cNvSpPr>
                <a:spLocks/>
              </p:cNvSpPr>
              <p:nvPr/>
            </p:nvSpPr>
            <p:spPr bwMode="auto">
              <a:xfrm>
                <a:off x="275" y="191"/>
                <a:ext cx="162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sp>
          <p:nvSpPr>
            <p:cNvPr id="37901" name="Freeform 37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"/>
                <a:gd name="T13" fmla="*/ 0 h 2377"/>
                <a:gd name="T14" fmla="*/ 206 w 206"/>
                <a:gd name="T15" fmla="*/ 2377 h 23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2" name="Freeform 38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248"/>
                <a:gd name="T14" fmla="*/ 384 w 38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3" name="Freeform 39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248"/>
                <a:gd name="T14" fmla="*/ 384 w 38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904" name="Group 40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37905" name="Oval 4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" name="Freeform 42"/>
              <p:cNvSpPr>
                <a:spLocks/>
              </p:cNvSpPr>
              <p:nvPr/>
            </p:nvSpPr>
            <p:spPr bwMode="auto">
              <a:xfrm>
                <a:off x="275" y="191"/>
                <a:ext cx="162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</p:grpSp>
      <p:cxnSp>
        <p:nvCxnSpPr>
          <p:cNvPr id="31" name="Прямая со стрелкой 30"/>
          <p:cNvCxnSpPr/>
          <p:nvPr/>
        </p:nvCxnSpPr>
        <p:spPr>
          <a:xfrm>
            <a:off x="428625" y="571500"/>
            <a:ext cx="850106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1" name="WordArt 33"/>
          <p:cNvSpPr>
            <a:spLocks noChangeArrowheads="1" noChangeShapeType="1" noTextEdit="1"/>
          </p:cNvSpPr>
          <p:nvPr/>
        </p:nvSpPr>
        <p:spPr bwMode="auto">
          <a:xfrm>
            <a:off x="1042988" y="836613"/>
            <a:ext cx="36734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Вычислите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6335 -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Самооценка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Количество  верно                   Оценка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выполненных заданий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3 задания                               «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cs typeface="Simplified Arabic Fixed" pitchFamily="49" charset="-78"/>
              </a:rPr>
              <a:t>3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»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4-5 заданий                            «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cs typeface="Simplified Arabic Fixed" pitchFamily="49" charset="-78"/>
              </a:rPr>
              <a:t>4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»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6-7 заданий                            «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cs typeface="Simplified Arabic Fixed" pitchFamily="49" charset="-78"/>
              </a:rPr>
              <a:t>5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»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38915" name="Рисунок 3" descr="antn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500563"/>
            <a:ext cx="226377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Десятичные дроби</a:t>
            </a:r>
            <a:endParaRPr lang="ru-RU" dirty="0"/>
          </a:p>
        </p:txBody>
      </p:sp>
      <p:pic>
        <p:nvPicPr>
          <p:cNvPr id="1638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1571625"/>
            <a:ext cx="278606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0313" y="4429125"/>
            <a:ext cx="4572000" cy="171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>
                <a:latin typeface="Monotype Corsiva" pitchFamily="66" charset="0"/>
              </a:rPr>
              <a:t>Чему вы научились на этом уроке?</a:t>
            </a:r>
          </a:p>
          <a:p>
            <a:r>
              <a:rPr lang="ru-RU" sz="2800" smtClean="0">
                <a:latin typeface="Monotype Corsiva" pitchFamily="66" charset="0"/>
              </a:rPr>
              <a:t>Какие возникали трудности?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3993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572000"/>
            <a:ext cx="54705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-конечная звезда 4"/>
          <p:cNvSpPr/>
          <p:nvPr/>
        </p:nvSpPr>
        <p:spPr>
          <a:xfrm>
            <a:off x="2071688" y="2928938"/>
            <a:ext cx="1714500" cy="150018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3929063" y="2928938"/>
            <a:ext cx="1714500" cy="150018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5857875" y="2928938"/>
            <a:ext cx="1714500" cy="150018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4096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000375"/>
            <a:ext cx="32146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684213" y="2060575"/>
            <a:ext cx="3448050" cy="2714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учить все правила</a:t>
            </a:r>
          </a:p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читать стр. 74-75</a:t>
            </a:r>
          </a:p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№ 232(2,3 столбик)</a:t>
            </a:r>
          </a:p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№ 233 (2,3 столбик)</a:t>
            </a:r>
          </a:p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№ 234(2 стобик)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214313"/>
            <a:ext cx="2214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600" dirty="0" smtClean="0"/>
              <a:t>Молодцы!!!</a:t>
            </a:r>
            <a:br>
              <a:rPr lang="ru-RU" sz="6600" dirty="0" smtClean="0"/>
            </a:br>
            <a:r>
              <a:rPr lang="ru-RU" sz="6600" dirty="0" smtClean="0"/>
              <a:t>Спасибо за урок!!!</a:t>
            </a:r>
            <a:endParaRPr lang="ru-RU" sz="6600" dirty="0"/>
          </a:p>
        </p:txBody>
      </p:sp>
      <p:pic>
        <p:nvPicPr>
          <p:cNvPr id="41987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4143375"/>
            <a:ext cx="2857500" cy="2376488"/>
          </a:xfrm>
        </p:spPr>
      </p:pic>
      <p:pic>
        <p:nvPicPr>
          <p:cNvPr id="41988" name="Рисунок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4214813"/>
            <a:ext cx="28987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Повторение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1)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2" action="ppaction://hlinksldjump"/>
              </a:rPr>
              <a:t>Сложение и вычитание десятичных дробей.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2)  Умножение десятичных дробей: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3" action="ppaction://hlinksldjump"/>
              </a:rPr>
              <a:t>а)на натуральное число; 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 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4" action="ppaction://hlinksldjump"/>
              </a:rPr>
              <a:t>b)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4" action="ppaction://hlinksldjump"/>
              </a:rPr>
              <a:t>на 10, 100, 1000 и т. д.;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 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5" action="ppaction://hlinksldjump"/>
              </a:rPr>
              <a:t>c)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5" action="ppaction://hlinksldjump"/>
              </a:rPr>
              <a:t>на десятичную дробь.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3)  Деление десятичных дробей: </a:t>
            </a:r>
          </a:p>
          <a:p>
            <a:pPr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 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4" action="ppaction://hlinksldjump"/>
              </a:rPr>
              <a:t>a)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4" action="ppaction://hlinksldjump"/>
              </a:rPr>
              <a:t>на натуральное число;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 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6" action="ppaction://hlinksldjump"/>
              </a:rPr>
              <a:t>b)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6" action="ppaction://hlinksldjump"/>
              </a:rPr>
              <a:t>на 10,100,1000 и т. д.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17411" name="Рисунок 3" descr="C41-33 коп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2428875"/>
            <a:ext cx="228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Правило сложения (вычитания) десятичных дробей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Чтобы сложить (вычесть) десятичные дроби, нужно: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1)уравнять в этих дробях количество знаков после запятой;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2)записать их друг под другом так, чтобы запятая была записана под запятой;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3)выполнить сложение (вычитание), не обращая внимания на запятую;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4)поставить в ответе запятую под запятой в данных дробях.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215313" y="6215063"/>
            <a:ext cx="357187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5500688"/>
            <a:ext cx="1071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Правило умножения десятичных дробей на натуральные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Чтобы умножить десятичную дробь на натуральное число, надо: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1)  умножить её на это число, не обращая внимания на запятую;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2)  в полученном произведении отделить запятой столько цифр справа, сколько их отделено запятой в десятичной дроби.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8215313" y="6215063"/>
            <a:ext cx="357187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4857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Умножение десятичных дробей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64306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Чтобы перемножить две десятичные дроби, надо: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1)  выполнить умножение, не обращая внимания на запятые;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2)  в полученном произведении отделить запятой столько цифр справа, сколько их стоит после запятой в обоих  множителях  вместе.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215313" y="6215063"/>
            <a:ext cx="357187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8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4857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Деление десятичных дробей на натуральные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Чтобы разделить десятичную дробь на натуральное число, надо: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1)  разделить дробь на это число, не обращая внимания на запятую;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2)  поставить в частном запятую,  когда кончится деление целой части 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215313" y="6215063"/>
            <a:ext cx="357187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2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4857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Устный счет</a:t>
            </a:r>
            <a:endParaRPr lang="ru-RU" dirty="0"/>
          </a:p>
        </p:txBody>
      </p:sp>
      <p:pic>
        <p:nvPicPr>
          <p:cNvPr id="24579" name="Рисунок 5" descr="http://animashky.ru/flist/obludi/47/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89138"/>
            <a:ext cx="3940175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60" name="Oval 4"/>
          <p:cNvSpPr>
            <a:spLocks noChangeArrowheads="1"/>
          </p:cNvSpPr>
          <p:nvPr/>
        </p:nvSpPr>
        <p:spPr bwMode="auto">
          <a:xfrm>
            <a:off x="179388" y="5157788"/>
            <a:ext cx="935037" cy="1150937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61" name="AutoShape 18"/>
          <p:cNvSpPr>
            <a:spLocks noChangeArrowheads="1"/>
          </p:cNvSpPr>
          <p:nvPr/>
        </p:nvSpPr>
        <p:spPr bwMode="auto">
          <a:xfrm>
            <a:off x="8101013" y="5084763"/>
            <a:ext cx="865187" cy="136842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62" name="AutoShape 19"/>
          <p:cNvSpPr>
            <a:spLocks noChangeArrowheads="1"/>
          </p:cNvSpPr>
          <p:nvPr/>
        </p:nvSpPr>
        <p:spPr bwMode="auto">
          <a:xfrm>
            <a:off x="6588125" y="5084763"/>
            <a:ext cx="865188" cy="136842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63" name="AutoShape 20"/>
          <p:cNvSpPr>
            <a:spLocks noChangeArrowheads="1"/>
          </p:cNvSpPr>
          <p:nvPr/>
        </p:nvSpPr>
        <p:spPr bwMode="auto">
          <a:xfrm>
            <a:off x="5003800" y="5013325"/>
            <a:ext cx="865188" cy="143986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64" name="AutoShape 21"/>
          <p:cNvSpPr>
            <a:spLocks noChangeArrowheads="1"/>
          </p:cNvSpPr>
          <p:nvPr/>
        </p:nvSpPr>
        <p:spPr bwMode="auto">
          <a:xfrm>
            <a:off x="3419475" y="5084763"/>
            <a:ext cx="865188" cy="136842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65" name="AutoShape 26"/>
          <p:cNvSpPr>
            <a:spLocks noChangeArrowheads="1"/>
          </p:cNvSpPr>
          <p:nvPr/>
        </p:nvSpPr>
        <p:spPr bwMode="auto">
          <a:xfrm>
            <a:off x="1835150" y="5157788"/>
            <a:ext cx="865188" cy="1295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66" name="Line 30"/>
          <p:cNvSpPr>
            <a:spLocks noChangeShapeType="1"/>
          </p:cNvSpPr>
          <p:nvPr/>
        </p:nvSpPr>
        <p:spPr bwMode="auto">
          <a:xfrm>
            <a:off x="7451725" y="5805488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67" name="Line 31"/>
          <p:cNvSpPr>
            <a:spLocks noChangeShapeType="1"/>
          </p:cNvSpPr>
          <p:nvPr/>
        </p:nvSpPr>
        <p:spPr bwMode="auto">
          <a:xfrm>
            <a:off x="5867400" y="5805488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003800" y="5589588"/>
          <a:ext cx="792163" cy="403225"/>
        </p:xfrm>
        <a:graphic>
          <a:graphicData uri="http://schemas.openxmlformats.org/presentationml/2006/ole">
            <p:oleObj spid="_x0000_s1026" name="Формула" r:id="rId3" imgW="342720" imgH="190440" progId="Equation.3">
              <p:embed/>
            </p:oleObj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6834188" y="5589588"/>
          <a:ext cx="442912" cy="354012"/>
        </p:xfrm>
        <a:graphic>
          <a:graphicData uri="http://schemas.openxmlformats.org/presentationml/2006/ole">
            <p:oleObj spid="_x0000_s1027" name="Формула" r:id="rId4" imgW="241200" imgH="190440" progId="Equation.3">
              <p:embed/>
            </p:oleObj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8243888" y="5589588"/>
          <a:ext cx="627062" cy="331787"/>
        </p:xfrm>
        <a:graphic>
          <a:graphicData uri="http://schemas.openxmlformats.org/presentationml/2006/ole">
            <p:oleObj spid="_x0000_s1028" name="Формула" r:id="rId5" imgW="330120" imgH="190440" progId="Equation.3">
              <p:embed/>
            </p:oleObj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58788" y="25558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069" name="Содержимое 2"/>
          <p:cNvSpPr txBox="1">
            <a:spLocks/>
          </p:cNvSpPr>
          <p:nvPr/>
        </p:nvSpPr>
        <p:spPr bwMode="auto">
          <a:xfrm>
            <a:off x="458788" y="15811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1070" name="Oval 2"/>
          <p:cNvSpPr>
            <a:spLocks noChangeArrowheads="1"/>
          </p:cNvSpPr>
          <p:nvPr/>
        </p:nvSpPr>
        <p:spPr bwMode="auto">
          <a:xfrm>
            <a:off x="180975" y="673100"/>
            <a:ext cx="863600" cy="1223963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71" name="Oval 3"/>
          <p:cNvSpPr>
            <a:spLocks noChangeArrowheads="1"/>
          </p:cNvSpPr>
          <p:nvPr/>
        </p:nvSpPr>
        <p:spPr bwMode="auto">
          <a:xfrm>
            <a:off x="180975" y="3049588"/>
            <a:ext cx="935038" cy="11525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72" name="AutoShape 5"/>
          <p:cNvSpPr>
            <a:spLocks noChangeArrowheads="1"/>
          </p:cNvSpPr>
          <p:nvPr/>
        </p:nvSpPr>
        <p:spPr bwMode="auto">
          <a:xfrm>
            <a:off x="1693863" y="601663"/>
            <a:ext cx="865187" cy="122396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73" name="AutoShape 6"/>
          <p:cNvSpPr>
            <a:spLocks noChangeArrowheads="1"/>
          </p:cNvSpPr>
          <p:nvPr/>
        </p:nvSpPr>
        <p:spPr bwMode="auto">
          <a:xfrm>
            <a:off x="3278188" y="601663"/>
            <a:ext cx="865187" cy="122396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74" name="AutoShape 7"/>
          <p:cNvSpPr>
            <a:spLocks noChangeArrowheads="1"/>
          </p:cNvSpPr>
          <p:nvPr/>
        </p:nvSpPr>
        <p:spPr bwMode="auto">
          <a:xfrm>
            <a:off x="4860925" y="601663"/>
            <a:ext cx="865188" cy="122396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75" name="AutoShape 8"/>
          <p:cNvSpPr>
            <a:spLocks noChangeArrowheads="1"/>
          </p:cNvSpPr>
          <p:nvPr/>
        </p:nvSpPr>
        <p:spPr bwMode="auto">
          <a:xfrm>
            <a:off x="6445250" y="530225"/>
            <a:ext cx="865188" cy="122396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76" name="AutoShape 9"/>
          <p:cNvSpPr>
            <a:spLocks noChangeArrowheads="1"/>
          </p:cNvSpPr>
          <p:nvPr/>
        </p:nvSpPr>
        <p:spPr bwMode="auto">
          <a:xfrm>
            <a:off x="8029575" y="530225"/>
            <a:ext cx="865188" cy="1295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77" name="Line 10"/>
          <p:cNvSpPr>
            <a:spLocks noChangeShapeType="1"/>
          </p:cNvSpPr>
          <p:nvPr/>
        </p:nvSpPr>
        <p:spPr bwMode="auto">
          <a:xfrm>
            <a:off x="1044575" y="1177925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78" name="Line 11"/>
          <p:cNvSpPr>
            <a:spLocks noChangeShapeType="1"/>
          </p:cNvSpPr>
          <p:nvPr/>
        </p:nvSpPr>
        <p:spPr bwMode="auto">
          <a:xfrm>
            <a:off x="1117600" y="3554413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79" name="Line 12"/>
          <p:cNvSpPr>
            <a:spLocks noChangeShapeType="1"/>
          </p:cNvSpPr>
          <p:nvPr/>
        </p:nvSpPr>
        <p:spPr bwMode="auto">
          <a:xfrm>
            <a:off x="2557463" y="1177925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80" name="Line 13"/>
          <p:cNvSpPr>
            <a:spLocks noChangeShapeType="1"/>
          </p:cNvSpPr>
          <p:nvPr/>
        </p:nvSpPr>
        <p:spPr bwMode="auto">
          <a:xfrm>
            <a:off x="4141788" y="1177925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81" name="AutoShape 22"/>
          <p:cNvSpPr>
            <a:spLocks noChangeArrowheads="1"/>
          </p:cNvSpPr>
          <p:nvPr/>
        </p:nvSpPr>
        <p:spPr bwMode="auto">
          <a:xfrm>
            <a:off x="8102600" y="2833688"/>
            <a:ext cx="865188" cy="136842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82" name="AutoShape 23"/>
          <p:cNvSpPr>
            <a:spLocks noChangeArrowheads="1"/>
          </p:cNvSpPr>
          <p:nvPr/>
        </p:nvSpPr>
        <p:spPr bwMode="auto">
          <a:xfrm>
            <a:off x="6518275" y="2833688"/>
            <a:ext cx="865188" cy="129698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83" name="AutoShape 24"/>
          <p:cNvSpPr>
            <a:spLocks noChangeArrowheads="1"/>
          </p:cNvSpPr>
          <p:nvPr/>
        </p:nvSpPr>
        <p:spPr bwMode="auto">
          <a:xfrm>
            <a:off x="4933950" y="2833688"/>
            <a:ext cx="865188" cy="136842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84" name="AutoShape 25"/>
          <p:cNvSpPr>
            <a:spLocks noChangeArrowheads="1"/>
          </p:cNvSpPr>
          <p:nvPr/>
        </p:nvSpPr>
        <p:spPr bwMode="auto">
          <a:xfrm>
            <a:off x="3349625" y="2833688"/>
            <a:ext cx="865188" cy="136842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85" name="AutoShape 27"/>
          <p:cNvSpPr>
            <a:spLocks noChangeArrowheads="1"/>
          </p:cNvSpPr>
          <p:nvPr/>
        </p:nvSpPr>
        <p:spPr bwMode="auto">
          <a:xfrm>
            <a:off x="1765300" y="2905125"/>
            <a:ext cx="865188" cy="12969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86" name="Line 28"/>
          <p:cNvSpPr>
            <a:spLocks noChangeShapeType="1"/>
          </p:cNvSpPr>
          <p:nvPr/>
        </p:nvSpPr>
        <p:spPr bwMode="auto">
          <a:xfrm>
            <a:off x="7310438" y="1177925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87" name="Line 29"/>
          <p:cNvSpPr>
            <a:spLocks noChangeShapeType="1"/>
          </p:cNvSpPr>
          <p:nvPr/>
        </p:nvSpPr>
        <p:spPr bwMode="auto">
          <a:xfrm>
            <a:off x="5726113" y="1177925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88" name="Line 35"/>
          <p:cNvSpPr>
            <a:spLocks noChangeShapeType="1"/>
          </p:cNvSpPr>
          <p:nvPr/>
        </p:nvSpPr>
        <p:spPr bwMode="auto">
          <a:xfrm>
            <a:off x="7381875" y="3554413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89" name="Line 36"/>
          <p:cNvSpPr>
            <a:spLocks noChangeShapeType="1"/>
          </p:cNvSpPr>
          <p:nvPr/>
        </p:nvSpPr>
        <p:spPr bwMode="auto">
          <a:xfrm>
            <a:off x="5797550" y="3554413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0" name="Line 37"/>
          <p:cNvSpPr>
            <a:spLocks noChangeShapeType="1"/>
          </p:cNvSpPr>
          <p:nvPr/>
        </p:nvSpPr>
        <p:spPr bwMode="auto">
          <a:xfrm>
            <a:off x="4213225" y="3554413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1" name="Line 38"/>
          <p:cNvSpPr>
            <a:spLocks noChangeShapeType="1"/>
          </p:cNvSpPr>
          <p:nvPr/>
        </p:nvSpPr>
        <p:spPr bwMode="auto">
          <a:xfrm>
            <a:off x="2628900" y="3554413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29" name="Object 13"/>
          <p:cNvGraphicFramePr>
            <a:graphicFrameLocks noChangeAspect="1"/>
          </p:cNvGraphicFramePr>
          <p:nvPr/>
        </p:nvGraphicFramePr>
        <p:xfrm>
          <a:off x="100013" y="1039813"/>
          <a:ext cx="973137" cy="417512"/>
        </p:xfrm>
        <a:graphic>
          <a:graphicData uri="http://schemas.openxmlformats.org/presentationml/2006/ole">
            <p:oleObj spid="_x0000_s1029" name="Формула" r:id="rId6" imgW="444240" imgH="190440" progId="Equation.3">
              <p:embed/>
            </p:oleObj>
          </a:graphicData>
        </a:graphic>
      </p:graphicFrame>
      <p:graphicFrame>
        <p:nvGraphicFramePr>
          <p:cNvPr id="1030" name="Object 14"/>
          <p:cNvGraphicFramePr>
            <a:graphicFrameLocks noChangeAspect="1"/>
          </p:cNvGraphicFramePr>
          <p:nvPr/>
        </p:nvGraphicFramePr>
        <p:xfrm>
          <a:off x="1082675" y="404813"/>
          <a:ext cx="388938" cy="390525"/>
        </p:xfrm>
        <a:graphic>
          <a:graphicData uri="http://schemas.openxmlformats.org/presentationml/2006/ole">
            <p:oleObj spid="_x0000_s1030" name="Формула" r:id="rId7" imgW="177480" imgH="177480" progId="Equation.3">
              <p:embed/>
            </p:oleObj>
          </a:graphicData>
        </a:graphic>
      </p:graphicFrame>
      <p:graphicFrame>
        <p:nvGraphicFramePr>
          <p:cNvPr id="1031" name="Object 15"/>
          <p:cNvGraphicFramePr>
            <a:graphicFrameLocks noChangeAspect="1"/>
          </p:cNvGraphicFramePr>
          <p:nvPr/>
        </p:nvGraphicFramePr>
        <p:xfrm>
          <a:off x="2400300" y="369888"/>
          <a:ext cx="854075" cy="427037"/>
        </p:xfrm>
        <a:graphic>
          <a:graphicData uri="http://schemas.openxmlformats.org/presentationml/2006/ole">
            <p:oleObj spid="_x0000_s1031" name="Формула" r:id="rId8" imgW="406080" imgH="203040" progId="Equation.3">
              <p:embed/>
            </p:oleObj>
          </a:graphicData>
        </a:graphic>
      </p:graphicFrame>
      <p:graphicFrame>
        <p:nvGraphicFramePr>
          <p:cNvPr id="1032" name="Object 16"/>
          <p:cNvGraphicFramePr>
            <a:graphicFrameLocks noChangeAspect="1"/>
          </p:cNvGraphicFramePr>
          <p:nvPr/>
        </p:nvGraphicFramePr>
        <p:xfrm>
          <a:off x="4222750" y="395288"/>
          <a:ext cx="373063" cy="373062"/>
        </p:xfrm>
        <a:graphic>
          <a:graphicData uri="http://schemas.openxmlformats.org/presentationml/2006/ole">
            <p:oleObj spid="_x0000_s1032" name="Формула" r:id="rId9" imgW="177480" imgH="177480" progId="Equation.3">
              <p:embed/>
            </p:oleObj>
          </a:graphicData>
        </a:graphic>
      </p:graphicFrame>
      <p:graphicFrame>
        <p:nvGraphicFramePr>
          <p:cNvPr id="1033" name="Object 17"/>
          <p:cNvGraphicFramePr>
            <a:graphicFrameLocks noChangeAspect="1"/>
          </p:cNvGraphicFramePr>
          <p:nvPr/>
        </p:nvGraphicFramePr>
        <p:xfrm>
          <a:off x="5726113" y="381000"/>
          <a:ext cx="573087" cy="382588"/>
        </p:xfrm>
        <a:graphic>
          <a:graphicData uri="http://schemas.openxmlformats.org/presentationml/2006/ole">
            <p:oleObj spid="_x0000_s1033" name="Формула" r:id="rId10" imgW="266400" imgH="177480" progId="Equation.3">
              <p:embed/>
            </p:oleObj>
          </a:graphicData>
        </a:graphic>
      </p:graphicFrame>
      <p:graphicFrame>
        <p:nvGraphicFramePr>
          <p:cNvPr id="1034" name="Object 18"/>
          <p:cNvGraphicFramePr>
            <a:graphicFrameLocks noChangeAspect="1"/>
          </p:cNvGraphicFramePr>
          <p:nvPr/>
        </p:nvGraphicFramePr>
        <p:xfrm>
          <a:off x="7318375" y="327025"/>
          <a:ext cx="631825" cy="404813"/>
        </p:xfrm>
        <a:graphic>
          <a:graphicData uri="http://schemas.openxmlformats.org/presentationml/2006/ole">
            <p:oleObj spid="_x0000_s1034" name="Формула" r:id="rId11" imgW="317160" imgH="203040" progId="Equation.3">
              <p:embed/>
            </p:oleObj>
          </a:graphicData>
        </a:graphic>
      </p:graphicFrame>
      <p:graphicFrame>
        <p:nvGraphicFramePr>
          <p:cNvPr id="1035" name="Object 19"/>
          <p:cNvGraphicFramePr>
            <a:graphicFrameLocks noChangeAspect="1"/>
          </p:cNvGraphicFramePr>
          <p:nvPr/>
        </p:nvGraphicFramePr>
        <p:xfrm>
          <a:off x="396875" y="3409950"/>
          <a:ext cx="482600" cy="423863"/>
        </p:xfrm>
        <a:graphic>
          <a:graphicData uri="http://schemas.openxmlformats.org/presentationml/2006/ole">
            <p:oleObj spid="_x0000_s1035" name="Формула" r:id="rId12" imgW="203040" imgH="177480" progId="Equation.3">
              <p:embed/>
            </p:oleObj>
          </a:graphicData>
        </a:graphic>
      </p:graphicFrame>
      <p:graphicFrame>
        <p:nvGraphicFramePr>
          <p:cNvPr id="1036" name="Object 20"/>
          <p:cNvGraphicFramePr>
            <a:graphicFrameLocks noChangeAspect="1"/>
          </p:cNvGraphicFramePr>
          <p:nvPr/>
        </p:nvGraphicFramePr>
        <p:xfrm>
          <a:off x="973138" y="2547938"/>
          <a:ext cx="750887" cy="463550"/>
        </p:xfrm>
        <a:graphic>
          <a:graphicData uri="http://schemas.openxmlformats.org/presentationml/2006/ole">
            <p:oleObj spid="_x0000_s1036" name="Формула" r:id="rId13" imgW="330120" imgH="203040" progId="Equation.3">
              <p:embed/>
            </p:oleObj>
          </a:graphicData>
        </a:graphic>
      </p:graphicFrame>
      <p:graphicFrame>
        <p:nvGraphicFramePr>
          <p:cNvPr id="47" name="Object 21"/>
          <p:cNvGraphicFramePr>
            <a:graphicFrameLocks noChangeAspect="1"/>
          </p:cNvGraphicFramePr>
          <p:nvPr/>
        </p:nvGraphicFramePr>
        <p:xfrm>
          <a:off x="1757363" y="968375"/>
          <a:ext cx="722312" cy="417513"/>
        </p:xfrm>
        <a:graphic>
          <a:graphicData uri="http://schemas.openxmlformats.org/presentationml/2006/ole">
            <p:oleObj spid="_x0000_s1037" name="Формула" r:id="rId14" imgW="355320" imgH="190440" progId="Equation.3">
              <p:embed/>
            </p:oleObj>
          </a:graphicData>
        </a:graphic>
      </p:graphicFrame>
      <p:graphicFrame>
        <p:nvGraphicFramePr>
          <p:cNvPr id="48" name="Object 22"/>
          <p:cNvGraphicFramePr>
            <a:graphicFrameLocks noChangeAspect="1"/>
          </p:cNvGraphicFramePr>
          <p:nvPr/>
        </p:nvGraphicFramePr>
        <p:xfrm>
          <a:off x="3365500" y="976313"/>
          <a:ext cx="609600" cy="434975"/>
        </p:xfrm>
        <a:graphic>
          <a:graphicData uri="http://schemas.openxmlformats.org/presentationml/2006/ole">
            <p:oleObj spid="_x0000_s1038" name="Формула" r:id="rId15" imgW="266400" imgH="190440" progId="Equation.3">
              <p:embed/>
            </p:oleObj>
          </a:graphicData>
        </a:graphic>
      </p:graphicFrame>
      <p:graphicFrame>
        <p:nvGraphicFramePr>
          <p:cNvPr id="49" name="Object 23"/>
          <p:cNvGraphicFramePr>
            <a:graphicFrameLocks noChangeAspect="1"/>
          </p:cNvGraphicFramePr>
          <p:nvPr/>
        </p:nvGraphicFramePr>
        <p:xfrm>
          <a:off x="4948238" y="977900"/>
          <a:ext cx="609600" cy="433388"/>
        </p:xfrm>
        <a:graphic>
          <a:graphicData uri="http://schemas.openxmlformats.org/presentationml/2006/ole">
            <p:oleObj spid="_x0000_s1039" name="Формула" r:id="rId16" imgW="266400" imgH="190440" progId="Equation.3">
              <p:embed/>
            </p:oleObj>
          </a:graphicData>
        </a:graphic>
      </p:graphicFrame>
      <p:graphicFrame>
        <p:nvGraphicFramePr>
          <p:cNvPr id="50" name="Object 24"/>
          <p:cNvGraphicFramePr>
            <a:graphicFrameLocks noChangeAspect="1"/>
          </p:cNvGraphicFramePr>
          <p:nvPr/>
        </p:nvGraphicFramePr>
        <p:xfrm>
          <a:off x="6600825" y="976313"/>
          <a:ext cx="481013" cy="390525"/>
        </p:xfrm>
        <a:graphic>
          <a:graphicData uri="http://schemas.openxmlformats.org/presentationml/2006/ole">
            <p:oleObj spid="_x0000_s1040" name="Формула" r:id="rId17" imgW="215640" imgH="177480" progId="Equation.3">
              <p:embed/>
            </p:oleObj>
          </a:graphicData>
        </a:graphic>
      </p:graphicFrame>
      <p:graphicFrame>
        <p:nvGraphicFramePr>
          <p:cNvPr id="51" name="Object 25"/>
          <p:cNvGraphicFramePr>
            <a:graphicFrameLocks noChangeAspect="1"/>
          </p:cNvGraphicFramePr>
          <p:nvPr/>
        </p:nvGraphicFramePr>
        <p:xfrm>
          <a:off x="8078788" y="962025"/>
          <a:ext cx="768350" cy="376238"/>
        </p:xfrm>
        <a:graphic>
          <a:graphicData uri="http://schemas.openxmlformats.org/presentationml/2006/ole">
            <p:oleObj spid="_x0000_s1041" name="Формула" r:id="rId18" imgW="355320" imgH="190440" progId="Equation.3">
              <p:embed/>
            </p:oleObj>
          </a:graphicData>
        </a:graphic>
      </p:graphicFrame>
      <p:graphicFrame>
        <p:nvGraphicFramePr>
          <p:cNvPr id="52" name="Object 26"/>
          <p:cNvGraphicFramePr>
            <a:graphicFrameLocks noChangeAspect="1"/>
          </p:cNvGraphicFramePr>
          <p:nvPr/>
        </p:nvGraphicFramePr>
        <p:xfrm>
          <a:off x="1855788" y="3290888"/>
          <a:ext cx="633412" cy="454025"/>
        </p:xfrm>
        <a:graphic>
          <a:graphicData uri="http://schemas.openxmlformats.org/presentationml/2006/ole">
            <p:oleObj spid="_x0000_s1042" name="Формула" r:id="rId19" imgW="266400" imgH="190440" progId="Equation.3">
              <p:embed/>
            </p:oleObj>
          </a:graphicData>
        </a:graphic>
      </p:graphicFrame>
      <p:graphicFrame>
        <p:nvGraphicFramePr>
          <p:cNvPr id="1043" name="Object 27"/>
          <p:cNvGraphicFramePr>
            <a:graphicFrameLocks noChangeAspect="1"/>
          </p:cNvGraphicFramePr>
          <p:nvPr/>
        </p:nvGraphicFramePr>
        <p:xfrm>
          <a:off x="2768600" y="2555875"/>
          <a:ext cx="368300" cy="396875"/>
        </p:xfrm>
        <a:graphic>
          <a:graphicData uri="http://schemas.openxmlformats.org/presentationml/2006/ole">
            <p:oleObj spid="_x0000_s1043" name="Формула" r:id="rId20" imgW="164880" imgH="177480" progId="Equation.3">
              <p:embed/>
            </p:oleObj>
          </a:graphicData>
        </a:graphic>
      </p:graphicFrame>
      <p:graphicFrame>
        <p:nvGraphicFramePr>
          <p:cNvPr id="54" name="Object 28"/>
          <p:cNvGraphicFramePr>
            <a:graphicFrameLocks noChangeAspect="1"/>
          </p:cNvGraphicFramePr>
          <p:nvPr/>
        </p:nvGraphicFramePr>
        <p:xfrm>
          <a:off x="3470275" y="3338513"/>
          <a:ext cx="603250" cy="454025"/>
        </p:xfrm>
        <a:graphic>
          <a:graphicData uri="http://schemas.openxmlformats.org/presentationml/2006/ole">
            <p:oleObj spid="_x0000_s1044" name="Формула" r:id="rId21" imgW="253800" imgH="190440" progId="Equation.3">
              <p:embed/>
            </p:oleObj>
          </a:graphicData>
        </a:graphic>
      </p:graphicFrame>
      <p:graphicFrame>
        <p:nvGraphicFramePr>
          <p:cNvPr id="1045" name="Object 29"/>
          <p:cNvGraphicFramePr>
            <a:graphicFrameLocks noChangeAspect="1"/>
          </p:cNvGraphicFramePr>
          <p:nvPr/>
        </p:nvGraphicFramePr>
        <p:xfrm>
          <a:off x="4068763" y="2454275"/>
          <a:ext cx="936625" cy="454025"/>
        </p:xfrm>
        <a:graphic>
          <a:graphicData uri="http://schemas.openxmlformats.org/presentationml/2006/ole">
            <p:oleObj spid="_x0000_s1045" name="Формула" r:id="rId22" imgW="419040" imgH="203040" progId="Equation.3">
              <p:embed/>
            </p:oleObj>
          </a:graphicData>
        </a:graphic>
      </p:graphicFrame>
      <p:graphicFrame>
        <p:nvGraphicFramePr>
          <p:cNvPr id="56" name="Object 30"/>
          <p:cNvGraphicFramePr>
            <a:graphicFrameLocks noChangeAspect="1"/>
          </p:cNvGraphicFramePr>
          <p:nvPr/>
        </p:nvGraphicFramePr>
        <p:xfrm>
          <a:off x="4929188" y="3286125"/>
          <a:ext cx="1166812" cy="461963"/>
        </p:xfrm>
        <a:graphic>
          <a:graphicData uri="http://schemas.openxmlformats.org/presentationml/2006/ole">
            <p:oleObj spid="_x0000_s1046" name="Формула" r:id="rId23" imgW="342720" imgH="190440" progId="Equation.3">
              <p:embed/>
            </p:oleObj>
          </a:graphicData>
        </a:graphic>
      </p:graphicFrame>
      <p:graphicFrame>
        <p:nvGraphicFramePr>
          <p:cNvPr id="1047" name="Object 31"/>
          <p:cNvGraphicFramePr>
            <a:graphicFrameLocks noChangeAspect="1"/>
          </p:cNvGraphicFramePr>
          <p:nvPr/>
        </p:nvGraphicFramePr>
        <p:xfrm>
          <a:off x="5654675" y="2465388"/>
          <a:ext cx="935038" cy="455612"/>
        </p:xfrm>
        <a:graphic>
          <a:graphicData uri="http://schemas.openxmlformats.org/presentationml/2006/ole">
            <p:oleObj spid="_x0000_s1047" name="Формула" r:id="rId24" imgW="419040" imgH="203040" progId="Equation.3">
              <p:embed/>
            </p:oleObj>
          </a:graphicData>
        </a:graphic>
      </p:graphicFrame>
      <p:graphicFrame>
        <p:nvGraphicFramePr>
          <p:cNvPr id="58" name="Object 32"/>
          <p:cNvGraphicFramePr>
            <a:graphicFrameLocks noChangeAspect="1"/>
          </p:cNvGraphicFramePr>
          <p:nvPr/>
        </p:nvGraphicFramePr>
        <p:xfrm>
          <a:off x="6778625" y="3295650"/>
          <a:ext cx="344488" cy="392113"/>
        </p:xfrm>
        <a:graphic>
          <a:graphicData uri="http://schemas.openxmlformats.org/presentationml/2006/ole">
            <p:oleObj spid="_x0000_s1048" name="Формула" r:id="rId25" imgW="126720" imgH="164880" progId="Equation.3">
              <p:embed/>
            </p:oleObj>
          </a:graphicData>
        </a:graphic>
      </p:graphicFrame>
      <p:graphicFrame>
        <p:nvGraphicFramePr>
          <p:cNvPr id="1049" name="Object 33"/>
          <p:cNvGraphicFramePr>
            <a:graphicFrameLocks noChangeAspect="1"/>
          </p:cNvGraphicFramePr>
          <p:nvPr/>
        </p:nvGraphicFramePr>
        <p:xfrm>
          <a:off x="7413625" y="2532063"/>
          <a:ext cx="366713" cy="366712"/>
        </p:xfrm>
        <a:graphic>
          <a:graphicData uri="http://schemas.openxmlformats.org/presentationml/2006/ole">
            <p:oleObj spid="_x0000_s1049" name="Формула" r:id="rId26" imgW="177480" imgH="177480" progId="Equation.3">
              <p:embed/>
            </p:oleObj>
          </a:graphicData>
        </a:graphic>
      </p:graphicFrame>
      <p:graphicFrame>
        <p:nvGraphicFramePr>
          <p:cNvPr id="60" name="Object 34"/>
          <p:cNvGraphicFramePr>
            <a:graphicFrameLocks noChangeAspect="1"/>
          </p:cNvGraphicFramePr>
          <p:nvPr/>
        </p:nvGraphicFramePr>
        <p:xfrm>
          <a:off x="8193088" y="3338513"/>
          <a:ext cx="546100" cy="419100"/>
        </p:xfrm>
        <a:graphic>
          <a:graphicData uri="http://schemas.openxmlformats.org/presentationml/2006/ole">
            <p:oleObj spid="_x0000_s1050" name="Формула" r:id="rId27" imgW="266400" imgH="190440" progId="Equation.3">
              <p:embed/>
            </p:oleObj>
          </a:graphicData>
        </a:graphic>
      </p:graphicFrame>
      <p:sp>
        <p:nvSpPr>
          <p:cNvPr id="1092" name="Line 32"/>
          <p:cNvSpPr>
            <a:spLocks noChangeShapeType="1"/>
          </p:cNvSpPr>
          <p:nvPr/>
        </p:nvSpPr>
        <p:spPr bwMode="auto">
          <a:xfrm>
            <a:off x="4286250" y="5786438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3" name="Line 33"/>
          <p:cNvSpPr>
            <a:spLocks noChangeShapeType="1"/>
          </p:cNvSpPr>
          <p:nvPr/>
        </p:nvSpPr>
        <p:spPr bwMode="auto">
          <a:xfrm>
            <a:off x="2701925" y="5786438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4" name="Line 34"/>
          <p:cNvSpPr>
            <a:spLocks noChangeShapeType="1"/>
          </p:cNvSpPr>
          <p:nvPr/>
        </p:nvSpPr>
        <p:spPr bwMode="auto">
          <a:xfrm>
            <a:off x="1117600" y="5786438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51" name="Object 35"/>
          <p:cNvGraphicFramePr>
            <a:graphicFrameLocks noChangeAspect="1"/>
          </p:cNvGraphicFramePr>
          <p:nvPr/>
        </p:nvGraphicFramePr>
        <p:xfrm>
          <a:off x="180975" y="5497513"/>
          <a:ext cx="965200" cy="393700"/>
        </p:xfrm>
        <a:graphic>
          <a:graphicData uri="http://schemas.openxmlformats.org/presentationml/2006/ole">
            <p:oleObj spid="_x0000_s1051" name="Формула" r:id="rId28" imgW="444240" imgH="190440" progId="Equation.3">
              <p:embed/>
            </p:oleObj>
          </a:graphicData>
        </a:graphic>
      </p:graphicFrame>
      <p:graphicFrame>
        <p:nvGraphicFramePr>
          <p:cNvPr id="1052" name="Object 36"/>
          <p:cNvGraphicFramePr>
            <a:graphicFrameLocks noChangeAspect="1"/>
          </p:cNvGraphicFramePr>
          <p:nvPr/>
        </p:nvGraphicFramePr>
        <p:xfrm>
          <a:off x="939800" y="4645025"/>
          <a:ext cx="965200" cy="482600"/>
        </p:xfrm>
        <a:graphic>
          <a:graphicData uri="http://schemas.openxmlformats.org/presentationml/2006/ole">
            <p:oleObj spid="_x0000_s1052" name="Формула" r:id="rId29" imgW="406080" imgH="203040" progId="Equation.3">
              <p:embed/>
            </p:oleObj>
          </a:graphicData>
        </a:graphic>
      </p:graphicFrame>
      <p:graphicFrame>
        <p:nvGraphicFramePr>
          <p:cNvPr id="66" name="Object 37"/>
          <p:cNvGraphicFramePr>
            <a:graphicFrameLocks noChangeAspect="1"/>
          </p:cNvGraphicFramePr>
          <p:nvPr/>
        </p:nvGraphicFramePr>
        <p:xfrm>
          <a:off x="1836738" y="5570538"/>
          <a:ext cx="865187" cy="379412"/>
        </p:xfrm>
        <a:graphic>
          <a:graphicData uri="http://schemas.openxmlformats.org/presentationml/2006/ole">
            <p:oleObj spid="_x0000_s1053" name="Формула" r:id="rId30" imgW="419040" imgH="190440" progId="Equation.3">
              <p:embed/>
            </p:oleObj>
          </a:graphicData>
        </a:graphic>
      </p:graphicFrame>
      <p:graphicFrame>
        <p:nvGraphicFramePr>
          <p:cNvPr id="1054" name="Object 38"/>
          <p:cNvGraphicFramePr>
            <a:graphicFrameLocks noChangeAspect="1"/>
          </p:cNvGraphicFramePr>
          <p:nvPr/>
        </p:nvGraphicFramePr>
        <p:xfrm>
          <a:off x="2473325" y="4572000"/>
          <a:ext cx="995363" cy="484188"/>
        </p:xfrm>
        <a:graphic>
          <a:graphicData uri="http://schemas.openxmlformats.org/presentationml/2006/ole">
            <p:oleObj spid="_x0000_s1054" name="Формула" r:id="rId31" imgW="419040" imgH="203040" progId="Equation.3">
              <p:embed/>
            </p:oleObj>
          </a:graphicData>
        </a:graphic>
      </p:graphicFrame>
      <p:graphicFrame>
        <p:nvGraphicFramePr>
          <p:cNvPr id="68" name="Object 39"/>
          <p:cNvGraphicFramePr>
            <a:graphicFrameLocks noChangeAspect="1"/>
          </p:cNvGraphicFramePr>
          <p:nvPr/>
        </p:nvGraphicFramePr>
        <p:xfrm>
          <a:off x="3636963" y="5570538"/>
          <a:ext cx="482600" cy="393700"/>
        </p:xfrm>
        <a:graphic>
          <a:graphicData uri="http://schemas.openxmlformats.org/presentationml/2006/ole">
            <p:oleObj spid="_x0000_s1055" name="Формула" r:id="rId32" imgW="203040" imgH="164880" progId="Equation.3">
              <p:embed/>
            </p:oleObj>
          </a:graphicData>
        </a:graphic>
      </p:graphicFrame>
      <p:graphicFrame>
        <p:nvGraphicFramePr>
          <p:cNvPr id="1056" name="Object 40"/>
          <p:cNvGraphicFramePr>
            <a:graphicFrameLocks noChangeAspect="1"/>
          </p:cNvGraphicFramePr>
          <p:nvPr/>
        </p:nvGraphicFramePr>
        <p:xfrm>
          <a:off x="4249738" y="4572000"/>
          <a:ext cx="784225" cy="484188"/>
        </p:xfrm>
        <a:graphic>
          <a:graphicData uri="http://schemas.openxmlformats.org/presentationml/2006/ole">
            <p:oleObj spid="_x0000_s1056" name="Формула" r:id="rId33" imgW="330120" imgH="203040" progId="Equation.3">
              <p:embed/>
            </p:oleObj>
          </a:graphicData>
        </a:graphic>
      </p:graphicFrame>
      <p:graphicFrame>
        <p:nvGraphicFramePr>
          <p:cNvPr id="1057" name="Object 42"/>
          <p:cNvGraphicFramePr>
            <a:graphicFrameLocks noChangeAspect="1"/>
          </p:cNvGraphicFramePr>
          <p:nvPr/>
        </p:nvGraphicFramePr>
        <p:xfrm>
          <a:off x="5983288" y="4530725"/>
          <a:ext cx="392112" cy="422275"/>
        </p:xfrm>
        <a:graphic>
          <a:graphicData uri="http://schemas.openxmlformats.org/presentationml/2006/ole">
            <p:oleObj spid="_x0000_s1057" name="Формула" r:id="rId34" imgW="164880" imgH="177480" progId="Equation.3">
              <p:embed/>
            </p:oleObj>
          </a:graphicData>
        </a:graphic>
      </p:graphicFrame>
      <p:graphicFrame>
        <p:nvGraphicFramePr>
          <p:cNvPr id="1058" name="Object 34"/>
          <p:cNvGraphicFramePr>
            <a:graphicFrameLocks noChangeAspect="1"/>
          </p:cNvGraphicFramePr>
          <p:nvPr>
            <p:ph idx="1"/>
          </p:nvPr>
        </p:nvGraphicFramePr>
        <p:xfrm>
          <a:off x="7572375" y="4572000"/>
          <a:ext cx="550863" cy="382588"/>
        </p:xfrm>
        <a:graphic>
          <a:graphicData uri="http://schemas.openxmlformats.org/presentationml/2006/ole">
            <p:oleObj spid="_x0000_s1058" name="Формула" r:id="rId35" imgW="2919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математиче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математический</Template>
  <TotalTime>1050</TotalTime>
  <Words>353</Words>
  <Application>Microsoft Office PowerPoint</Application>
  <PresentationFormat>Экран (4:3)</PresentationFormat>
  <Paragraphs>88</Paragraphs>
  <Slides>22</Slides>
  <Notes>0</Notes>
  <HiddenSlides>4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Calibri</vt:lpstr>
      <vt:lpstr>Arial</vt:lpstr>
      <vt:lpstr>Monotype Corsiva</vt:lpstr>
      <vt:lpstr>Simplified Arabic Fixed</vt:lpstr>
      <vt:lpstr>Snap ITC</vt:lpstr>
      <vt:lpstr>шаблон математический</vt:lpstr>
      <vt:lpstr>шаблон математический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Решение задачи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татьяна</cp:lastModifiedBy>
  <cp:revision>121</cp:revision>
  <dcterms:created xsi:type="dcterms:W3CDTF">2011-07-12T07:33:19Z</dcterms:created>
  <dcterms:modified xsi:type="dcterms:W3CDTF">2016-11-27T19:49:10Z</dcterms:modified>
</cp:coreProperties>
</file>