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88" r:id="rId2"/>
    <p:sldMasterId id="2147483912" r:id="rId3"/>
    <p:sldMasterId id="2147483936" r:id="rId4"/>
    <p:sldMasterId id="2147483960" r:id="rId5"/>
    <p:sldMasterId id="2147483984" r:id="rId6"/>
  </p:sldMasterIdLst>
  <p:notesMasterIdLst>
    <p:notesMasterId r:id="rId27"/>
  </p:notesMasterIdLst>
  <p:sldIdLst>
    <p:sldId id="256" r:id="rId7"/>
    <p:sldId id="278" r:id="rId8"/>
    <p:sldId id="273" r:id="rId9"/>
    <p:sldId id="274" r:id="rId10"/>
    <p:sldId id="270" r:id="rId11"/>
    <p:sldId id="259" r:id="rId12"/>
    <p:sldId id="260" r:id="rId13"/>
    <p:sldId id="261" r:id="rId14"/>
    <p:sldId id="262" r:id="rId15"/>
    <p:sldId id="263" r:id="rId16"/>
    <p:sldId id="271" r:id="rId17"/>
    <p:sldId id="266" r:id="rId18"/>
    <p:sldId id="269" r:id="rId19"/>
    <p:sldId id="267" r:id="rId20"/>
    <p:sldId id="268" r:id="rId21"/>
    <p:sldId id="257" r:id="rId22"/>
    <p:sldId id="272" r:id="rId23"/>
    <p:sldId id="277" r:id="rId24"/>
    <p:sldId id="276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E566B-A289-4E5C-824D-F4136F94F60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C56A-93DC-410D-BD05-DFEB624E71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5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2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46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</a:rPr>
              <a:t>таблица ЗХУ (Знаю - Хочу узнать - Узнал).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Её цель - развить мыслительные способности учащихся, выработка ими собственной позиции по изучаемой теме.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Дети с помощью этой таблицы собирают воедино имеющиеся у них знания по данной теме, обосновывают и систематизируют поступающие данные.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4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1" i="1" dirty="0" err="1" smtClean="0">
                <a:solidFill>
                  <a:srgbClr val="000000"/>
                </a:solidFill>
                <a:effectLst/>
                <a:latin typeface="Arial"/>
              </a:rPr>
              <a:t>инсерт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</a:rPr>
              <a:t>, или условные значки.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Цель - оптимизация проработки текста с использованием знаковой системы.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Детям предлагается проработать текст, используя определённые условные знаки. Ученики читают текст, одновременно, делая пометки на полях:</a:t>
            </a:r>
          </a:p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“?” -я это знал, “+” - это для меня новое, “-” - это противоречит моим знаниям, “?” - об этом хочу узнать больше.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Применение этого приёма способствует развитию систематичности мышления, развитию умения классифицировать поступающую информацию и развитию умения выделять новое. Условные значки помогают детям читать более внимательно, превращают чтение в увлекательное путешествие, становятся помощниками в запоминании материала.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</a:rPr>
              <a:t>Прием «Составление кластера»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Смысл этого приема заключается в попытке систематизировать имеющиеся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знания по той или иной проблеме. Он связан с приемом «корзина», поскольку систематизации чаще всего подлежит содержание «корзины».</a:t>
            </a:r>
          </a:p>
          <a:p>
            <a:pPr algn="l"/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Кластер -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это графическая организация материала, показывающая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смысловые поля того или иного понятия. Слово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кластер в переводе означает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пучок, созвездие.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Составление кластера позволяет учащимся свободно и открыто думать по поводу какой-либо темы. Ученик записывает в центре листа ключевое понятие, а от него рисует стрелки-лучи в разные стороны, которые соединяют это слово с другими, от которых в свою очередь лучи расходятся далее и далее.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Кластер может быть использован на самых разных стадиях урока.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На стадии вызова - для стимулирования мыслительной деятельности.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На стадии осмысления - для структурирования учебного материала.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На стадии рефлексии - при подведении итогов того, что учащиеся изучили.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Кластер может быть использован также для организации индивидуальной и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групповой работы как в классе, так и дома.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53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</a:rPr>
              <a:t>Прием «Корзина» идей, понятий, имен...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Это прием организации индивидуальной и групповой работы учащихся на начальной стадии урока, когда идет актуализация имеющегося у них опыта и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знаний, он позволяет выяснить все, что знают или думают ученики по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обсуждаемой теме урока. На доске можно нарисовать значок корзины, в которой условно будет собрано все то, что все ученики вместе знают об изучаемой теме. Обмен информацией проводится по следующей процедуре: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1. Задается прямой вопрос о том, что известно ученикам по той или иной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2. Сначала каждый ученик вспоминает и записывает в тетради все, что знает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 той или иной проблеме (строго индивидуальная работа, продолжительность 1-2 минуты).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3. Затем происходит обмен информацией в парах или группах. Ученики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делятся друг с другом известным знанием (групповая работа). Время на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обсуждение не более 3 минут. Это обсуждение должно быть организованным, например, ученики должны выяснить, в чем совпали имеющиеся представления, по поводу чего возникли разногласия.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4. Далее каждая группа по кругу называет какое-то одно сведение или факт,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при этом, не повторяя ранее сказанного (составляется список идей).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5. Все сведения кратко в виде тезисов записываются учителем в «корзинке»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идей (без комментариев), даже если они ошибочны. В корзину идей можно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«сбрасывать» факты, мнения, имена, проблемы, понятия, имеющие отношение к теме урока. Далее в ходе урока эти разрозненные в сознании ребенка факты или мнения, проблемы или понятия могут быть связаны в логические цепи.</a:t>
            </a: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6. Все ошибки исправляются далее, по мере освоения новой информации.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9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r>
              <a:rPr lang="ru-RU" b="1" i="0" dirty="0" smtClean="0">
                <a:solidFill>
                  <a:srgbClr val="333333"/>
                </a:solidFill>
                <a:effectLst/>
                <a:latin typeface="Helvetica"/>
              </a:rPr>
              <a:t>Ключевые слова</a:t>
            </a:r>
            <a:endParaRPr lang="ru-RU" b="0" i="0" dirty="0" smtClean="0">
              <a:solidFill>
                <a:srgbClr val="333333"/>
              </a:solidFill>
              <a:effectLst/>
              <a:latin typeface="Helvetica"/>
            </a:endParaRPr>
          </a:p>
          <a:p>
            <a:pPr algn="just"/>
            <a:r>
              <a:rPr lang="ru-RU" b="0" i="0" dirty="0" smtClean="0">
                <a:solidFill>
                  <a:srgbClr val="333333"/>
                </a:solidFill>
                <a:effectLst/>
                <a:latin typeface="Helvetica"/>
              </a:rPr>
              <a:t>Учащиеся должны придумать рассказ, используя ключевые слова, или расставить их в определенной последовательности, а затем на стадии осмысления искать подтверждения своим предположениям.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08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Arial"/>
              </a:rPr>
              <a:t>Прием «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Arial"/>
              </a:rPr>
              <a:t>Фишбоун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»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(рыбный скелет): голова - вопрос темы, верхние косточки - основные понятия темы, нижние косточки — суть понятии, хвост – ответ на вопрос. Записи должны быть краткими, представлять собой ключевые слова или фразы, отражающие суть.</a:t>
            </a:r>
            <a:endParaRPr lang="ru-RU" dirty="0" smtClean="0"/>
          </a:p>
          <a:p>
            <a:r>
              <a:rPr lang="ru-RU" dirty="0" smtClean="0"/>
              <a:t>Можно «</a:t>
            </a:r>
            <a:r>
              <a:rPr lang="ru-RU" dirty="0" err="1" smtClean="0"/>
              <a:t>фишбоун</a:t>
            </a:r>
            <a:r>
              <a:rPr lang="ru-RU" dirty="0" smtClean="0"/>
              <a:t>» («скелет рыбки») достроить до полной рыбки и предложить детям загадать желание, которое</a:t>
            </a:r>
            <a:r>
              <a:rPr lang="ru-RU" baseline="0" dirty="0" smtClean="0"/>
              <a:t> золотая рыбка поможет исполнить.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02F25-F396-4D2A-AABB-F405A55F1B1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61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000000"/>
                </a:solidFill>
                <a:effectLst/>
                <a:latin typeface="+mn-lt"/>
              </a:rPr>
              <a:t>Прием «Написание </a:t>
            </a:r>
            <a:r>
              <a:rPr lang="ru-RU" b="1" i="1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+mn-lt"/>
              </a:rPr>
              <a:t>»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В переводе с французского слово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» означает стихотворение из пяти строк, которое пишется по определенным правилам. Составление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 требует от ученика в кратких выражениях резюмировать учебный материал, информацию, что позволяет рефлексировать по какому-либо поводу. Это форма свободного творчества, но по определенным правилам. Они таковы: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В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+mn-lt"/>
              </a:rPr>
              <a:t>первой строке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 записывается одно слово- существительное. Это и есть тема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Во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+mn-lt"/>
              </a:rPr>
              <a:t>второй строке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 надо написать два прилагательных, раскрывающих тему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В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+mn-lt"/>
              </a:rPr>
              <a:t>третьей строке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 записываются три глагола, описывающие действия, относящиеся к теме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В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+mn-lt"/>
              </a:rPr>
              <a:t>четвертой строке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 размещается фраза, предложение, состоящее из нескольких слов, с помощью которого ученик высказывает свое отношение к теме. Это может быть крылатое выражение, цитата или составленная учеником фраза в контексте с темой.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1" dirty="0" smtClean="0">
                <a:solidFill>
                  <a:srgbClr val="000000"/>
                </a:solidFill>
                <a:effectLst/>
                <a:latin typeface="+mn-lt"/>
              </a:rPr>
              <a:t>Пятая строка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 – это резюме, которое дает новую интерпретацию темы, позволяет выразить личное отношение к ней.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/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Тема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+mn-lt"/>
              </a:rPr>
              <a:t>синквейна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+mn-lt"/>
              </a:rPr>
              <a:t> должна быть, по возможности, эмоциональной.</a:t>
            </a:r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6C56A-93DC-410D-BD05-DFEB624E71A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2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20.11.2015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20.11.2015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20.11.2015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CE9C6"/>
                </a:solidFill>
              </a:rPr>
              <a:pPr/>
              <a:t>20.11.2015</a:t>
            </a:fld>
            <a:endParaRPr lang="ru-RU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>
              <a:solidFill>
                <a:srgbClr val="ECE9C6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895D1D"/>
                </a:solidFill>
              </a:rPr>
              <a:pPr/>
              <a:t>20.11.2015</a:t>
            </a:fld>
            <a:endParaRPr lang="ru-RU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>
              <a:solidFill>
                <a:srgbClr val="895D1D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80663/" TargetMode="External"/><Relationship Id="rId2" Type="http://schemas.openxmlformats.org/officeDocument/2006/relationships/hyperlink" Target="http://www.imc-new.com/teaching-potential/58-metodrecommend/241-2011-06-19-14-40-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  <a:cs typeface="Times New Roman"/>
              </a:rPr>
              <a:t>Инновационная деятельность как условие реализации профессионального стандарта педагога</a:t>
            </a:r>
            <a:r>
              <a:rPr lang="ru-RU" sz="5400" dirty="0"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Подготовила </a:t>
            </a:r>
            <a:r>
              <a:rPr lang="ru-RU" sz="2400" b="1" dirty="0" err="1" smtClean="0">
                <a:solidFill>
                  <a:schemeClr val="tx1"/>
                </a:solidFill>
              </a:rPr>
              <a:t>Шанина</a:t>
            </a:r>
            <a:r>
              <a:rPr lang="ru-RU" sz="2400" b="1" dirty="0" smtClean="0">
                <a:solidFill>
                  <a:schemeClr val="tx1"/>
                </a:solidFill>
              </a:rPr>
              <a:t> Г. В.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МБОУ СОШ с. Красное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                  2015 г.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0241"/>
            <a:ext cx="7620000" cy="1082978"/>
          </a:xfrm>
        </p:spPr>
        <p:txBody>
          <a:bodyPr/>
          <a:lstStyle/>
          <a:p>
            <a:pPr algn="ctr"/>
            <a:r>
              <a:rPr lang="ru-RU" sz="3200" b="1" dirty="0" smtClean="0"/>
              <a:t>Стадия осмысления</a:t>
            </a:r>
            <a:br>
              <a:rPr lang="ru-RU" sz="3200" b="1" dirty="0" smtClean="0"/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Прием «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Инсерт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15246"/>
              </p:ext>
            </p:extLst>
          </p:nvPr>
        </p:nvGraphicFramePr>
        <p:xfrm>
          <a:off x="323528" y="1196752"/>
          <a:ext cx="777686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8013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Уже знал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V)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Узнал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 новое </a:t>
                      </a:r>
                    </a:p>
                    <a:p>
                      <a:pPr algn="ctr"/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(+)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Думал иначе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(-)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Есть вопросы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(?)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41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Зимой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д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ень короче ночи.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Животным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зимой трудно добывать себе пищу. 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Тетерева и глухари спят под снегом.</a:t>
                      </a: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endParaRPr lang="ru-RU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Филин охотится по ночам.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Налим – рыба, у него зимой свадьба.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000" b="1" i="1" dirty="0" smtClean="0">
                          <a:solidFill>
                            <a:schemeClr val="tx1"/>
                          </a:solidFill>
                        </a:rPr>
                        <a:t>Червячка заморить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 слегка закусить, немного утолить голод.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Что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означает выражение «с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удили, рядили»?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32727" y="2287220"/>
            <a:ext cx="3213593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Зима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464" y="1143001"/>
            <a:ext cx="251480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н</a:t>
            </a:r>
            <a:r>
              <a:rPr lang="ru-RU" b="1" dirty="0" smtClean="0">
                <a:solidFill>
                  <a:prstClr val="white"/>
                </a:solidFill>
              </a:rPr>
              <a:t>аучно-популярная статья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0778" y="2923580"/>
            <a:ext cx="1788645" cy="649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стихотворение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129" y="2713295"/>
            <a:ext cx="2016224" cy="666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рассказ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3292" y="1143001"/>
            <a:ext cx="1967641" cy="705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загадка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6519" y="3934372"/>
            <a:ext cx="2515108" cy="885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И. Соколов-Микитов «Зимой»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85321" y="3369514"/>
            <a:ext cx="2708405" cy="87165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сказка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9694" y="4009484"/>
            <a:ext cx="2319729" cy="89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С. Есенин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 «Поёт зима, аукает…»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251520" y="7938"/>
            <a:ext cx="7989727" cy="97313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Прием «КЛАСТЕР» </a:t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стадия рефлексии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25600" y="1162079"/>
            <a:ext cx="23924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п</a:t>
            </a:r>
            <a:r>
              <a:rPr lang="ru-RU" b="1" dirty="0" smtClean="0">
                <a:solidFill>
                  <a:prstClr val="white"/>
                </a:solidFill>
              </a:rPr>
              <a:t>ословицы и поговорки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27412" y="5733255"/>
            <a:ext cx="1512168" cy="660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восхищение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3924" y="5195930"/>
            <a:ext cx="1700402" cy="562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описание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782" y="6173455"/>
            <a:ext cx="157592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з</a:t>
            </a:r>
            <a:r>
              <a:rPr lang="ru-RU" b="1" dirty="0" smtClean="0">
                <a:solidFill>
                  <a:prstClr val="white"/>
                </a:solidFill>
              </a:rPr>
              <a:t>абота, внимание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83439" y="5697524"/>
            <a:ext cx="1512169" cy="58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рассуждение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4580" y="5965097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т</a:t>
            </a:r>
            <a:r>
              <a:rPr lang="ru-RU" b="1" dirty="0" smtClean="0">
                <a:solidFill>
                  <a:prstClr val="white"/>
                </a:solidFill>
              </a:rPr>
              <a:t>ревога, печаль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3293" y="5340544"/>
            <a:ext cx="1731604" cy="562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повествование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15053" y="4481532"/>
            <a:ext cx="2348053" cy="859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Н. Сладков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 «Суд над декабрем»</a:t>
            </a:r>
            <a:endParaRPr lang="ru-RU" b="1" dirty="0">
              <a:solidFill>
                <a:prstClr val="white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1909478" y="1882159"/>
            <a:ext cx="902149" cy="443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421843" y="1863081"/>
            <a:ext cx="1" cy="3687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6013292" y="1902261"/>
            <a:ext cx="934972" cy="3832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7" idx="3"/>
          </p:cNvCxnSpPr>
          <p:nvPr/>
        </p:nvCxnSpPr>
        <p:spPr>
          <a:xfrm flipH="1">
            <a:off x="2299353" y="2800667"/>
            <a:ext cx="483847" cy="2458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055964" y="2852239"/>
            <a:ext cx="424814" cy="2540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2"/>
            <a:endCxn id="11" idx="0"/>
          </p:cNvCxnSpPr>
          <p:nvPr/>
        </p:nvCxnSpPr>
        <p:spPr>
          <a:xfrm>
            <a:off x="4439524" y="3079308"/>
            <a:ext cx="0" cy="290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2"/>
          </p:cNvCxnSpPr>
          <p:nvPr/>
        </p:nvCxnSpPr>
        <p:spPr>
          <a:xfrm>
            <a:off x="1291241" y="3379690"/>
            <a:ext cx="0" cy="3985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043608" y="4820292"/>
            <a:ext cx="0" cy="3503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56811" y="4807713"/>
            <a:ext cx="0" cy="9255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954661" y="4199262"/>
            <a:ext cx="126296" cy="3561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4365102" y="5305778"/>
            <a:ext cx="113484" cy="4274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19" idx="0"/>
          </p:cNvCxnSpPr>
          <p:nvPr/>
        </p:nvCxnSpPr>
        <p:spPr>
          <a:xfrm>
            <a:off x="5578781" y="5413785"/>
            <a:ext cx="423965" cy="7596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485163" y="3457356"/>
            <a:ext cx="0" cy="5772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000684" y="4949020"/>
            <a:ext cx="0" cy="391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7744897" y="4903255"/>
            <a:ext cx="435209" cy="10618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2234326" y="692696"/>
            <a:ext cx="0" cy="4894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5080957" y="937438"/>
            <a:ext cx="1" cy="2447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7092280" y="692696"/>
            <a:ext cx="0" cy="4894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720080"/>
          </a:xfrm>
        </p:spPr>
        <p:txBody>
          <a:bodyPr/>
          <a:lstStyle/>
          <a:p>
            <a:pPr algn="ctr"/>
            <a:r>
              <a:rPr lang="ru-RU" dirty="0" smtClean="0"/>
              <a:t>Стадия вызова 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516" y="1411035"/>
            <a:ext cx="8100900" cy="517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4437112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</a:rPr>
              <a:t>Подвиг – это…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7647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Прием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«Корзина идей»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980728"/>
          </a:xfrm>
        </p:spPr>
        <p:txBody>
          <a:bodyPr/>
          <a:lstStyle/>
          <a:p>
            <a:pPr algn="ctr"/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7836024" cy="48006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одвиг</a:t>
            </a:r>
          </a:p>
          <a:p>
            <a:pPr algn="ctr"/>
            <a:r>
              <a:rPr lang="ru-RU" sz="7200" b="1" dirty="0">
                <a:solidFill>
                  <a:schemeClr val="accent1">
                    <a:lumMod val="75000"/>
                  </a:schemeClr>
                </a:solidFill>
              </a:rPr>
              <a:t>ж</a:t>
            </a: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ертва</a:t>
            </a:r>
          </a:p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подвижник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4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152128"/>
          </a:xfrm>
          <a:ln>
            <a:solidFill>
              <a:srgbClr val="CC6600"/>
            </a:solidFill>
          </a:ln>
        </p:spPr>
        <p:txBody>
          <a:bodyPr/>
          <a:lstStyle/>
          <a:p>
            <a:pPr algn="ctr"/>
            <a:r>
              <a:rPr lang="ru-RU" sz="4400" dirty="0" smtClean="0"/>
              <a:t>Стадия осмысления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Прием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Фишбоун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Блок-схема: извлечение 6"/>
          <p:cNvSpPr/>
          <p:nvPr/>
        </p:nvSpPr>
        <p:spPr>
          <a:xfrm rot="16200000">
            <a:off x="-484904" y="3010043"/>
            <a:ext cx="3366374" cy="2443267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Может ли подвиг совершаться без жертвы?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497448" y="3997288"/>
            <a:ext cx="4904140" cy="487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араллелограмм 13"/>
          <p:cNvSpPr/>
          <p:nvPr/>
        </p:nvSpPr>
        <p:spPr>
          <a:xfrm rot="1430519">
            <a:off x="2887716" y="2332998"/>
            <a:ext cx="1150179" cy="16746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Жертва ради себя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5" name="Параллелограмм 14"/>
          <p:cNvSpPr/>
          <p:nvPr/>
        </p:nvSpPr>
        <p:spPr>
          <a:xfrm rot="1390741">
            <a:off x="4242368" y="1979726"/>
            <a:ext cx="1062235" cy="201023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ru-RU" sz="1600" b="1" dirty="0" smtClean="0">
                <a:solidFill>
                  <a:prstClr val="white"/>
                </a:solidFill>
              </a:rPr>
              <a:t>Жертва ради людей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6" name="Параллелограмм 15"/>
          <p:cNvSpPr/>
          <p:nvPr/>
        </p:nvSpPr>
        <p:spPr>
          <a:xfrm rot="1397468">
            <a:off x="5287305" y="2237619"/>
            <a:ext cx="1143971" cy="174811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Жертва</a:t>
            </a:r>
            <a:r>
              <a:rPr lang="ru-RU" sz="1600" dirty="0" smtClean="0">
                <a:solidFill>
                  <a:prstClr val="white"/>
                </a:solidFill>
              </a:rPr>
              <a:t>  </a:t>
            </a:r>
            <a:r>
              <a:rPr lang="ru-RU" sz="1600" b="1" dirty="0" smtClean="0">
                <a:solidFill>
                  <a:prstClr val="white"/>
                </a:solidFill>
              </a:rPr>
              <a:t>Богу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7" name="Параллелограмм 16"/>
          <p:cNvSpPr/>
          <p:nvPr/>
        </p:nvSpPr>
        <p:spPr>
          <a:xfrm rot="20312438">
            <a:off x="2770514" y="4203513"/>
            <a:ext cx="1060480" cy="198995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</a:rPr>
              <a:t>Борьба со своими недостаткам</a:t>
            </a:r>
            <a:r>
              <a:rPr lang="ru-RU" sz="1600" b="1" dirty="0" smtClean="0">
                <a:solidFill>
                  <a:prstClr val="white"/>
                </a:solidFill>
              </a:rPr>
              <a:t>и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8" name="Параллелограмм 17"/>
          <p:cNvSpPr/>
          <p:nvPr/>
        </p:nvSpPr>
        <p:spPr>
          <a:xfrm rot="20169118">
            <a:off x="3927990" y="4123957"/>
            <a:ext cx="1110909" cy="229350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Подвиг любви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19" name="Параллелограмм 18"/>
          <p:cNvSpPr/>
          <p:nvPr/>
        </p:nvSpPr>
        <p:spPr>
          <a:xfrm rot="20146228">
            <a:off x="5094142" y="4166255"/>
            <a:ext cx="1149894" cy="207414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Подвижник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396512" y="2366499"/>
            <a:ext cx="4645337" cy="37763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Месяц 10"/>
          <p:cNvSpPr/>
          <p:nvPr/>
        </p:nvSpPr>
        <p:spPr>
          <a:xfrm>
            <a:off x="6641284" y="2546650"/>
            <a:ext cx="1917184" cy="2880320"/>
          </a:xfrm>
          <a:prstGeom prst="moon">
            <a:avLst>
              <a:gd name="adj" fmla="val 52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Подвиг – это жертва.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796399" y="3897780"/>
            <a:ext cx="401884" cy="35690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864096"/>
          </a:xfrm>
        </p:spPr>
        <p:txBody>
          <a:bodyPr/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dirty="0" smtClean="0"/>
              <a:t>Стадия рефлексии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Прием</a:t>
            </a: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 «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</a:rPr>
              <a:t>Синквейн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2204864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подвиг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996952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бескорыстный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996952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военный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312" y="3723692"/>
            <a:ext cx="23114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совершать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4893" y="3717032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жертвовать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3717032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двигаться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2624" y="5484244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подвижник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309" y="4591744"/>
            <a:ext cx="75634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Человек жертвует ради исполнения воли Бога.</a:t>
            </a:r>
            <a:endParaRPr lang="ru-RU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7992888" cy="1417638"/>
          </a:xfrm>
        </p:spPr>
        <p:txBody>
          <a:bodyPr/>
          <a:lstStyle/>
          <a:p>
            <a:r>
              <a:rPr lang="ru-RU" sz="2800" b="1" dirty="0">
                <a:latin typeface="Times New Roman"/>
                <a:ea typeface="Times New Roman"/>
              </a:rPr>
              <a:t>«Каждый урок должен быть осмыслен педагогом как подарок детям</a:t>
            </a:r>
            <a:r>
              <a:rPr lang="ru-RU" sz="2800" b="1" dirty="0" smtClean="0">
                <a:latin typeface="Times New Roman"/>
                <a:ea typeface="Times New Roman"/>
              </a:rPr>
              <a:t>»      (Ш. А. </a:t>
            </a:r>
            <a:r>
              <a:rPr lang="ru-RU" sz="2800" b="1" dirty="0" err="1" smtClean="0">
                <a:latin typeface="Times New Roman"/>
                <a:ea typeface="Times New Roman"/>
              </a:rPr>
              <a:t>Амонашвили</a:t>
            </a:r>
            <a:r>
              <a:rPr lang="ru-RU" sz="2800" b="1" dirty="0" smtClean="0">
                <a:latin typeface="Times New Roman"/>
                <a:ea typeface="Times New Roman"/>
              </a:rPr>
              <a:t>)</a:t>
            </a:r>
            <a:endParaRPr lang="ru-RU" sz="2800" dirty="0"/>
          </a:p>
        </p:txBody>
      </p:sp>
      <p:pic>
        <p:nvPicPr>
          <p:cNvPr id="1026" name="Picture 2" descr="http://wiki.ippk.ru/images/0/09/Seminar_amonashvi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7"/>
            <a:ext cx="7644339" cy="551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7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P111097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" y="32736"/>
            <a:ext cx="8523377" cy="682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P111099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83" y="-657"/>
            <a:ext cx="8553421" cy="6858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G:\3 класс\Шанина открытый урок лит чт\фото\IMG_122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94" y="18485"/>
            <a:ext cx="8561531" cy="6839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0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1062" y="33657"/>
            <a:ext cx="7620000" cy="706090"/>
          </a:xfrm>
        </p:spPr>
        <p:txBody>
          <a:bodyPr/>
          <a:lstStyle/>
          <a:p>
            <a:pPr algn="ctr"/>
            <a:r>
              <a:rPr lang="ru-RU" sz="4400" b="1" kern="1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400" b="1" kern="1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400" b="1" kern="1800" dirty="0" smtClean="0">
                <a:latin typeface="Times New Roman"/>
                <a:ea typeface="Times New Roman"/>
                <a:cs typeface="Times New Roman"/>
              </a:rPr>
              <a:t>Шуточная </a:t>
            </a:r>
            <a:r>
              <a:rPr lang="ru-RU" sz="4400" b="1" kern="1800" dirty="0">
                <a:latin typeface="Times New Roman"/>
                <a:ea typeface="Times New Roman"/>
                <a:cs typeface="Times New Roman"/>
              </a:rPr>
              <a:t>притча об Учителе</a:t>
            </a:r>
            <a:r>
              <a:rPr lang="ru-RU" sz="4400" dirty="0">
                <a:ea typeface="Calibri"/>
                <a:cs typeface="Times New Roman"/>
              </a:rPr>
              <a:t/>
            </a:r>
            <a:br>
              <a:rPr lang="ru-RU" sz="4400" dirty="0">
                <a:ea typeface="Calibri"/>
                <a:cs typeface="Times New Roman"/>
              </a:rPr>
            </a:b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760895"/>
            <a:ext cx="8280920" cy="59492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  <a:cs typeface="Times New Roman"/>
              </a:rPr>
              <a:t>   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Когда родился новый учитель, к его колыбели спустились три феи.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 И сказала первая фея: "Ты будешь вечно молод, потому что рядом с тобой всегда будут дети"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 И сказала вторая фея: "Ты будешь, красив мыслями и душой, потому что нет благороднее призвания, чем дарить свое сердце детям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</a:t>
            </a:r>
            <a:b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  И сказала третья фея: "Ты будешь, бессмертен, потому что ты продолжишь свою жизнь в своих учениках"</a:t>
            </a:r>
            <a:b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  Но тут к колыбели спустилась четвертая фея, злая, и мрачным голосом проверещала: Но ты вечно будешь проверять тетради, рабочий день твой будет 8 часов до обеда и 8 часов после, все мысли твои будут в школе и только о школе, и никогда ты не успокоишься. Так что выбирай, пока не поздно!</a:t>
            </a:r>
            <a:endParaRPr lang="ru-RU" sz="1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 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Учитель: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"Поздно, эта фея всегда является слишком поздно, и те учителя, которые решили связать свою жизнь со школой, с детьми, никогда не изменят этой прекрасной профессии"</a:t>
            </a:r>
            <a:endParaRPr lang="ru-RU" sz="1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6" name="Picture 2" descr="http://bonbon.ua/images/ex/bonzay_pr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846043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900igr.net/datas/russkij-jazyk/Sravnitelnaja-stepen/0020-020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71399"/>
            <a:ext cx="8532440" cy="702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6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412776"/>
            <a:ext cx="1944216" cy="287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851920" y="1536192"/>
            <a:ext cx="4608512" cy="4590288"/>
          </a:xfrm>
        </p:spPr>
        <p:txBody>
          <a:bodyPr/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Тот,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кто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обращаясь к старому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,                                                              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способен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открывать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новое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-</a:t>
            </a:r>
            <a:endParaRPr lang="ru-RU" sz="2000" dirty="0"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достоин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быть учителем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Конфуций</a:t>
            </a:r>
            <a:endParaRPr lang="ru-RU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8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www.imc-new.com/teaching-potential/58-metodrecommend/241-2011-06-19-14-40-58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http://festival.1september.ru/articles/580663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/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ttp://www.google.ru/imgres?imgurl=http://img15.nnm.me/7/f/5/b/c/7a378a7648b1644df12d83f64b5.jpg&amp;imgrefurl=http://nnm.me/blogs/gagarin77/konfuciy-kit-kun-czy/&amp;h=3150&amp;w=2362&amp;tbnid=l-qIgZkn7RBqXM:&amp;tbnh=186&amp;tbnw=139&amp;usg=__lJV6SSTfgd8gWJd-DYGt1b2xeqA=&amp;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docid=6kFP8Q95hPsvMM&amp;itg=1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/>
              <a:t>https://www.google.ru/search?q=%D0%B0%D0%BC%D0%BE%D0%BD%D0%B0%D1%88%D0%B2%D0%B8%D0%BB%D0%B8&amp;newwindow=1&amp;biw=1316&amp;bih=667&amp;tbm=isch&amp;imgil=eTNFVn4FdRI2cM%253A%253BltkaclRsAH3ZuM%253Bhttps%25253A%25252F%25252Fevgeniyglazyrin.wordpress.com%25252Ftag%25252F%25252525D1%2525252588%25252525D0%25252525B0%25252525D0%25252525BB%25252525D0%25252525B2%25252525D0%25252525B0-%25252525D0%25252525B0%25252525D0%25252525BC%25252525D0%25252525BE%25252525D0%25252525BD%25252525D0%25252525B0%25252525D1%2525252588%25252525D0%25252525B2%25252525D0%25252525B8%25252525D0%25252525BB%25252525D0%25252525B8%25252F&amp;source=iu&amp;pf=m&amp;fir=eTNFVn4FdRI2cM%253A%252CltkaclRsAH3ZuM%252C_&amp;dpr=1&amp;usg=__s9iuOL5lTrGjcAmbsFUdFcVq_uk%3D&amp;ved=0ahUKEwjmmZOVzJ_JAhWF93IKHbnBDGEQyjcIgwE&amp;ei=k2FPVqaEHoXvywO5g7OIBg#imgrc=tXUlZFvFvIh2XM%3A&amp;usg=__s9iuOL5lTrGjcAmbsFUdFcVq_uk%3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661466"/>
          </a:xfrm>
        </p:spPr>
        <p:txBody>
          <a:bodyPr/>
          <a:lstStyle/>
          <a:p>
            <a:pPr algn="just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>Что такое критическое мышление</a:t>
            </a:r>
            <a:r>
              <a:rPr lang="ru-RU" sz="3600" b="1" dirty="0" smtClean="0"/>
              <a:t>?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19" y="836712"/>
            <a:ext cx="7974073" cy="5832648"/>
          </a:xfrm>
        </p:spPr>
        <p:txBody>
          <a:bodyPr>
            <a:noAutofit/>
          </a:bodyPr>
          <a:lstStyle/>
          <a:p>
            <a:pPr marL="0" lvl="8" indent="0"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Это умение человека реально оценить происходящие вокруг него события, определить свое «я» в нем. Далеко не каждый взрослый может это делать, поэтому уже с детства необходимо развивать самостоятельное мышление, которое носит индивидуальный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характер.</a:t>
            </a:r>
          </a:p>
          <a:p>
            <a:pPr marL="0" lvl="8" indent="0" algn="just">
              <a:spcBef>
                <a:spcPts val="0"/>
              </a:spcBef>
              <a:tabLst>
                <a:tab pos="2324100" algn="l"/>
                <a:tab pos="3146425" algn="l"/>
                <a:tab pos="3502025" algn="l"/>
              </a:tabLst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Уровнем развития критического мышления является не объем полученной информации, а умение применять ее в жизни. Следовательно, перед учителем стоит важная задача по формированию у учащихся критического мышления.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052736"/>
          </a:xfrm>
        </p:spPr>
        <p:txBody>
          <a:bodyPr/>
          <a:lstStyle/>
          <a:p>
            <a:pPr algn="ctr"/>
            <a:r>
              <a:rPr lang="ru-RU" sz="4000" b="1" dirty="0" smtClean="0"/>
              <a:t>Роль учителя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460432" cy="54726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Направляет усилия учеников в нужное русло.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Сталкивает различные суждения.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Создает условия, побуждающие к принятию самостоятельных решений.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Дает учащимся возможность самостоятельно сделать вывод.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Подготавливает новые познавательные ситуации внутри уже существующих.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В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ерные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неверные высказывания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гра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«Верите ли вы?»</a:t>
            </a: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Д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ерево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предсказаний</a:t>
            </a: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К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орзина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идей</a:t>
            </a: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К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ластер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Инсерт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аблица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ЗХУ</a:t>
            </a: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Ф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ишбоун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 fontAlgn="base">
              <a:spcAft>
                <a:spcPts val="0"/>
              </a:spcAft>
              <a:buFont typeface="Symbol"/>
              <a:buChar char=""/>
            </a:pP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С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инквейн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и др.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064896" cy="8640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В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  <a:t>ТРКМ используются следующие приемы:</a:t>
            </a:r>
            <a:b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Times New Roman"/>
              </a:rPr>
            </a:b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08912" cy="778098"/>
          </a:xfrm>
        </p:spPr>
        <p:txBody>
          <a:bodyPr/>
          <a:lstStyle/>
          <a:p>
            <a:pPr algn="ctr"/>
            <a:r>
              <a:rPr lang="ru-RU" sz="2800" b="1" dirty="0" smtClean="0"/>
              <a:t>Технология развития критического мышления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1646"/>
              </p:ext>
            </p:extLst>
          </p:nvPr>
        </p:nvGraphicFramePr>
        <p:xfrm>
          <a:off x="251520" y="908720"/>
          <a:ext cx="8136904" cy="5948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448272"/>
                <a:gridCol w="2718302"/>
                <a:gridCol w="2034226"/>
              </a:tblGrid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(фаза)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приемы и методы 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/>
                </a:tc>
              </a:tr>
              <a:tr h="50641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вызова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 vert="wordArtVert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 уже имеющихся знаний; задаю вопросы, на которые хочу получить ответ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rtl="0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полученная на первой стадии, выслушивается, записывается, обсуждается, работа ведется индивидуально – парами – группами.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Вспоминают и анализируют имеющиеся знания по данной теме;– систематизируют информацию до ее изучения;</a:t>
                      </a:r>
                    </a:p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задают вопросы, на которые хотят получить ответы;</a:t>
                      </a:r>
                    </a:p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строят предположения о содержании текста, исходя из заголовка, выделенных слов и т.д.;</a:t>
                      </a:r>
                    </a:p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публично демонстрируют свои знания с помощью устной и письменной речи.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rtl="0"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Составление 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списка известной информации по вопросу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rtl="0"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Рассказ-активизация по ключевым словам.</a:t>
                      </a:r>
                    </a:p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Систематизация материала (графическая): кластеры, таблицы.</a:t>
                      </a:r>
                    </a:p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Верные и неверные утверждения; перепутанные логические цепочки и т.д.</a:t>
                      </a:r>
                    </a:p>
                  </a:txBody>
                  <a:tcPr marL="44051" marR="44051" marT="44051" marB="440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1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08912" cy="778098"/>
          </a:xfrm>
        </p:spPr>
        <p:txBody>
          <a:bodyPr/>
          <a:lstStyle/>
          <a:p>
            <a:pPr algn="ctr"/>
            <a:r>
              <a:rPr lang="ru-RU" sz="2800" b="1" dirty="0" smtClean="0"/>
              <a:t>Технология развития критического мышления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89759"/>
              </p:ext>
            </p:extLst>
          </p:nvPr>
        </p:nvGraphicFramePr>
        <p:xfrm>
          <a:off x="251520" y="980728"/>
          <a:ext cx="799288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304256"/>
                <a:gridCol w="2448272"/>
                <a:gridCol w="2232248"/>
              </a:tblGrid>
              <a:tr h="640284"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(фаза)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приемы и методы </a:t>
                      </a:r>
                    </a:p>
                  </a:txBody>
                  <a:tcPr marL="44051" marR="44051" marT="44051" marB="44051"/>
                </a:tc>
              </a:tr>
              <a:tr h="4976340">
                <a:tc>
                  <a:txBody>
                    <a:bodyPr/>
                    <a:lstStyle/>
                    <a:p>
                      <a:pPr algn="ctr" rtl="0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</a:t>
                      </a:r>
                    </a:p>
                    <a:p>
                      <a:pPr algn="ctr" rtl="0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 vert="wordArt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effectLst/>
                        </a:rPr>
                        <a:t>Сохраняю интерес к теме при непосредственной работе с новой информацией.</a:t>
                      </a:r>
                    </a:p>
                    <a:p>
                      <a:pPr algn="l"/>
                      <a:r>
                        <a:rPr lang="ru-RU" sz="1800" b="1" dirty="0" smtClean="0">
                          <a:effectLst/>
                        </a:rPr>
                        <a:t>Непосредственный контакт с новой информацией (текст, фильм, лекция, материал параграфа), работа ведется индивидуально – парами – группами.</a:t>
                      </a:r>
                      <a:endParaRPr lang="ru-RU" sz="1800" b="1" dirty="0">
                        <a:effectLst/>
                      </a:endParaRPr>
                    </a:p>
                  </a:txBody>
                  <a:tcPr marL="44051" marR="44051" marT="44051" marB="44051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effectLst/>
                        </a:rPr>
                        <a:t>– Читают или слушают текст, используя предложенные мной активные методы чтения; – делают пометки на полях или ведут записи по мере осмысления новой информации.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b="1" dirty="0" smtClean="0">
                          <a:effectLst/>
                        </a:rPr>
                        <a:t>1. Методы активного чтения:-Маркировка с использованием значков «v», «+», «-», «?» (по мере чтения ставятся на полях справа).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1" dirty="0" smtClean="0">
                          <a:effectLst/>
                        </a:rPr>
                        <a:t>2.</a:t>
                      </a:r>
                      <a:r>
                        <a:rPr lang="ru-RU" sz="1800" b="1" baseline="0" dirty="0" smtClean="0">
                          <a:effectLst/>
                        </a:rPr>
                        <a:t> </a:t>
                      </a:r>
                      <a:r>
                        <a:rPr lang="ru-RU" sz="1800" b="1" dirty="0" smtClean="0">
                          <a:effectLst/>
                        </a:rPr>
                        <a:t> Ведение различных записей типа двойных дневников, бортовых журналов.</a:t>
                      </a:r>
                    </a:p>
                    <a:p>
                      <a:pPr algn="l"/>
                      <a:r>
                        <a:rPr lang="ru-RU" sz="1800" b="1" dirty="0" smtClean="0">
                          <a:effectLst/>
                        </a:rPr>
                        <a:t>3. Поиск ответов на поставленные в первой части урока вопросы.</a:t>
                      </a:r>
                      <a:endParaRPr lang="ru-RU" sz="1800" b="1" dirty="0">
                        <a:effectLst/>
                      </a:endParaRPr>
                    </a:p>
                  </a:txBody>
                  <a:tcPr marL="44051" marR="44051" marT="44051" marB="440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6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08912" cy="648072"/>
          </a:xfrm>
        </p:spPr>
        <p:txBody>
          <a:bodyPr/>
          <a:lstStyle/>
          <a:p>
            <a:pPr algn="ctr"/>
            <a:r>
              <a:rPr lang="ru-RU" sz="2800" b="1" dirty="0" smtClean="0"/>
              <a:t>Технология развития критического мышления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06800"/>
              </p:ext>
            </p:extLst>
          </p:nvPr>
        </p:nvGraphicFramePr>
        <p:xfrm>
          <a:off x="107504" y="764705"/>
          <a:ext cx="8280919" cy="594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448271"/>
                <a:gridCol w="3096345"/>
                <a:gridCol w="1872207"/>
              </a:tblGrid>
              <a:tr h="8705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(фаза)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rtl="0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приемы и методы </a:t>
                      </a:r>
                    </a:p>
                  </a:txBody>
                  <a:tcPr marL="44051" marR="44051" marT="44051" marB="44051"/>
                </a:tc>
              </a:tr>
              <a:tr h="503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рефлексии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51" marR="44051" marT="44051" marB="44051" vert="wordArtVert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Возвращаю учащихся к первоначальным предположениям, установление </a:t>
                      </a:r>
                      <a:r>
                        <a:rPr lang="ru-RU" sz="1700" b="1" dirty="0" err="1" smtClean="0">
                          <a:effectLst/>
                        </a:rPr>
                        <a:t>причинно</a:t>
                      </a:r>
                      <a:r>
                        <a:rPr lang="ru-RU" sz="1700" b="1" dirty="0" smtClean="0">
                          <a:effectLst/>
                        </a:rPr>
                        <a:t>– следственных связей между блоками информации;</a:t>
                      </a:r>
                    </a:p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Творческая переработка, анализ, интерпретация изученной информации, работа ведется индивидуально – в парах – группах</a:t>
                      </a:r>
                      <a:endParaRPr lang="ru-RU" sz="1700" b="1" dirty="0">
                        <a:effectLst/>
                      </a:endParaRP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– Соотносят новую информацию со «старой», используя знания, полученные на стадии осмысления;– классифицируют и систематизируют, рождение новых целевых установок для дальнейшей самостоятельной работы;</a:t>
                      </a:r>
                    </a:p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– своими словами выражают новые идеи и мысли;</a:t>
                      </a:r>
                    </a:p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– обмениваются мнениями друг с другом, аргументируя свою точку зрения;</a:t>
                      </a:r>
                    </a:p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– анализируют собственные мыслительные операции и чувства;</a:t>
                      </a:r>
                    </a:p>
                    <a:p>
                      <a:pPr algn="l"/>
                      <a:r>
                        <a:rPr lang="ru-RU" sz="1700" b="1" dirty="0" smtClean="0">
                          <a:effectLst/>
                        </a:rPr>
                        <a:t>– самооценка и самоопределение.</a:t>
                      </a:r>
                    </a:p>
                  </a:txBody>
                  <a:tcPr marL="44051" marR="44051" marT="44051" marB="4405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+mj-lt"/>
                        <a:buNone/>
                      </a:pPr>
                      <a:r>
                        <a:rPr lang="ru-RU" sz="1700" b="1" dirty="0" smtClean="0">
                          <a:effectLst/>
                        </a:rPr>
                        <a:t>-соотносит «новую» информацию со «старой»; используя задания, полученные на стадии осмысления;</a:t>
                      </a:r>
                    </a:p>
                    <a:p>
                      <a:pPr>
                        <a:buFont typeface="+mj-lt"/>
                        <a:buNone/>
                      </a:pPr>
                      <a:endParaRPr lang="ru-RU" sz="1700" b="1" dirty="0" smtClean="0">
                        <a:effectLst/>
                      </a:endParaRPr>
                    </a:p>
                    <a:p>
                      <a:pPr>
                        <a:buFont typeface="+mj-lt"/>
                        <a:buNone/>
                      </a:pPr>
                      <a:r>
                        <a:rPr lang="ru-RU" sz="1700" b="1" dirty="0" smtClean="0">
                          <a:effectLst/>
                        </a:rPr>
                        <a:t>обобщает полученную информацию.</a:t>
                      </a:r>
                    </a:p>
                  </a:txBody>
                  <a:tcPr marL="44051" marR="44051" marT="44051" marB="440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6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9208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Таблица ЗХУ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/>
              <a:t>(на всех стадиях)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3062"/>
              </p:ext>
            </p:extLst>
          </p:nvPr>
        </p:nvGraphicFramePr>
        <p:xfrm>
          <a:off x="179512" y="1196752"/>
          <a:ext cx="8064897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664296"/>
                <a:gridCol w="3168353"/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Знаю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Хочу узнать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Узнал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 в разных литературных жанрах раскрывается  тема «Зима»?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Отношение авторов к зиме.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 «зима» волнует многих писателей и поэтов.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Каждый по-своему описывает зиму.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Для изображения зимы используются различные выразительные средства: (эпитет, сравнение, метафора, олицетворение).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Авторы испытывают разные чувства по отношению к зиме: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восхищение, радость, грусть, тоску, удивление.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стихотворение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загадка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9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317</TotalTime>
  <Words>994</Words>
  <Application>Microsoft Office PowerPoint</Application>
  <PresentationFormat>Экран (4:3)</PresentationFormat>
  <Paragraphs>224</Paragraphs>
  <Slides>20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Соседство</vt:lpstr>
      <vt:lpstr>1_Соседство</vt:lpstr>
      <vt:lpstr>2_Соседство</vt:lpstr>
      <vt:lpstr>3_Соседство</vt:lpstr>
      <vt:lpstr>4_Соседство</vt:lpstr>
      <vt:lpstr>5_Соседство</vt:lpstr>
      <vt:lpstr>Инновационная деятельность как условие реализации профессионального стандарта педагога </vt:lpstr>
      <vt:lpstr>Презентация PowerPoint</vt:lpstr>
      <vt:lpstr>   Что такое критическое мышление?    </vt:lpstr>
      <vt:lpstr>Роль учителя</vt:lpstr>
      <vt:lpstr> В ТРКМ используются следующие приемы: </vt:lpstr>
      <vt:lpstr>Технология развития критического мышления</vt:lpstr>
      <vt:lpstr>Технология развития критического мышления</vt:lpstr>
      <vt:lpstr>Технология развития критического мышления</vt:lpstr>
      <vt:lpstr>Таблица ЗХУ  (на всех стадиях)</vt:lpstr>
      <vt:lpstr>Стадия осмысления Прием «Инсерт»</vt:lpstr>
      <vt:lpstr>Прием «КЛАСТЕР»  (стадия рефлексии)</vt:lpstr>
      <vt:lpstr>Стадия вызова   </vt:lpstr>
      <vt:lpstr>Ключевые слова</vt:lpstr>
      <vt:lpstr>Стадия осмысления Прием  «Фишбоун»</vt:lpstr>
      <vt:lpstr> Стадия рефлексии Прием «Синквейн»</vt:lpstr>
      <vt:lpstr>«Каждый урок должен быть осмыслен педагогом как подарок детям»      (Ш. А. Амонашвили)</vt:lpstr>
      <vt:lpstr>Презентация PowerPoint</vt:lpstr>
      <vt:lpstr> Шуточная притча об Учителе 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Инновационная деятельность как условие реализации профессионального стандарта педагога </dc:title>
  <dc:creator>Галина</dc:creator>
  <cp:lastModifiedBy>Галина</cp:lastModifiedBy>
  <cp:revision>37</cp:revision>
  <dcterms:created xsi:type="dcterms:W3CDTF">2015-11-04T20:42:48Z</dcterms:created>
  <dcterms:modified xsi:type="dcterms:W3CDTF">2015-11-20T19:25:56Z</dcterms:modified>
</cp:coreProperties>
</file>