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возникновения.</a:t>
            </a:r>
            <a:br>
              <a:rPr lang="ru-RU" dirty="0" smtClean="0"/>
            </a:br>
            <a:r>
              <a:rPr lang="ru-RU" dirty="0" smtClean="0"/>
              <a:t>Балет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2017-2018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5886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Жанр «балетная комедия»      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Создатель: Жан </a:t>
            </a:r>
            <a:r>
              <a:rPr lang="ru-RU" sz="2800" dirty="0" err="1" smtClean="0"/>
              <a:t>Доберваль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7715200" cy="306896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Он был танцовщиком </a:t>
            </a:r>
            <a:r>
              <a:rPr lang="ru-RU" sz="2900" dirty="0" smtClean="0"/>
              <a:t>Парижской оперы, музыкальных театров </a:t>
            </a:r>
            <a:r>
              <a:rPr lang="ru-RU" sz="2900" dirty="0" err="1" smtClean="0"/>
              <a:t>Штутгардта</a:t>
            </a:r>
            <a:r>
              <a:rPr lang="ru-RU" sz="2900" dirty="0" smtClean="0"/>
              <a:t>, Бордо и </a:t>
            </a:r>
            <a:r>
              <a:rPr lang="ru-RU" sz="2900" dirty="0" smtClean="0"/>
              <a:t>Лондона. </a:t>
            </a:r>
          </a:p>
          <a:p>
            <a:r>
              <a:rPr lang="ru-RU" sz="2900" dirty="0" smtClean="0"/>
              <a:t>НОВОЕ:  вывел </a:t>
            </a:r>
            <a:r>
              <a:rPr lang="ru-RU" sz="2900" dirty="0" smtClean="0"/>
              <a:t>на балетную сцену представителей третьего сословия в знаменитом пасторальном балете </a:t>
            </a:r>
            <a:r>
              <a:rPr lang="ru-RU" sz="2900" i="1" dirty="0" smtClean="0"/>
              <a:t>«Тщетная предосторожность»</a:t>
            </a:r>
            <a:r>
              <a:rPr lang="ru-RU" sz="2900" dirty="0" smtClean="0"/>
              <a:t>, 1789 (</a:t>
            </a:r>
            <a:r>
              <a:rPr lang="ru-RU" sz="2900" dirty="0" smtClean="0"/>
              <a:t>первое </a:t>
            </a:r>
            <a:r>
              <a:rPr lang="ru-RU" sz="2900" dirty="0" smtClean="0"/>
              <a:t>название «</a:t>
            </a:r>
            <a:r>
              <a:rPr lang="ru-RU" sz="2900" i="1" dirty="0" smtClean="0"/>
              <a:t>Балет о соломе, или От худа до добра всего лишь один шаг»</a:t>
            </a:r>
            <a:r>
              <a:rPr lang="ru-RU" sz="2900" dirty="0" smtClean="0"/>
              <a:t>). </a:t>
            </a:r>
            <a:endParaRPr lang="ru-RU" sz="2900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В этом спектакле:</a:t>
            </a:r>
            <a:r>
              <a:rPr lang="ru-RU" b="1" dirty="0" smtClean="0"/>
              <a:t>    классический танец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                      + пантомима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                          + элементы народного и бытового танца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s://i1.wp.com/step-journal.ru/wp-content/uploads/2010/06/123573046137fc.jpg?resize=399%2C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456384" cy="265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Жанр «</a:t>
            </a:r>
            <a:r>
              <a:rPr lang="ru-RU" sz="2800" dirty="0" smtClean="0"/>
              <a:t>балет-мелодрама» в 19 веке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715200" cy="5475008"/>
          </a:xfrm>
        </p:spPr>
        <p:txBody>
          <a:bodyPr>
            <a:normAutofit/>
          </a:bodyPr>
          <a:lstStyle/>
          <a:p>
            <a:r>
              <a:rPr lang="ru-RU" b="1" dirty="0" smtClean="0"/>
              <a:t>Главный </a:t>
            </a:r>
            <a:r>
              <a:rPr lang="ru-RU" b="1" dirty="0" smtClean="0"/>
              <a:t>балетмейстер Парижской оперы</a:t>
            </a:r>
            <a:r>
              <a:rPr lang="ru-RU" dirty="0" smtClean="0"/>
              <a:t> </a:t>
            </a:r>
            <a:r>
              <a:rPr lang="ru-RU" b="1" dirty="0" smtClean="0"/>
              <a:t>Жан </a:t>
            </a:r>
            <a:r>
              <a:rPr lang="ru-RU" b="1" dirty="0" err="1" smtClean="0"/>
              <a:t>Омер</a:t>
            </a:r>
            <a:r>
              <a:rPr lang="ru-RU" dirty="0" smtClean="0"/>
              <a:t> (</a:t>
            </a:r>
            <a:r>
              <a:rPr lang="ru-RU" dirty="0" smtClean="0"/>
              <a:t>1774–1833) поставил балет </a:t>
            </a:r>
            <a:r>
              <a:rPr lang="ru-RU" i="1" dirty="0" smtClean="0"/>
              <a:t>«</a:t>
            </a:r>
            <a:r>
              <a:rPr lang="ru-RU" i="1" dirty="0" err="1" smtClean="0"/>
              <a:t>Манон</a:t>
            </a:r>
            <a:r>
              <a:rPr lang="ru-RU" i="1" dirty="0" smtClean="0"/>
              <a:t> Леско» </a:t>
            </a:r>
            <a:r>
              <a:rPr lang="ru-RU" dirty="0" smtClean="0"/>
              <a:t>(1830) на музыку </a:t>
            </a:r>
            <a:r>
              <a:rPr lang="ru-RU" dirty="0" err="1" smtClean="0"/>
              <a:t>Ж.Ф.Галеви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творчестве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</a:t>
            </a:r>
            <a:r>
              <a:rPr lang="ru-RU" b="1" dirty="0" smtClean="0"/>
              <a:t>альваторе </a:t>
            </a:r>
            <a:r>
              <a:rPr lang="ru-RU" b="1" dirty="0" err="1" smtClean="0"/>
              <a:t>Вигано</a:t>
            </a:r>
            <a:r>
              <a:rPr lang="ru-RU" dirty="0" smtClean="0"/>
              <a:t> (1769–1821),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Пьера </a:t>
            </a:r>
            <a:r>
              <a:rPr lang="ru-RU" b="1" dirty="0" smtClean="0"/>
              <a:t>Гарделя</a:t>
            </a:r>
            <a:r>
              <a:rPr lang="ru-RU" dirty="0" smtClean="0"/>
              <a:t> (1758–1840</a:t>
            </a:r>
            <a:r>
              <a:rPr lang="ru-RU" b="1" dirty="0" smtClean="0"/>
              <a:t>)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Шарля-Луи </a:t>
            </a:r>
            <a:r>
              <a:rPr lang="ru-RU" b="1" dirty="0" err="1" smtClean="0"/>
              <a:t>Дидло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заметны </a:t>
            </a:r>
            <a:r>
              <a:rPr lang="ru-RU" dirty="0" smtClean="0"/>
              <a:t>первые признаки романтизма: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интерес </a:t>
            </a:r>
            <a:r>
              <a:rPr lang="ru-RU" dirty="0" smtClean="0"/>
              <a:t>к героическим личностям и экзотическим сюжетам. </a:t>
            </a:r>
            <a:endParaRPr lang="ru-RU" dirty="0"/>
          </a:p>
        </p:txBody>
      </p:sp>
      <p:pic>
        <p:nvPicPr>
          <p:cNvPr id="22530" name="Picture 2" descr="https://i1.wp.com/step-journal.ru/wp-content/uploads/2010/06/12357301335c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564904"/>
            <a:ext cx="20574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Балет в эпоху романтизма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5258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Теоретиком и педагогом </a:t>
            </a:r>
            <a:r>
              <a:rPr lang="ru-RU" sz="2000" dirty="0" smtClean="0"/>
              <a:t>стал </a:t>
            </a:r>
            <a:r>
              <a:rPr lang="ru-RU" sz="2000" b="1" dirty="0" smtClean="0"/>
              <a:t>Карло </a:t>
            </a:r>
            <a:r>
              <a:rPr lang="ru-RU" sz="2000" b="1" dirty="0" err="1" smtClean="0"/>
              <a:t>Блазис</a:t>
            </a:r>
            <a:r>
              <a:rPr lang="ru-RU" sz="2000" dirty="0" smtClean="0"/>
              <a:t> (1795–1878), в 1837–1850 руководивший Королевской академией танца при </a:t>
            </a:r>
            <a:r>
              <a:rPr lang="ru-RU" sz="2000" dirty="0" err="1" smtClean="0"/>
              <a:t>Ла</a:t>
            </a:r>
            <a:r>
              <a:rPr lang="ru-RU" sz="2000" dirty="0" smtClean="0"/>
              <a:t> Скала и написавший три книги по теории классического танца, в том числе учебник </a:t>
            </a:r>
            <a:r>
              <a:rPr lang="ru-RU" sz="2000" b="1" i="1" dirty="0" smtClean="0"/>
              <a:t>«Кодекс Терпсихоры»</a:t>
            </a:r>
            <a:r>
              <a:rPr lang="ru-RU" sz="2000" dirty="0" smtClean="0"/>
              <a:t> (1828</a:t>
            </a:r>
            <a:r>
              <a:rPr lang="ru-RU" sz="2000" dirty="0" smtClean="0"/>
              <a:t>).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/>
              <a:t>В </a:t>
            </a:r>
            <a:r>
              <a:rPr lang="ru-RU" sz="2000" b="1" dirty="0" smtClean="0"/>
              <a:t>1790-х</a:t>
            </a:r>
            <a:r>
              <a:rPr lang="ru-RU" sz="2000" dirty="0" smtClean="0"/>
              <a:t> под влиянием моды, навеянной подражанием античности, </a:t>
            </a:r>
            <a:r>
              <a:rPr lang="ru-RU" sz="2000" b="1" dirty="0" smtClean="0"/>
              <a:t>появилась </a:t>
            </a:r>
            <a:r>
              <a:rPr lang="ru-RU" sz="2000" b="1" dirty="0" err="1" smtClean="0"/>
              <a:t>бескаблучная</a:t>
            </a:r>
            <a:r>
              <a:rPr lang="ru-RU" sz="2000" b="1" dirty="0" smtClean="0"/>
              <a:t> туфелька</a:t>
            </a:r>
            <a:r>
              <a:rPr lang="ru-RU" sz="2000" dirty="0" smtClean="0"/>
              <a:t>. </a:t>
            </a:r>
            <a:r>
              <a:rPr lang="ru-RU" sz="2000" dirty="0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smtClean="0"/>
              <a:t>те же годы изобрели пуанты</a:t>
            </a:r>
            <a:r>
              <a:rPr lang="ru-RU" sz="2000" dirty="0" smtClean="0"/>
              <a:t>(от франц. </a:t>
            </a:r>
            <a:r>
              <a:rPr lang="ru-RU" sz="2000" b="1" dirty="0" err="1" smtClean="0"/>
              <a:t>pointe</a:t>
            </a:r>
            <a:r>
              <a:rPr lang="ru-RU" sz="2000" b="1" dirty="0" smtClean="0"/>
              <a:t> </a:t>
            </a:r>
            <a:r>
              <a:rPr lang="ru-RU" sz="2000" dirty="0" smtClean="0"/>
              <a:t>– острие, </a:t>
            </a:r>
            <a:r>
              <a:rPr lang="ru-RU" sz="2000" dirty="0" smtClean="0"/>
              <a:t>балетная </a:t>
            </a:r>
            <a:r>
              <a:rPr lang="ru-RU" sz="2000" dirty="0" smtClean="0"/>
              <a:t>обувь с жестким носком</a:t>
            </a:r>
            <a:r>
              <a:rPr lang="ru-RU" sz="2000" dirty="0" smtClean="0"/>
              <a:t>), с </a:t>
            </a:r>
            <a:r>
              <a:rPr lang="ru-RU" sz="2000" dirty="0" smtClean="0"/>
              <a:t>помощью </a:t>
            </a:r>
            <a:r>
              <a:rPr lang="ru-RU" sz="2000" dirty="0" smtClean="0"/>
              <a:t>которых танец </a:t>
            </a:r>
            <a:r>
              <a:rPr lang="ru-RU" sz="2000" dirty="0" smtClean="0"/>
              <a:t>приобрел характер </a:t>
            </a:r>
            <a:r>
              <a:rPr lang="ru-RU" sz="2000" dirty="0" err="1" smtClean="0"/>
              <a:t>полетности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Французская </a:t>
            </a:r>
            <a:r>
              <a:rPr lang="ru-RU" sz="2000" dirty="0" smtClean="0"/>
              <a:t>манера танца отличалась легкостью и воздушностью, итальянская по-прежнему развивала виртуозность танца: прыжки, вращения.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7920880" cy="60510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Критика нового образа </a:t>
            </a:r>
            <a:r>
              <a:rPr lang="ru-RU" sz="1800" dirty="0" smtClean="0"/>
              <a:t>жизни </a:t>
            </a:r>
            <a:r>
              <a:rPr lang="ru-RU" sz="1800" dirty="0" smtClean="0"/>
              <a:t>приняла у романтиков форму разлада мечты и действительности. </a:t>
            </a:r>
            <a:r>
              <a:rPr lang="ru-RU" sz="1800" b="1" dirty="0" smtClean="0"/>
              <a:t>Героинями </a:t>
            </a:r>
            <a:r>
              <a:rPr lang="ru-RU" sz="1800" b="1" dirty="0" smtClean="0"/>
              <a:t>балетов стали сильфиды и лесные духи виллисы, персонажи кельтского и германского фольклора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Облик </a:t>
            </a:r>
            <a:r>
              <a:rPr lang="ru-RU" sz="1800" dirty="0" smtClean="0"/>
              <a:t>танцовщицы в белом тюнике, воплощавший неземное существо с веночком на голове и крылышками за спиной, придумали французские художники-костюмеры </a:t>
            </a:r>
            <a:r>
              <a:rPr lang="ru-RU" sz="1800" dirty="0" err="1" smtClean="0"/>
              <a:t>И.Леконт</a:t>
            </a:r>
            <a:r>
              <a:rPr lang="ru-RU" sz="1800" dirty="0" smtClean="0"/>
              <a:t>, </a:t>
            </a:r>
            <a:r>
              <a:rPr lang="ru-RU" sz="1800" dirty="0" err="1" smtClean="0"/>
              <a:t>Э.Лами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П.Лормье</a:t>
            </a:r>
            <a:r>
              <a:rPr lang="ru-RU" sz="1800" dirty="0" smtClean="0"/>
              <a:t>. 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Поднялась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роль кордебалетного танца, в единое целое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слились танец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и пантомима, сольный, кордебалетный 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ансамблевый танец.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dirty="0" smtClean="0"/>
              <a:t>Романтический балет в большей степени опирался на литературный первоисточник: </a:t>
            </a:r>
            <a:r>
              <a:rPr lang="ru-RU" sz="1800" i="1" dirty="0" smtClean="0"/>
              <a:t>«</a:t>
            </a:r>
            <a:r>
              <a:rPr lang="ru-RU" sz="1800" i="1" dirty="0" err="1" smtClean="0"/>
              <a:t>Эсмеральда</a:t>
            </a:r>
            <a:r>
              <a:rPr lang="ru-RU" sz="1800" i="1" dirty="0" smtClean="0"/>
              <a:t>»,</a:t>
            </a:r>
            <a:r>
              <a:rPr lang="ru-RU" sz="1800" dirty="0" smtClean="0"/>
              <a:t> 1844, по В.Гюго,</a:t>
            </a:r>
            <a:r>
              <a:rPr lang="ru-RU" sz="1800" i="1" dirty="0" smtClean="0"/>
              <a:t> «Корсар»</a:t>
            </a:r>
            <a:r>
              <a:rPr lang="ru-RU" sz="1800" dirty="0" smtClean="0"/>
              <a:t>, 1856 по Дж.Г.Байрону, «</a:t>
            </a:r>
            <a:r>
              <a:rPr lang="ru-RU" sz="1800" i="1" dirty="0" err="1" smtClean="0"/>
              <a:t>Катарина</a:t>
            </a:r>
            <a:r>
              <a:rPr lang="ru-RU" sz="1800" i="1" dirty="0" smtClean="0"/>
              <a:t>, дочь разбойника»</a:t>
            </a:r>
            <a:r>
              <a:rPr lang="ru-RU" sz="1800" dirty="0" smtClean="0"/>
              <a:t>, Ц.Пуни, 1846. </a:t>
            </a:r>
            <a:endParaRPr lang="ru-RU" sz="1800" dirty="0" smtClean="0"/>
          </a:p>
          <a:p>
            <a:r>
              <a:rPr lang="ru-RU" sz="1800" dirty="0" smtClean="0"/>
              <a:t>Повысилась </a:t>
            </a:r>
            <a:r>
              <a:rPr lang="ru-RU" sz="1800" dirty="0" smtClean="0"/>
              <a:t>роль </a:t>
            </a:r>
            <a:r>
              <a:rPr lang="ru-RU" sz="1800" b="1" dirty="0" smtClean="0"/>
              <a:t>музыки, которая стала </a:t>
            </a:r>
            <a:r>
              <a:rPr lang="ru-RU" sz="1800" b="1" dirty="0" smtClean="0"/>
              <a:t>авторской</a:t>
            </a:r>
            <a:r>
              <a:rPr lang="ru-RU" sz="1800" dirty="0" smtClean="0"/>
              <a:t> взамен сборной. Она </a:t>
            </a:r>
            <a:r>
              <a:rPr lang="ru-RU" sz="1800" dirty="0" smtClean="0"/>
              <a:t>служила фоном и </a:t>
            </a:r>
            <a:r>
              <a:rPr lang="ru-RU" sz="1800" dirty="0" smtClean="0"/>
              <a:t>ритмом для танца.</a:t>
            </a:r>
            <a:endParaRPr lang="ru-RU" sz="1800" dirty="0" smtClean="0"/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Вершиной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балета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стала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«Жизель»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1841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по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либретто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Т.Готье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на музыку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А.Адана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А.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Адан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начал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процесс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симфонизации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балета,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обогащения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ее арсеналом выразительных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             средств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присущих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симфонической музыке.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4" name="Picture 2" descr="https://im0-tub-ru.yandex.net/i?id=ddedf51ab913270bbc124f6d5784d38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2795464" cy="209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Балет накануне 20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На рубеже 19–20 вв. в хореографию проникли течения импрессионизма и свободного танца </a:t>
            </a:r>
            <a:r>
              <a:rPr lang="ru-RU" b="1" dirty="0" smtClean="0"/>
              <a:t>.</a:t>
            </a:r>
            <a:endParaRPr lang="ru-RU" b="1" dirty="0" smtClean="0"/>
          </a:p>
          <a:p>
            <a:r>
              <a:rPr lang="ru-RU" dirty="0" smtClean="0"/>
              <a:t>Модерн зародился </a:t>
            </a:r>
            <a:r>
              <a:rPr lang="ru-RU" dirty="0" smtClean="0"/>
              <a:t>на рубеже 19–20 вв. в США и Германии. Модерн-хореография </a:t>
            </a:r>
            <a:r>
              <a:rPr lang="ru-RU" dirty="0" smtClean="0"/>
              <a:t>состоит из свободного танца, ритмопластики, </a:t>
            </a:r>
            <a:r>
              <a:rPr lang="ru-RU" dirty="0" smtClean="0"/>
              <a:t>интуитивной трактовкой музыки. </a:t>
            </a:r>
            <a:r>
              <a:rPr lang="ru-RU" dirty="0" smtClean="0"/>
              <a:t>Модерн активно </a:t>
            </a:r>
            <a:r>
              <a:rPr lang="ru-RU" dirty="0" smtClean="0"/>
              <a:t>разрабатывает перегибы корпуса, подвижность плеч и бедер, экспрессию рук.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Идеологами </a:t>
            </a:r>
            <a:r>
              <a:rPr lang="ru-RU" dirty="0" smtClean="0"/>
              <a:t>модерна стали </a:t>
            </a:r>
            <a:endParaRPr lang="ru-RU" dirty="0" smtClean="0"/>
          </a:p>
          <a:p>
            <a:r>
              <a:rPr lang="ru-RU" dirty="0" smtClean="0"/>
              <a:t>французский </a:t>
            </a:r>
            <a:r>
              <a:rPr lang="ru-RU" dirty="0" smtClean="0"/>
              <a:t>теоретик </a:t>
            </a:r>
            <a:r>
              <a:rPr lang="ru-RU" b="1" dirty="0" err="1" smtClean="0"/>
              <a:t>Ф.Дельсарт</a:t>
            </a:r>
            <a:r>
              <a:rPr lang="ru-RU" b="1" dirty="0" smtClean="0"/>
              <a:t> </a:t>
            </a:r>
            <a:r>
              <a:rPr lang="ru-RU" dirty="0" smtClean="0"/>
              <a:t>(1811–1871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американская </a:t>
            </a:r>
            <a:r>
              <a:rPr lang="ru-RU" dirty="0" smtClean="0"/>
              <a:t>танцовщица </a:t>
            </a:r>
            <a:r>
              <a:rPr lang="ru-RU" b="1" dirty="0" err="1" smtClean="0"/>
              <a:t>Айседора</a:t>
            </a:r>
            <a:r>
              <a:rPr lang="ru-RU" b="1" dirty="0" smtClean="0"/>
              <a:t> </a:t>
            </a:r>
            <a:r>
              <a:rPr lang="ru-RU" b="1" dirty="0" err="1" smtClean="0"/>
              <a:t>Дункан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с ее </a:t>
            </a:r>
            <a:r>
              <a:rPr lang="ru-RU" dirty="0" smtClean="0"/>
              <a:t>обновленной античностью </a:t>
            </a:r>
            <a:endParaRPr lang="ru-RU" dirty="0" smtClean="0"/>
          </a:p>
          <a:p>
            <a:r>
              <a:rPr lang="ru-RU" b="1" dirty="0" err="1" smtClean="0"/>
              <a:t>Э.Ж.Далькроз</a:t>
            </a:r>
            <a:r>
              <a:rPr lang="ru-RU" dirty="0" smtClean="0"/>
              <a:t> </a:t>
            </a:r>
            <a:r>
              <a:rPr lang="ru-RU" dirty="0" smtClean="0"/>
              <a:t>(1865–1914) с системой </a:t>
            </a:r>
            <a:r>
              <a:rPr lang="ru-RU" dirty="0" err="1" smtClean="0"/>
              <a:t>эуритмики</a:t>
            </a:r>
            <a:r>
              <a:rPr lang="ru-RU" dirty="0" smtClean="0"/>
              <a:t>, ритмопластического танца.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s://i0.wp.com/step-journal.ru/wp-content/uploads/2010/06/duncan-011620090425510Z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8397" y="3284984"/>
            <a:ext cx="167560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92088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Балет из </a:t>
            </a:r>
            <a:r>
              <a:rPr lang="ru-RU" dirty="0" err="1" smtClean="0"/>
              <a:t>россии</a:t>
            </a:r>
            <a:r>
              <a:rPr lang="ru-RU" dirty="0" smtClean="0"/>
              <a:t> известен в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571184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Поворотом к новой балетной эстетике стала деятельность </a:t>
            </a:r>
            <a:r>
              <a:rPr lang="ru-RU" b="1" dirty="0" smtClean="0"/>
              <a:t>С.П.Дягилева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Русские сезоны» </a:t>
            </a:r>
            <a:r>
              <a:rPr lang="ru-RU" dirty="0" smtClean="0"/>
              <a:t>(1909–1911) и </a:t>
            </a:r>
            <a:r>
              <a:rPr lang="ru-RU" b="1" dirty="0" smtClean="0"/>
              <a:t>труппа «Русский балет» </a:t>
            </a:r>
            <a:r>
              <a:rPr lang="ru-RU" dirty="0" smtClean="0"/>
              <a:t>(1911–1929) оказали огромное влияние на развитие мирового балета.</a:t>
            </a:r>
            <a:endParaRPr lang="ru-RU" dirty="0"/>
          </a:p>
        </p:txBody>
      </p:sp>
      <p:pic>
        <p:nvPicPr>
          <p:cNvPr id="28674" name="Picture 2" descr="http://im6.kommersant.ru/Issues.photo/OGONIOK/2016/007/KMO_116350_06425_1_t218_233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4534128" cy="254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реформатор жанра –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Петр Ильич Чайковский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9416"/>
            <a:ext cx="5040560" cy="49159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Он внёс </a:t>
            </a:r>
            <a:r>
              <a:rPr lang="ru-RU" dirty="0" smtClean="0"/>
              <a:t>в </a:t>
            </a:r>
            <a:r>
              <a:rPr lang="ru-RU" dirty="0" smtClean="0"/>
              <a:t>жанр балета </a:t>
            </a:r>
            <a:r>
              <a:rPr lang="ru-RU" dirty="0" smtClean="0"/>
              <a:t>непрерывное симфоническое развитие, глубокое образное содержание, драматическую выразительность.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Музыка балетов </a:t>
            </a:r>
            <a:r>
              <a:rPr lang="ru-RU" dirty="0" smtClean="0"/>
              <a:t>«Лебединое озеро», «Спящая красавица», «Щелкунчик» </a:t>
            </a:r>
            <a:r>
              <a:rPr lang="ru-RU" dirty="0" smtClean="0"/>
              <a:t>раскрывает </a:t>
            </a:r>
            <a:r>
              <a:rPr lang="ru-RU" dirty="0" smtClean="0"/>
              <a:t>внутреннее течение </a:t>
            </a:r>
            <a:r>
              <a:rPr lang="ru-RU" dirty="0" smtClean="0"/>
              <a:t>сюжета, воплощает </a:t>
            </a:r>
            <a:r>
              <a:rPr lang="ru-RU" dirty="0" smtClean="0"/>
              <a:t>характеры героев в их взаимодействии, развитии, борьбе. </a:t>
            </a:r>
            <a:endParaRPr lang="ru-RU" dirty="0"/>
          </a:p>
        </p:txBody>
      </p:sp>
      <p:pic>
        <p:nvPicPr>
          <p:cNvPr id="29698" name="Picture 2" descr="https://im0-tub-ru.yandex.net/i?id=b44739a1d7ad68d39af7f6ba41fc1cc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65462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  Ведущие театры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437112"/>
            <a:ext cx="7344816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Узнай	те, о каких театрах идет речь?</a:t>
            </a:r>
          </a:p>
          <a:p>
            <a:pPr>
              <a:buNone/>
            </a:pPr>
            <a:r>
              <a:rPr lang="ru-RU" dirty="0" smtClean="0"/>
              <a:t>В каких городах они расположены?</a:t>
            </a:r>
          </a:p>
          <a:p>
            <a:pPr>
              <a:buNone/>
            </a:pPr>
            <a:r>
              <a:rPr lang="ru-RU" dirty="0" smtClean="0"/>
              <a:t>Имена каких танцовщиков связаны с этими театрами?</a:t>
            </a:r>
            <a:endParaRPr lang="ru-RU" dirty="0"/>
          </a:p>
        </p:txBody>
      </p:sp>
      <p:pic>
        <p:nvPicPr>
          <p:cNvPr id="30722" name="Picture 2" descr="https://im0-tub-ru.yandex.net/i?id=00d240a72b53e1272de19f9924ea100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224469" cy="2880320"/>
          </a:xfrm>
          <a:prstGeom prst="rect">
            <a:avLst/>
          </a:prstGeom>
          <a:noFill/>
        </p:spPr>
      </p:pic>
      <p:pic>
        <p:nvPicPr>
          <p:cNvPr id="30724" name="Picture 4" descr="https://im0-tub-ru.yandex.net/i?id=5209efcc34a34b7b22ec6ae82a4c095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268760"/>
            <a:ext cx="34585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 «балет»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4536504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имеет </a:t>
            </a:r>
            <a:r>
              <a:rPr lang="ru-RU" dirty="0" smtClean="0"/>
              <a:t>два значения: </a:t>
            </a:r>
            <a:endParaRPr lang="ru-RU" dirty="0" smtClean="0"/>
          </a:p>
          <a:p>
            <a:r>
              <a:rPr lang="ru-RU" sz="2400" dirty="0" smtClean="0"/>
              <a:t>1</a:t>
            </a:r>
            <a:r>
              <a:rPr lang="ru-RU" sz="2400" dirty="0" smtClean="0"/>
              <a:t>. Вид театрально-музыкального искусства, в котором художественный образ создается с помощью хореографии, танцевально-пластического языка. 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 Балетный спектакль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upload.wikimedia.org/wikipedia/commons/thumb/d/d3/Degas-_La_classe_de_danse_1874.jpg/220px-Degas-_La_classe_de_danse_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103612" cy="3611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56612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 «Урок танцев»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</a:t>
            </a:r>
            <a:r>
              <a:rPr lang="ru-RU" dirty="0" err="1" smtClean="0"/>
              <a:t>Эдгард</a:t>
            </a:r>
            <a:r>
              <a:rPr lang="ru-RU" dirty="0" smtClean="0"/>
              <a:t> Дега, 1874г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4896544" cy="1236752"/>
          </a:xfrm>
        </p:spPr>
        <p:txBody>
          <a:bodyPr/>
          <a:lstStyle/>
          <a:p>
            <a:r>
              <a:rPr lang="ru-RU" dirty="0" smtClean="0"/>
              <a:t>Возникновение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жанра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48269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Балет возник </a:t>
            </a:r>
            <a:r>
              <a:rPr lang="ru-RU" sz="2000" dirty="0" smtClean="0"/>
              <a:t>как придворно-аристократическое искусство гораздо позже </a:t>
            </a:r>
            <a:r>
              <a:rPr lang="ru-RU" sz="2000" dirty="0" smtClean="0"/>
              <a:t>танца </a:t>
            </a:r>
            <a:r>
              <a:rPr lang="ru-RU" sz="2000" dirty="0" smtClean="0"/>
              <a:t>в 15–16 вв. обозначал не спектакль, а танцевальный эпизод.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Началом балетной эпохи </a:t>
            </a:r>
            <a:r>
              <a:rPr lang="ru-RU" sz="2000" dirty="0" smtClean="0"/>
              <a:t>во </a:t>
            </a:r>
            <a:r>
              <a:rPr lang="ru-RU" sz="2000" dirty="0" smtClean="0"/>
              <a:t>Франции </a:t>
            </a:r>
            <a:r>
              <a:rPr lang="ru-RU" sz="2000" dirty="0" smtClean="0"/>
              <a:t>следует </a:t>
            </a:r>
            <a:r>
              <a:rPr lang="ru-RU" sz="2000" dirty="0" smtClean="0"/>
              <a:t>считать </a:t>
            </a:r>
            <a:r>
              <a:rPr lang="ru-RU" sz="2000" dirty="0" smtClean="0"/>
              <a:t>15 октября 1581г., когда </a:t>
            </a:r>
            <a:r>
              <a:rPr lang="ru-RU" sz="2000" dirty="0" smtClean="0"/>
              <a:t>при французском дворе </a:t>
            </a:r>
            <a:r>
              <a:rPr lang="ru-RU" sz="2000" dirty="0" smtClean="0"/>
              <a:t>состоялось </a:t>
            </a:r>
            <a:r>
              <a:rPr lang="ru-RU" sz="2000" dirty="0" smtClean="0"/>
              <a:t>представление </a:t>
            </a:r>
            <a:r>
              <a:rPr lang="ru-RU" sz="2000" dirty="0" smtClean="0"/>
              <a:t>зрелища, которое </a:t>
            </a:r>
            <a:r>
              <a:rPr lang="ru-RU" sz="2000" dirty="0" smtClean="0"/>
              <a:t>принято считать первым балетом — «Комедийный балет королевы» (или «Цирцея»), поставленное итальянским скрипачом,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            «</a:t>
            </a:r>
            <a:r>
              <a:rPr lang="ru-RU" sz="2000" b="1" dirty="0" smtClean="0"/>
              <a:t>главным интендантом музыки</a:t>
            </a:r>
            <a:r>
              <a:rPr lang="ru-RU" sz="2000" b="1" dirty="0" smtClean="0"/>
              <a:t>»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                    </a:t>
            </a:r>
            <a:r>
              <a:rPr lang="ru-RU" sz="2000" b="1" dirty="0" err="1" smtClean="0"/>
              <a:t>Бальтазарини</a:t>
            </a:r>
            <a:r>
              <a:rPr lang="ru-RU" sz="2000" b="1" dirty="0" smtClean="0"/>
              <a:t> де </a:t>
            </a:r>
            <a:r>
              <a:rPr lang="ru-RU" sz="2000" b="1" dirty="0" err="1" smtClean="0"/>
              <a:t>Бельджозо</a:t>
            </a:r>
            <a:r>
              <a:rPr lang="ru-RU" sz="2000" b="1" dirty="0" smtClean="0"/>
              <a:t>. 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15362" name="Picture 2" descr="https://upload.wikimedia.org/wikipedia/commons/thumb/6/6d/Foyer_de_la_danse_3.jpg/220px-Foyer_de_la_dans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463652" cy="2487534"/>
          </a:xfrm>
          <a:prstGeom prst="rect">
            <a:avLst/>
          </a:prstGeom>
          <a:noFill/>
        </p:spPr>
      </p:pic>
      <p:pic>
        <p:nvPicPr>
          <p:cNvPr id="15364" name="Picture 4" descr="https://www.thesun.co.uk/wp-content/uploads/2017/04/nintchdbpict000318162048-e1492721015613.jpg?strip=all&amp;w=826&amp;quality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17032"/>
            <a:ext cx="2520280" cy="292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балет 16 века: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</a:t>
            </a:r>
            <a:r>
              <a:rPr lang="ru-RU" dirty="0" smtClean="0"/>
              <a:t>начала 16 в. известны конные балеты, в которых всадники гарцевали на лошадях под музыку, пение и декламацию (</a:t>
            </a:r>
            <a:r>
              <a:rPr lang="ru-RU" i="1" dirty="0" smtClean="0"/>
              <a:t>«Турнир ветров»</a:t>
            </a:r>
            <a:r>
              <a:rPr lang="ru-RU" dirty="0" smtClean="0"/>
              <a:t>, 1608г.;</a:t>
            </a:r>
            <a:r>
              <a:rPr lang="ru-RU" i="1" dirty="0" smtClean="0"/>
              <a:t> «Битва красоты»</a:t>
            </a:r>
            <a:r>
              <a:rPr lang="ru-RU" dirty="0" smtClean="0"/>
              <a:t>, 1616г. Флоренция).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 smtClean="0"/>
              <a:t>времена Людовика XIV спектакли придворного балета достигли наивысшего великолепия, включали в себя сценические эффекты, придававшие зрелищу характер феерии. Людовик XIV </a:t>
            </a:r>
            <a:r>
              <a:rPr lang="ru-RU" dirty="0" smtClean="0"/>
              <a:t>в </a:t>
            </a:r>
            <a:r>
              <a:rPr lang="ru-RU" dirty="0" smtClean="0"/>
              <a:t>1653 он выступил в роли Солнца в </a:t>
            </a:r>
            <a:r>
              <a:rPr lang="ru-RU" i="1" dirty="0" smtClean="0"/>
              <a:t>«Балете ночи», </a:t>
            </a:r>
            <a:r>
              <a:rPr lang="ru-RU" dirty="0" smtClean="0"/>
              <a:t>с тех пор его называли «Король-солнце».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конце 16 века возник </a:t>
            </a:r>
            <a:r>
              <a:rPr lang="ru-RU" dirty="0" smtClean="0"/>
              <a:t>фигурный, </a:t>
            </a:r>
            <a:r>
              <a:rPr lang="ru-RU" dirty="0" smtClean="0"/>
              <a:t>изобразительный танец</a:t>
            </a:r>
            <a:r>
              <a:rPr lang="ru-RU" dirty="0" smtClean="0"/>
              <a:t>, организованный по типу составления геометрических фигур (</a:t>
            </a:r>
            <a:r>
              <a:rPr lang="ru-RU" dirty="0" err="1" smtClean="0"/>
              <a:t>балло-фигурато</a:t>
            </a:r>
            <a:r>
              <a:rPr lang="ru-RU" dirty="0" smtClean="0"/>
              <a:t>). </a:t>
            </a:r>
            <a:r>
              <a:rPr lang="ru-RU" dirty="0" smtClean="0"/>
              <a:t>Пример: </a:t>
            </a:r>
            <a:r>
              <a:rPr lang="ru-RU" i="1" dirty="0" smtClean="0"/>
              <a:t>«</a:t>
            </a:r>
            <a:r>
              <a:rPr lang="ru-RU" i="1" dirty="0" smtClean="0"/>
              <a:t>Балет турчанок», </a:t>
            </a:r>
            <a:r>
              <a:rPr lang="ru-RU" dirty="0" smtClean="0"/>
              <a:t>исполненный </a:t>
            </a:r>
            <a:r>
              <a:rPr lang="ru-RU" dirty="0" smtClean="0"/>
              <a:t>в 1615 </a:t>
            </a:r>
            <a:r>
              <a:rPr lang="ru-RU" dirty="0" smtClean="0"/>
              <a:t>при дворе герцогов Медичи во Флоренции.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92888" cy="109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балетмейстер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- Пьер </a:t>
            </a:r>
            <a:r>
              <a:rPr lang="ru-RU" dirty="0" err="1" smtClean="0"/>
              <a:t>Бошан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09416"/>
            <a:ext cx="4896544" cy="4846320"/>
          </a:xfrm>
        </p:spPr>
        <p:txBody>
          <a:bodyPr>
            <a:normAutofit fontScale="70000" lnSpcReduction="20000"/>
          </a:bodyPr>
          <a:lstStyle/>
          <a:p>
            <a:pPr indent="274320">
              <a:buNone/>
            </a:pPr>
            <a:r>
              <a:rPr lang="ru-RU" dirty="0" smtClean="0"/>
              <a:t>Он </a:t>
            </a:r>
            <a:r>
              <a:rPr lang="ru-RU" dirty="0" smtClean="0"/>
              <a:t>з</a:t>
            </a:r>
            <a:r>
              <a:rPr lang="ru-RU" b="1" dirty="0" smtClean="0"/>
              <a:t>аписал каноны благородной манеры танца, в основу которой положил принцип </a:t>
            </a:r>
            <a:r>
              <a:rPr lang="ru-RU" b="1" dirty="0" err="1" smtClean="0"/>
              <a:t>выворотности</a:t>
            </a:r>
            <a:r>
              <a:rPr lang="ru-RU" b="1" dirty="0" smtClean="0"/>
              <a:t> ног</a:t>
            </a:r>
            <a:r>
              <a:rPr lang="ru-RU" dirty="0" smtClean="0"/>
              <a:t> (</a:t>
            </a:r>
            <a:r>
              <a:rPr lang="ru-RU" dirty="0" err="1" smtClean="0"/>
              <a:t>en</a:t>
            </a:r>
            <a:r>
              <a:rPr lang="ru-RU" dirty="0" smtClean="0"/>
              <a:t> </a:t>
            </a:r>
            <a:r>
              <a:rPr lang="ru-RU" dirty="0" err="1" smtClean="0"/>
              <a:t>dehors</a:t>
            </a:r>
            <a:r>
              <a:rPr lang="ru-RU" dirty="0" smtClean="0"/>
              <a:t>). </a:t>
            </a:r>
            <a:endParaRPr lang="ru-RU" dirty="0" smtClean="0"/>
          </a:p>
          <a:p>
            <a:pPr indent="274320">
              <a:buNone/>
            </a:pPr>
            <a:r>
              <a:rPr lang="ru-RU" b="1" dirty="0" smtClean="0"/>
              <a:t>Все </a:t>
            </a:r>
            <a:r>
              <a:rPr lang="ru-RU" b="1" dirty="0" smtClean="0"/>
              <a:t>движения танцовщика он разделил на группы: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приседания </a:t>
            </a:r>
            <a:r>
              <a:rPr lang="ru-RU" dirty="0" smtClean="0"/>
              <a:t>(плие), </a:t>
            </a:r>
            <a:endParaRPr lang="ru-RU" dirty="0" smtClean="0"/>
          </a:p>
          <a:p>
            <a:r>
              <a:rPr lang="ru-RU" dirty="0" smtClean="0"/>
              <a:t>прыжки </a:t>
            </a:r>
            <a:r>
              <a:rPr lang="ru-RU" dirty="0" smtClean="0"/>
              <a:t>(</a:t>
            </a:r>
            <a:r>
              <a:rPr lang="ru-RU" dirty="0" err="1" smtClean="0"/>
              <a:t>заноски</a:t>
            </a:r>
            <a:r>
              <a:rPr lang="ru-RU" dirty="0" smtClean="0"/>
              <a:t>, антраша, кабриоли, жете</a:t>
            </a:r>
            <a:r>
              <a:rPr lang="ru-RU" i="1" dirty="0" smtClean="0"/>
              <a:t>, </a:t>
            </a:r>
            <a:r>
              <a:rPr lang="ru-RU" dirty="0" smtClean="0"/>
              <a:t>способность зависать в прыжке</a:t>
            </a:r>
            <a:r>
              <a:rPr lang="ru-RU" i="1" dirty="0" smtClean="0"/>
              <a:t> – </a:t>
            </a:r>
            <a:r>
              <a:rPr lang="ru-RU" dirty="0" err="1" smtClean="0"/>
              <a:t>элевация</a:t>
            </a:r>
            <a:r>
              <a:rPr lang="ru-RU" dirty="0" smtClean="0"/>
              <a:t>), </a:t>
            </a:r>
            <a:endParaRPr lang="ru-RU" dirty="0" smtClean="0"/>
          </a:p>
          <a:p>
            <a:r>
              <a:rPr lang="ru-RU" dirty="0" smtClean="0"/>
              <a:t>вращения </a:t>
            </a:r>
            <a:r>
              <a:rPr lang="ru-RU" dirty="0" smtClean="0"/>
              <a:t>(пируэты, фуэте), </a:t>
            </a:r>
            <a:endParaRPr lang="ru-RU" dirty="0" smtClean="0"/>
          </a:p>
          <a:p>
            <a:r>
              <a:rPr lang="ru-RU" dirty="0" smtClean="0"/>
              <a:t>положения </a:t>
            </a:r>
            <a:r>
              <a:rPr lang="ru-RU" dirty="0" smtClean="0"/>
              <a:t>корпуса (аттитюды, арабески). </a:t>
            </a:r>
            <a:endParaRPr lang="ru-RU" dirty="0" smtClean="0"/>
          </a:p>
          <a:p>
            <a:pPr indent="274320">
              <a:buNone/>
            </a:pPr>
            <a:r>
              <a:rPr lang="ru-RU" dirty="0" smtClean="0"/>
              <a:t>Выполнение </a:t>
            </a:r>
            <a:r>
              <a:rPr lang="ru-RU" dirty="0" smtClean="0"/>
              <a:t>этих движений осуществлялось на основе пяти позиций ног и трех позиций рук (</a:t>
            </a:r>
            <a:r>
              <a:rPr lang="ru-RU" dirty="0" err="1" smtClean="0"/>
              <a:t>port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bras</a:t>
            </a:r>
            <a:r>
              <a:rPr lang="ru-RU" dirty="0" smtClean="0"/>
              <a:t>). Все па классического танца являются производными от этих позиций ног и рук. </a:t>
            </a:r>
            <a:endParaRPr lang="ru-RU" dirty="0"/>
          </a:p>
        </p:txBody>
      </p:sp>
      <p:pic>
        <p:nvPicPr>
          <p:cNvPr id="16386" name="Picture 2" descr="http://ural-ballet-school.ru/images/ist-baleta/bos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664296" cy="342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«опера-балет»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как жанр в 17 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r>
              <a:rPr lang="ru-RU" sz="2400" dirty="0" smtClean="0"/>
              <a:t>Первоначально – танцорами были мужчины.</a:t>
            </a:r>
          </a:p>
          <a:p>
            <a:r>
              <a:rPr lang="ru-RU" sz="2400" dirty="0" smtClean="0"/>
              <a:t>Композиторы </a:t>
            </a:r>
            <a:r>
              <a:rPr lang="ru-RU" sz="2400" dirty="0" smtClean="0"/>
              <a:t>Ж.Б. </a:t>
            </a:r>
            <a:r>
              <a:rPr lang="ru-RU" sz="2400" dirty="0" err="1" smtClean="0"/>
              <a:t>Люлли</a:t>
            </a:r>
            <a:r>
              <a:rPr lang="ru-RU" sz="2400" dirty="0" smtClean="0"/>
              <a:t>, А</a:t>
            </a:r>
            <a:r>
              <a:rPr lang="ru-RU" sz="2400" dirty="0" smtClean="0"/>
              <a:t>. </a:t>
            </a:r>
            <a:r>
              <a:rPr lang="ru-RU" sz="2400" dirty="0" err="1" smtClean="0"/>
              <a:t>Кампра</a:t>
            </a:r>
            <a:r>
              <a:rPr lang="ru-RU" sz="2400" dirty="0" smtClean="0"/>
              <a:t>, Ж.Ф</a:t>
            </a:r>
            <a:r>
              <a:rPr lang="ru-RU" sz="2400" dirty="0" smtClean="0"/>
              <a:t>. Рамо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Луи </a:t>
            </a:r>
            <a:r>
              <a:rPr lang="ru-RU" sz="2400" dirty="0" err="1" smtClean="0"/>
              <a:t>Дюпре</a:t>
            </a:r>
            <a:r>
              <a:rPr lang="ru-RU" sz="2400" dirty="0" smtClean="0"/>
              <a:t> – основоположник мужского сценического танца</a:t>
            </a:r>
          </a:p>
          <a:p>
            <a:r>
              <a:rPr lang="ru-RU" sz="2400" dirty="0" smtClean="0"/>
              <a:t>Упрощена одежда и обувь для </a:t>
            </a:r>
            <a:r>
              <a:rPr lang="ru-RU" sz="2400" dirty="0" err="1" smtClean="0"/>
              <a:t>танцевания</a:t>
            </a:r>
            <a:r>
              <a:rPr lang="ru-RU" sz="2400" dirty="0" smtClean="0"/>
              <a:t> женщинам, благодаря балеринам </a:t>
            </a:r>
          </a:p>
          <a:p>
            <a:pPr>
              <a:buNone/>
            </a:pPr>
            <a:r>
              <a:rPr lang="ru-RU" sz="2400" dirty="0" smtClean="0"/>
              <a:t>                     Мари </a:t>
            </a:r>
            <a:r>
              <a:rPr lang="ru-RU" sz="2400" dirty="0" err="1" smtClean="0"/>
              <a:t>Камарго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и Мари Сале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i0.wp.com/step-journal.ru/wp-content/uploads/2010/06/12357301328a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1907704" cy="2384631"/>
          </a:xfrm>
          <a:prstGeom prst="rect">
            <a:avLst/>
          </a:prstGeom>
          <a:noFill/>
        </p:spPr>
      </p:pic>
      <p:pic>
        <p:nvPicPr>
          <p:cNvPr id="18436" name="Picture 4" descr="https://i0.wp.com/step-journal.ru/wp-content/uploads/2010/06/20090730075100_ma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1584176" cy="226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Жанр балета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776864" cy="5042960"/>
          </a:xfrm>
        </p:spPr>
        <p:txBody>
          <a:bodyPr/>
          <a:lstStyle/>
          <a:p>
            <a:r>
              <a:rPr lang="ru-RU" dirty="0" smtClean="0"/>
              <a:t>В России первый балетный спектакль состоялся 8 февраля 1673 года при дворе </a:t>
            </a:r>
            <a:r>
              <a:rPr lang="ru-RU" dirty="0" smtClean="0"/>
              <a:t>царя Алексея Михайловича  в </a:t>
            </a:r>
            <a:r>
              <a:rPr lang="ru-RU" dirty="0" smtClean="0"/>
              <a:t>подмосковном селе </a:t>
            </a:r>
            <a:r>
              <a:rPr lang="ru-RU" dirty="0" err="1" smtClean="0"/>
              <a:t>Преображенское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Национальное </a:t>
            </a:r>
            <a:r>
              <a:rPr lang="ru-RU" dirty="0" smtClean="0"/>
              <a:t>своеобразие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русского </a:t>
            </a:r>
            <a:r>
              <a:rPr lang="ru-RU" dirty="0" smtClean="0"/>
              <a:t>балета </a:t>
            </a:r>
            <a:r>
              <a:rPr lang="ru-RU" dirty="0" smtClean="0"/>
              <a:t>формировалось </a:t>
            </a:r>
          </a:p>
          <a:p>
            <a:pPr>
              <a:buNone/>
            </a:pPr>
            <a:r>
              <a:rPr lang="ru-RU" dirty="0" smtClean="0"/>
              <a:t>   в </a:t>
            </a:r>
            <a:r>
              <a:rPr lang="ru-RU" dirty="0" smtClean="0"/>
              <a:t>начале XIX </a:t>
            </a:r>
            <a:r>
              <a:rPr lang="ru-RU" dirty="0" smtClean="0"/>
              <a:t>века, благодаря</a:t>
            </a:r>
          </a:p>
          <a:p>
            <a:pPr>
              <a:buNone/>
            </a:pPr>
            <a:r>
              <a:rPr lang="ru-RU" dirty="0" smtClean="0"/>
              <a:t>   деятельности французского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балетмейстера Шарля-Луи </a:t>
            </a:r>
            <a:r>
              <a:rPr lang="ru-RU" dirty="0" err="1" smtClean="0"/>
              <a:t>Дидло</a:t>
            </a:r>
            <a:endParaRPr lang="ru-RU" dirty="0"/>
          </a:p>
        </p:txBody>
      </p:sp>
      <p:pic>
        <p:nvPicPr>
          <p:cNvPr id="26626" name="Picture 2" descr="http://plie.ru/i/informer/did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24944"/>
            <a:ext cx="25167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20040"/>
            <a:ext cx="5356448" cy="1143000"/>
          </a:xfrm>
        </p:spPr>
        <p:txBody>
          <a:bodyPr/>
          <a:lstStyle/>
          <a:p>
            <a:r>
              <a:rPr lang="ru-RU" dirty="0" smtClean="0"/>
              <a:t>Балет в 18 веке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609416"/>
            <a:ext cx="4924400" cy="4846320"/>
          </a:xfrm>
        </p:spPr>
        <p:txBody>
          <a:bodyPr/>
          <a:lstStyle/>
          <a:p>
            <a:r>
              <a:rPr lang="ru-RU" dirty="0" smtClean="0"/>
              <a:t>Легкая одежда 18 века помогла развиваться технике движений.</a:t>
            </a:r>
          </a:p>
          <a:p>
            <a:r>
              <a:rPr lang="ru-RU" dirty="0" smtClean="0"/>
              <a:t>Содержание </a:t>
            </a:r>
            <a:r>
              <a:rPr lang="ru-RU" dirty="0" smtClean="0"/>
              <a:t>балетных номеров было слабо связано с сюжетом оперы и носило характер </a:t>
            </a:r>
            <a:r>
              <a:rPr lang="ru-RU" dirty="0" smtClean="0"/>
              <a:t>антре(входа) и </a:t>
            </a:r>
            <a:r>
              <a:rPr lang="ru-RU" dirty="0" smtClean="0"/>
              <a:t>выхода в </a:t>
            </a:r>
            <a:r>
              <a:rPr lang="ru-RU" dirty="0" smtClean="0"/>
              <a:t>менуэте (гавоте </a:t>
            </a:r>
            <a:r>
              <a:rPr lang="ru-RU" dirty="0" smtClean="0"/>
              <a:t>и </a:t>
            </a:r>
            <a:r>
              <a:rPr lang="ru-RU" dirty="0" smtClean="0"/>
              <a:t>др. танцах) </a:t>
            </a:r>
            <a:r>
              <a:rPr lang="ru-RU" dirty="0" smtClean="0"/>
              <a:t>в процессе </a:t>
            </a:r>
            <a:r>
              <a:rPr lang="ru-RU" dirty="0" smtClean="0"/>
              <a:t>оперы.</a:t>
            </a:r>
          </a:p>
          <a:p>
            <a:endParaRPr lang="ru-RU" dirty="0"/>
          </a:p>
        </p:txBody>
      </p:sp>
      <p:pic>
        <p:nvPicPr>
          <p:cNvPr id="19458" name="Picture 2" descr="https://i1.wp.com/step-journal.ru/wp-content/uploads/2010/06/1235730133da82.jpg?resize=364%2C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458988" cy="2837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66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Реформатор жанра – Жан Жорж </a:t>
            </a:r>
            <a:r>
              <a:rPr lang="ru-RU" sz="2800" dirty="0" err="1" smtClean="0"/>
              <a:t>Новерр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6552728" cy="547260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Он ввел понятие </a:t>
            </a:r>
            <a:r>
              <a:rPr lang="ru-RU" sz="1800" b="1" dirty="0" err="1" smtClean="0"/>
              <a:t>pas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d</a:t>
            </a:r>
            <a:r>
              <a:rPr lang="ru-RU" sz="1800" b="1" dirty="0" err="1" smtClean="0">
                <a:sym typeface="Symbol"/>
              </a:rPr>
              <a:t></a:t>
            </a:r>
            <a:r>
              <a:rPr lang="ru-RU" sz="1800" b="1" dirty="0" err="1" smtClean="0"/>
              <a:t>action</a:t>
            </a:r>
            <a:r>
              <a:rPr lang="ru-RU" sz="1800" b="1" dirty="0" smtClean="0"/>
              <a:t>  (действенный </a:t>
            </a:r>
            <a:r>
              <a:rPr lang="ru-RU" sz="1800" b="1" dirty="0" smtClean="0"/>
              <a:t>балет). </a:t>
            </a:r>
            <a:endParaRPr lang="ru-RU" sz="1800" b="1" dirty="0" smtClean="0"/>
          </a:p>
          <a:p>
            <a:r>
              <a:rPr lang="ru-RU" sz="1800" b="1" dirty="0" smtClean="0"/>
              <a:t>Утверждал, что балет – самостоятельный спектакль из нескольких актов.</a:t>
            </a:r>
          </a:p>
          <a:p>
            <a:r>
              <a:rPr lang="ru-RU" sz="1800" b="1" dirty="0" smtClean="0"/>
              <a:t>Придавал большое </a:t>
            </a:r>
            <a:r>
              <a:rPr lang="ru-RU" sz="1800" b="1" dirty="0" smtClean="0"/>
              <a:t>значение </a:t>
            </a:r>
            <a:r>
              <a:rPr lang="ru-RU" sz="1800" b="1" dirty="0" smtClean="0"/>
              <a:t>пантомиме.</a:t>
            </a:r>
          </a:p>
          <a:p>
            <a:r>
              <a:rPr lang="ru-RU" sz="1800" b="1" dirty="0" smtClean="0"/>
              <a:t>Развивал формы </a:t>
            </a:r>
            <a:r>
              <a:rPr lang="ru-RU" sz="1800" b="1" dirty="0" smtClean="0"/>
              <a:t>сольного </a:t>
            </a:r>
            <a:r>
              <a:rPr lang="ru-RU" sz="1800" b="1" dirty="0" smtClean="0"/>
              <a:t>и </a:t>
            </a:r>
            <a:r>
              <a:rPr lang="ru-RU" sz="1800" b="1" dirty="0" smtClean="0"/>
              <a:t>ансамблевого </a:t>
            </a:r>
            <a:r>
              <a:rPr lang="ru-RU" sz="1800" b="1" dirty="0" smtClean="0"/>
              <a:t>танца.</a:t>
            </a:r>
            <a:endParaRPr lang="ru-RU" sz="1800" b="1" dirty="0" smtClean="0"/>
          </a:p>
          <a:p>
            <a:r>
              <a:rPr lang="ru-RU" sz="1800" b="1" dirty="0" smtClean="0"/>
              <a:t>Дифференциация </a:t>
            </a:r>
            <a:r>
              <a:rPr lang="ru-RU" sz="1800" b="1" dirty="0" smtClean="0"/>
              <a:t>балета на жанры высокие и низкие – комические и трагедийные.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endParaRPr lang="ru-RU" sz="1400" dirty="0" smtClean="0"/>
          </a:p>
          <a:p>
            <a:pPr indent="27432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Наиболее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известны балеты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Новерра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на мифологические сюжеты: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Адмет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Альцеста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Ринальдо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Армида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«Психея и Амур»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«Смерть Геркулеса»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– все на музыку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Ж.Ж.Родольфа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«Медея и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Язон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, 1780,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«Китайский балет»,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1778,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Ифигения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Авлиде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– все на музыку Э.Миллера, 1793.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27432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Наследие составляет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80 балетов, 24 балета в операх, 11 дивертисментов.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27432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нем завершилось формирование балета как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самостоятельного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жанра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театрального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искусства.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 descr="https://im0-tub-ru.yandex.net/i?id=1b7aecbdd63ef6d1ee631d2fd761f79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675" y="1628800"/>
            <a:ext cx="2290937" cy="30963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4725144"/>
            <a:ext cx="1584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600" dirty="0" smtClean="0">
                <a:solidFill>
                  <a:prstClr val="black"/>
                </a:solidFill>
              </a:rPr>
              <a:t>1760г </a:t>
            </a:r>
            <a:endParaRPr lang="ru-RU" sz="2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1146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История возникновения. Балет</vt:lpstr>
      <vt:lpstr>Термин «балет»</vt:lpstr>
      <vt:lpstr>Возникновение                         жанра</vt:lpstr>
      <vt:lpstr>балет 16 века:</vt:lpstr>
      <vt:lpstr>Первый балетмейстер                                  - Пьер Бошан</vt:lpstr>
      <vt:lpstr>«опера-балет»             как жанр в 17 веке</vt:lpstr>
      <vt:lpstr>Жанр балета в России</vt:lpstr>
      <vt:lpstr>Балет в 18 веке</vt:lpstr>
      <vt:lpstr>Реформатор жанра – Жан Жорж Новерр</vt:lpstr>
      <vt:lpstr> Жанр «балетная комедия»         Создатель: Жан Доберваль </vt:lpstr>
      <vt:lpstr>Жанр «балет-мелодрама» в 19 веке      </vt:lpstr>
      <vt:lpstr>Балет в эпоху романтизма</vt:lpstr>
      <vt:lpstr>Слайд 13</vt:lpstr>
      <vt:lpstr>Балет накануне 20 века</vt:lpstr>
      <vt:lpstr>Балет из россии известен в мире</vt:lpstr>
      <vt:lpstr>Русский реформатор жанра –                Петр Ильич Чайковский</vt:lpstr>
      <vt:lpstr>  Ведущие театры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возникновения. Балет</dc:title>
  <dc:creator>Nataly</dc:creator>
  <cp:lastModifiedBy>Nataly</cp:lastModifiedBy>
  <cp:revision>12</cp:revision>
  <dcterms:created xsi:type="dcterms:W3CDTF">2017-10-23T19:47:26Z</dcterms:created>
  <dcterms:modified xsi:type="dcterms:W3CDTF">2017-10-23T21:42:31Z</dcterms:modified>
</cp:coreProperties>
</file>