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80"/>
  </p:notesMasterIdLst>
  <p:sldIdLst>
    <p:sldId id="261" r:id="rId2"/>
    <p:sldId id="341" r:id="rId3"/>
    <p:sldId id="304" r:id="rId4"/>
    <p:sldId id="302" r:id="rId5"/>
    <p:sldId id="303" r:id="rId6"/>
    <p:sldId id="300" r:id="rId7"/>
    <p:sldId id="286" r:id="rId8"/>
    <p:sldId id="273" r:id="rId9"/>
    <p:sldId id="307" r:id="rId10"/>
    <p:sldId id="309" r:id="rId11"/>
    <p:sldId id="312" r:id="rId12"/>
    <p:sldId id="313" r:id="rId13"/>
    <p:sldId id="314" r:id="rId14"/>
    <p:sldId id="316" r:id="rId15"/>
    <p:sldId id="311" r:id="rId16"/>
    <p:sldId id="344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9" r:id="rId28"/>
    <p:sldId id="340" r:id="rId29"/>
    <p:sldId id="345" r:id="rId30"/>
    <p:sldId id="347" r:id="rId31"/>
    <p:sldId id="348" r:id="rId32"/>
    <p:sldId id="350" r:id="rId33"/>
    <p:sldId id="349" r:id="rId34"/>
    <p:sldId id="330" r:id="rId35"/>
    <p:sldId id="332" r:id="rId36"/>
    <p:sldId id="334" r:id="rId37"/>
    <p:sldId id="362" r:id="rId38"/>
    <p:sldId id="351" r:id="rId39"/>
    <p:sldId id="360" r:id="rId40"/>
    <p:sldId id="352" r:id="rId41"/>
    <p:sldId id="363" r:id="rId42"/>
    <p:sldId id="364" r:id="rId43"/>
    <p:sldId id="377" r:id="rId44"/>
    <p:sldId id="378" r:id="rId45"/>
    <p:sldId id="357" r:id="rId46"/>
    <p:sldId id="358" r:id="rId47"/>
    <p:sldId id="353" r:id="rId48"/>
    <p:sldId id="359" r:id="rId49"/>
    <p:sldId id="354" r:id="rId50"/>
    <p:sldId id="355" r:id="rId51"/>
    <p:sldId id="356" r:id="rId52"/>
    <p:sldId id="361" r:id="rId53"/>
    <p:sldId id="365" r:id="rId54"/>
    <p:sldId id="372" r:id="rId55"/>
    <p:sldId id="373" r:id="rId56"/>
    <p:sldId id="374" r:id="rId57"/>
    <p:sldId id="375" r:id="rId58"/>
    <p:sldId id="366" r:id="rId59"/>
    <p:sldId id="368" r:id="rId60"/>
    <p:sldId id="369" r:id="rId61"/>
    <p:sldId id="367" r:id="rId62"/>
    <p:sldId id="370" r:id="rId63"/>
    <p:sldId id="371" r:id="rId64"/>
    <p:sldId id="376" r:id="rId65"/>
    <p:sldId id="379" r:id="rId66"/>
    <p:sldId id="380" r:id="rId67"/>
    <p:sldId id="381" r:id="rId68"/>
    <p:sldId id="382" r:id="rId69"/>
    <p:sldId id="386" r:id="rId70"/>
    <p:sldId id="383" r:id="rId71"/>
    <p:sldId id="384" r:id="rId72"/>
    <p:sldId id="385" r:id="rId73"/>
    <p:sldId id="388" r:id="rId74"/>
    <p:sldId id="335" r:id="rId75"/>
    <p:sldId id="387" r:id="rId76"/>
    <p:sldId id="337" r:id="rId77"/>
    <p:sldId id="338" r:id="rId78"/>
    <p:sldId id="339" r:id="rId7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9966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0" autoAdjust="0"/>
    <p:restoredTop sz="94660"/>
  </p:normalViewPr>
  <p:slideViewPr>
    <p:cSldViewPr>
      <p:cViewPr varScale="1">
        <p:scale>
          <a:sx n="109" d="100"/>
          <a:sy n="109" d="100"/>
        </p:scale>
        <p:origin x="181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7D55AA7-4580-4E3F-98E9-04325637F5BE}" type="datetimeFigureOut">
              <a:rPr lang="ru-RU"/>
              <a:pPr>
                <a:defRPr/>
              </a:pPr>
              <a:t>15.09.2022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6BE586-AD64-4DC9-A2AD-463BCE927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b="1" smtClean="0"/>
              <a:t>Благоустройство береговой полосы р.Пехорка, </a:t>
            </a:r>
          </a:p>
          <a:p>
            <a:pPr eaLnBrk="1" hangingPunct="1"/>
            <a:r>
              <a:rPr lang="ru-RU" altLang="ru-RU" b="1" smtClean="0"/>
              <a:t>Московская обл.,  г. Железнодорожный</a:t>
            </a:r>
          </a:p>
          <a:p>
            <a:pPr eaLnBrk="1" hangingPunct="1"/>
            <a:r>
              <a:rPr lang="ru-RU" altLang="ru-RU" b="1" smtClean="0"/>
              <a:t>(Проектирование и строительство) 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Укрупнительная сборка пролетного строения моста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5920FFD-B43C-4543-ACB1-44F9DF7CEB50}" type="slidenum">
              <a:rPr lang="ru-RU" altLang="ru-RU" sz="1200" smtClean="0"/>
              <a:pPr/>
              <a:t>12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Участок набережной с ограждением типа «Яуза» и отделкой пешеходной дорожки  брусчаткой</a:t>
            </a: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A66EA5-80AA-4C03-B1FE-A089CF8FD160}" type="slidenum">
              <a:rPr lang="ru-RU" altLang="ru-RU" sz="1200" smtClean="0"/>
              <a:pPr/>
              <a:t>13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Шпунтовое ограждение береговой полосы.</a:t>
            </a:r>
          </a:p>
          <a:p>
            <a:endParaRPr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215E9E7-6F00-48B7-A2E1-BD045BAE6CA8}" type="slidenum">
              <a:rPr lang="ru-RU" altLang="ru-RU" sz="1200" smtClean="0"/>
              <a:pPr/>
              <a:t>14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Смотровая площадка…. незавершенное строительство</a:t>
            </a: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04FC7E-ABAF-4BA8-891C-69F195FB9315}" type="slidenum">
              <a:rPr lang="ru-RU" altLang="ru-RU" sz="1200" smtClean="0"/>
              <a:pPr/>
              <a:t>15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966C6A-1AC5-4F32-AF50-6B60D81307E3}" type="slidenum">
              <a:rPr lang="ru-RU" altLang="ru-RU" sz="1200" smtClean="0"/>
              <a:pPr/>
              <a:t>18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Рыбозащитное сооружение водозабора Конаковской ГРЭС 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840053E-EC14-43AB-8EBD-4199AA213791}" type="slidenum">
              <a:rPr lang="ru-RU" altLang="ru-RU" sz="1200" smtClean="0"/>
              <a:pPr/>
              <a:t>24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Рыбозащитное сооружение водозабора Конаковской ГРЭС</a:t>
            </a: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3EE2DA-266D-4A05-8EF0-9A5323EE574C}" type="slidenum">
              <a:rPr lang="ru-RU" altLang="ru-RU" sz="1200" smtClean="0"/>
              <a:pPr/>
              <a:t>25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Работа пузырьковой завесы</a:t>
            </a: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C24033-6F9C-4EE3-9D87-B415E8BD8472}" type="slidenum">
              <a:rPr lang="ru-RU" altLang="ru-RU" sz="1200" smtClean="0"/>
              <a:pPr/>
              <a:t>26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Устой рыбозащитиного сооружения</a:t>
            </a: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1654E73-B758-46F7-A28B-408F18441F60}" type="slidenum">
              <a:rPr lang="ru-RU" altLang="ru-RU" sz="1200" smtClean="0"/>
              <a:pPr/>
              <a:t>27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Уплотнение грунта при формировании тела  плотины кулачковым катком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994EDCE-6335-4356-9BEE-090AC5D53FAC}" type="slidenum">
              <a:rPr lang="ru-RU" altLang="ru-RU" sz="1200" smtClean="0"/>
              <a:pPr/>
              <a:t>30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Берегоукрепление береговой полосы выполнено из полубревновых свай лиственных пород, заглубленных методом вибропогружения.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F856B7-2AF8-481D-84DE-73F65317AA9A}" type="slidenum">
              <a:rPr lang="ru-RU" altLang="ru-RU" sz="1200" smtClean="0"/>
              <a:pPr/>
              <a:t>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Причальные сооружения яхт клуба МАЯК</a:t>
            </a: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ECA470-DEE8-4912-94F6-E44A0425DCCE}" type="slidenum">
              <a:rPr lang="ru-RU" altLang="ru-RU" sz="1200" smtClean="0"/>
              <a:pPr/>
              <a:t>35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Причальные сооружения яхт клуба МАЯК</a:t>
            </a:r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1DC126C-C6B4-493D-896E-F063D8875668}" type="slidenum">
              <a:rPr lang="ru-RU" altLang="ru-RU" sz="1200" smtClean="0"/>
              <a:pPr/>
              <a:t>36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Набережная  реки Москва в районе ЖК «Рублево» </a:t>
            </a: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D84118C-0DB1-4D76-AAE5-1C7AF73BC60E}" type="slidenum">
              <a:rPr lang="ru-RU" altLang="ru-RU" sz="1200" smtClean="0"/>
              <a:pPr/>
              <a:t>37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Строительство причала «Зарядье» с использованием плавсредств.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5FD6F63-DBAA-4DE9-B29B-CC535948AC5C}" type="slidenum">
              <a:rPr lang="ru-RU" altLang="ru-RU" sz="1200" smtClean="0"/>
              <a:pPr/>
              <a:t>39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Общий вид причала «Зарядье»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B005F7B-FD5E-4342-A218-0DE1039AA3C7}" type="slidenum">
              <a:rPr lang="ru-RU" altLang="ru-RU" sz="1200" smtClean="0"/>
              <a:pPr/>
              <a:t>40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Устройство металлического каркаса эллинга</a:t>
            </a:r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1C90E20-E635-4B53-91F9-4ACF655D39C1}" type="slidenum">
              <a:rPr lang="ru-RU" altLang="ru-RU" sz="1200" smtClean="0"/>
              <a:pPr/>
              <a:t>41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Устройство металлического каркаса эллинга</a:t>
            </a:r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F94B030-50C2-4A0A-95C7-6BD3B5821ED2}" type="slidenum">
              <a:rPr lang="ru-RU" altLang="ru-RU" sz="1200" smtClean="0"/>
              <a:pPr/>
              <a:t>42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9A198B-F5D7-44BC-8529-2EC72079DCF3}" type="slidenum">
              <a:rPr lang="ru-RU" altLang="ru-RU" sz="1200" smtClean="0"/>
              <a:pPr/>
              <a:t>47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Крепление котлована аварийных дюкеров</a:t>
            </a:r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E65476-6402-403A-9D72-E799D18922E0}" type="slidenum">
              <a:rPr lang="ru-RU" altLang="ru-RU" sz="1200" smtClean="0"/>
              <a:pPr/>
              <a:t>50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Крепление котлована аварийных дюкеров</a:t>
            </a: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8349B30-BF98-4978-9597-79F4D4948B90}" type="slidenum">
              <a:rPr lang="ru-RU" altLang="ru-RU" sz="1200" smtClean="0"/>
              <a:pPr/>
              <a:t>51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Обратная засыпка набережной </a:t>
            </a:r>
            <a:endParaRPr lang="ru-RU" alt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45A609F-E302-4DDC-B618-31A022659527}" type="slidenum">
              <a:rPr lang="ru-RU" altLang="ru-RU" sz="1200" smtClean="0"/>
              <a:pPr/>
              <a:t>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Разработка грунта в котловане аварийных дюкеров плавкраном с погрузкой на баржу</a:t>
            </a:r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A67EA4F-8FA7-4EF4-AB95-BE35E72BBA68}" type="slidenum">
              <a:rPr lang="ru-RU" altLang="ru-RU" sz="1200" smtClean="0"/>
              <a:pPr/>
              <a:t>52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 набережной до реконструкции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34528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Подготовка лицевой стенки к монтажу гранитных плит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2633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 набережной после окончания реконструкции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456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Демонтаж</a:t>
            </a:r>
            <a:r>
              <a:rPr lang="ru-RU" baseline="0" dirty="0" smtClean="0"/>
              <a:t> опор </a:t>
            </a:r>
            <a:r>
              <a:rPr lang="ru-RU" baseline="0" dirty="0" err="1" smtClean="0"/>
              <a:t>Староданиловского</a:t>
            </a:r>
            <a:r>
              <a:rPr lang="ru-RU" baseline="0" dirty="0" smtClean="0"/>
              <a:t> моста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1520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Устройство упорной призмы из камня.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59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3379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 на набережную плоскостного типа после реконструкции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3465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Устройство свайного основания и подвесной опалубки причального сооружения.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65402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Швартовные устройства</a:t>
            </a:r>
            <a:r>
              <a:rPr lang="ru-RU" baseline="0" dirty="0" smtClean="0"/>
              <a:t> причала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0585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Спуск к воде- общий</a:t>
            </a:r>
            <a:r>
              <a:rPr lang="ru-RU" baseline="0" dirty="0" smtClean="0"/>
              <a:t> вид.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2961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Слип яхт клуба НЕПТУН состоит из металлического пролетного строения. Основание сооружения выполнено из металлических свай.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06D0D2-7AE4-4B8A-96FD-D62E3A62395F}" type="slidenum">
              <a:rPr lang="ru-RU" altLang="ru-RU" sz="1200" smtClean="0"/>
              <a:pPr/>
              <a:t>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Спуски</a:t>
            </a:r>
            <a:r>
              <a:rPr lang="ru-RU" altLang="ru-RU" baseline="0" dirty="0" smtClean="0"/>
              <a:t> к воде.</a:t>
            </a:r>
            <a:endParaRPr lang="ru-RU" altLang="ru-RU" dirty="0" smtClean="0"/>
          </a:p>
        </p:txBody>
      </p:sp>
      <p:sp>
        <p:nvSpPr>
          <p:cNvPr id="1024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1F5483-FC46-4A35-B178-755CCB660303}" type="slidenum">
              <a:rPr lang="ru-RU" altLang="ru-RU" sz="1200" smtClean="0"/>
              <a:pPr/>
              <a:t>64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Транспортировка негабаритного груза для Московского Нефтеперерабатывающего Завода. Общий вид на причальное сооружение, временную дорогу и площадку </a:t>
            </a:r>
            <a:r>
              <a:rPr lang="ru-RU" dirty="0" err="1" smtClean="0"/>
              <a:t>меневрирования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59796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Строительство причального сооружения и временной дороги.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05017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r>
              <a:rPr lang="ru-RU" baseline="0" dirty="0" smtClean="0"/>
              <a:t> временной дороги ( монтаж плит, водоотводных лотков, крепление откосов матрасами Рено, устройство дополнительной шпунтовой стенки)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32977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Подводная насыпь (зимний уровень), крепление откосов объемной </a:t>
            </a:r>
            <a:r>
              <a:rPr lang="ru-RU" dirty="0" err="1" smtClean="0"/>
              <a:t>георешеткой</a:t>
            </a:r>
            <a:r>
              <a:rPr lang="ru-RU" dirty="0" smtClean="0"/>
              <a:t> и матрасами РЕНО.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0663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 на  готовое сооружение  с</a:t>
            </a:r>
            <a:r>
              <a:rPr lang="ru-RU" baseline="0" dirty="0" smtClean="0"/>
              <a:t> высоты «</a:t>
            </a:r>
            <a:r>
              <a:rPr lang="ru-RU" baseline="0" dirty="0" err="1" smtClean="0"/>
              <a:t>птитчьего</a:t>
            </a:r>
            <a:r>
              <a:rPr lang="ru-RU" baseline="0" dirty="0" smtClean="0"/>
              <a:t>» полета.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69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7132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Завершающий</a:t>
            </a:r>
            <a:r>
              <a:rPr lang="ru-RU" baseline="0" dirty="0" smtClean="0"/>
              <a:t> этап строительства.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70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39246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Водоотводной лоток, крепление откосов матрасами Рено, площадка маневрирования.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6BE586-AD64-4DC9-A2AD-463BCE9278CC}" type="slidenum">
              <a:rPr lang="ru-RU" altLang="ru-RU" smtClean="0"/>
              <a:pPr>
                <a:defRPr/>
              </a:pPr>
              <a:t>71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634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Подвесное пролетное строение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5F302A-ECE1-4424-92F2-172BBBA09BC3}" type="slidenum">
              <a:rPr lang="ru-RU" altLang="ru-RU" sz="1200" smtClean="0"/>
              <a:pPr/>
              <a:t>7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D600DD3-721C-4B94-8A28-5B896DE8DDC3}" type="slidenum">
              <a:rPr lang="ru-RU" altLang="ru-RU" sz="1200" smtClean="0"/>
              <a:pPr/>
              <a:t>8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1DBF2C-B9F4-4EF0-B3C9-FA7EE07117BE}" type="slidenum">
              <a:rPr lang="ru-RU" altLang="ru-RU" sz="1200" smtClean="0"/>
              <a:pPr/>
              <a:t>9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Погружение металлических шпунтовых свай </a:t>
            </a:r>
            <a:r>
              <a:rPr lang="en-US" altLang="ru-RU" smtClean="0"/>
              <a:t>VL-606</a:t>
            </a: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633735-E162-416E-BCFB-DD03C24D15AA}" type="slidenum">
              <a:rPr lang="ru-RU" altLang="ru-RU" sz="1200" smtClean="0"/>
              <a:pPr/>
              <a:t>10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Подготовка пролетного строения моста через инженерные коммуникации к монтажу</a:t>
            </a:r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5050BBA-E729-444F-BEE9-4EFC87AD9B71}" type="slidenum">
              <a:rPr lang="ru-RU" altLang="ru-RU" sz="1200" smtClean="0"/>
              <a:pPr/>
              <a:t>11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10C33-C137-498F-ABC1-AFDB0580D60E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AF18A-C248-4F86-8012-75313DFBE83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0625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CD556-DAAE-4322-8BF5-4990B4D96E03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645A9-2B4B-496F-8ED5-7513EB51E74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1300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07D5-0126-41A3-870E-0BDA18CAEB80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D1783-5FF8-4E50-A543-1F54D889C08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900285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688" y="971550"/>
            <a:ext cx="600075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9288" y="2613025"/>
            <a:ext cx="601662" cy="19700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eaLnBrk="1" hangingPunct="1">
              <a:defRPr/>
            </a:pPr>
            <a:r>
              <a:rPr lang="en-US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rtlCol="0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DC9C4-AACC-4A58-B3B3-40CB6E49E61F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854E9-5C70-4267-BB7A-7DB52549853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14055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B189C-0338-4677-94DC-64383F71D3EA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593D-110E-41C7-8693-A6E651661B5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3720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6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9B431-CC64-45EA-B3FA-FF1D0C4BD119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58AAF-6F62-493F-A76A-7633E34D053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01412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8"/>
          <p:cNvCxnSpPr/>
          <p:nvPr/>
        </p:nvCxnSpPr>
        <p:spPr>
          <a:xfrm>
            <a:off x="2795588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>
            <a:off x="5222875" y="2133600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04023-6A6B-4537-8A91-0CE40BE62E1E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B4AC8-CC2C-4EE3-8B48-E82BF671391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9831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16637-0AE4-4F4B-A73D-A09F52241676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8F0E5-CC33-4EDC-BF7A-9A4AB7BC975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85084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07D8-C865-4C39-91EC-A856C5DF9B3B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839F6-3AF4-48A8-B66B-51643CE5009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3843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8CC03-1F5A-45D7-94A4-22606CFF7763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BCF8-97F0-4B06-9BF1-172DAB4AF9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125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2E2DC-BD7F-4EED-96A8-8CC71388DD23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9487D-81D0-4E2B-AE91-6CA13F76A15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4331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743E9-FEAA-4EA7-88F4-B09B3ADE7C58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4B3D4-8F65-466F-8FDC-E0A90C2D5AF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3020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AA379-4A33-4B72-8BB1-EB8323852A86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D5D0B-5F61-4905-BD49-210EC3E5D4D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7733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4A77E-2600-45C7-A742-A321E127F254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E077E-BBEE-4E3A-B865-B453267E24C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6953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6D40E-6E6A-406D-A44C-46525B00524D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28561-E1BE-43F2-882F-A3C6BCCEDBE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5373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D32B9-2E54-4CD7-8B4D-0AD226B24148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6AE1E-6B34-43AE-982A-379A2FF7C8E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25576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F6EF4-9DDE-49F6-80BC-E1C9AC83ABE3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138B6-92FF-4B45-9A3E-F38FE1051D5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0793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2" name="Title Placeholder 1"/>
          <p:cNvSpPr>
            <a:spLocks noGrp="1"/>
          </p:cNvSpPr>
          <p:nvPr>
            <p:ph type="title"/>
          </p:nvPr>
        </p:nvSpPr>
        <p:spPr bwMode="auto">
          <a:xfrm>
            <a:off x="484188" y="452438"/>
            <a:ext cx="705643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7088" y="2052638"/>
            <a:ext cx="671195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588" y="1828800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EA98CFE-8198-42A0-9979-0D0DD4D2047D}" type="datetimeFigureOut">
              <a:rPr lang="ru-RU" altLang="ru-RU"/>
              <a:pPr>
                <a:defRPr/>
              </a:pPr>
              <a:t>15.09.2022</a:t>
            </a:fld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18" y="3263107"/>
            <a:ext cx="3859213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050" y="295275"/>
            <a:ext cx="628650" cy="768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eaLnBrk="1" hangingPunct="1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66C615-2CE8-4509-8C9E-973B2DBEE5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71" r:id="rId12"/>
    <p:sldLayoutId id="2147483968" r:id="rId13"/>
    <p:sldLayoutId id="2147483972" r:id="rId14"/>
    <p:sldLayoutId id="2147483973" r:id="rId15"/>
    <p:sldLayoutId id="2147483969" r:id="rId16"/>
    <p:sldLayoutId id="2147483970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60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rgbClr val="8AD0D6"/>
        </a:buClr>
        <a:buSzPct val="80000"/>
        <a:buFont typeface="Wingdings 3" panose="05040102010807070707" pitchFamily="18" charset="2"/>
        <a:buChar char=""/>
        <a:defRPr sz="140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835150" y="115888"/>
            <a:ext cx="5940425" cy="37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2"/>
                </a:solidFill>
                <a:latin typeface="Arial" panose="020B0604020202020204" pitchFamily="34" charset="0"/>
              </a:rPr>
              <a:t>ООО «ГУ ПОДВОДРЕЧСТРОЙ»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2"/>
                </a:solidFill>
                <a:latin typeface="Arial" panose="020B0604020202020204" pitchFamily="34" charset="0"/>
              </a:rPr>
              <a:t>г. Москва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9512" y="6381328"/>
            <a:ext cx="731332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Погружение металлических шпунтовых свай VL-606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9512" y="6093296"/>
            <a:ext cx="7776864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Подготовка пролетного строения моста через инженерные коммуникации к монтажу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512" y="6309320"/>
            <a:ext cx="6696744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Укрупненная 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сборка пролетного строения моста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15516" y="6093296"/>
            <a:ext cx="8712968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Участок набережной с ограждением типа «Яуза» и отделкой пешеходной дорожки  брусчаткой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15516" y="6093296"/>
            <a:ext cx="572463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Шпунтовое ограждение береговой полосы.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309320"/>
            <a:ext cx="302433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Смотровая площадка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4820" name="Picture 4" descr="ПАВШ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8913"/>
            <a:ext cx="5605463" cy="712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ЭЛЛИ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19672" y="620688"/>
            <a:ext cx="5724636" cy="15696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buFont typeface="Wingdings 3" panose="05040102010807070707" pitchFamily="18" charset="2"/>
              <a:buNone/>
              <a:defRPr/>
            </a:pPr>
            <a:r>
              <a:rPr lang="ru-RU" altLang="ru-RU" sz="32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Строительство эллинга и слипа для ГТУ Центробанка РФ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620713"/>
            <a:ext cx="7993063" cy="5903912"/>
          </a:xfrm>
        </p:spPr>
        <p:txBody>
          <a:bodyPr rtlCol="0">
            <a:normAutofit lnSpcReduction="10000"/>
          </a:bodyPr>
          <a:lstStyle/>
          <a:p>
            <a:pPr marL="342906" indent="-342906" algn="ctr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altLang="ru-RU" sz="2400" dirty="0">
                <a:solidFill>
                  <a:schemeClr val="hlink"/>
                </a:solidFill>
              </a:rPr>
              <a:t>Основные направления   деятельности ООО "ГУ Подводречстрой" - проектирование и строительство (в том числе капитальный ремонт и реконструкция) плотин, водозаборов, причальных сооружений, набережных, </a:t>
            </a:r>
            <a:r>
              <a:rPr lang="ru-RU" altLang="ru-RU" sz="2400" dirty="0" err="1">
                <a:solidFill>
                  <a:schemeClr val="hlink"/>
                </a:solidFill>
              </a:rPr>
              <a:t>рыбозащитных</a:t>
            </a:r>
            <a:r>
              <a:rPr lang="ru-RU" altLang="ru-RU" sz="2400" dirty="0">
                <a:solidFill>
                  <a:schemeClr val="hlink"/>
                </a:solidFill>
              </a:rPr>
              <a:t> комплексов, объектов промышленного назначения.</a:t>
            </a:r>
          </a:p>
          <a:p>
            <a:pPr marL="342906" indent="-342906" algn="ctr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altLang="ru-RU" sz="2400" dirty="0">
                <a:solidFill>
                  <a:schemeClr val="hlink"/>
                </a:solidFill>
              </a:rPr>
              <a:t>Коллектив ООО «ГУ Подводречстрой», основу которого составляют  специалисты- гидротехники  с более чем </a:t>
            </a:r>
            <a:r>
              <a:rPr lang="en-US" altLang="ru-RU" sz="2400" dirty="0" smtClean="0">
                <a:solidFill>
                  <a:schemeClr val="hlink"/>
                </a:solidFill>
              </a:rPr>
              <a:t>4</a:t>
            </a:r>
            <a:r>
              <a:rPr lang="ru-RU" altLang="ru-RU" sz="2400" dirty="0" smtClean="0">
                <a:solidFill>
                  <a:schemeClr val="hlink"/>
                </a:solidFill>
              </a:rPr>
              <a:t>0-летним </a:t>
            </a:r>
            <a:r>
              <a:rPr lang="ru-RU" altLang="ru-RU" sz="2400" dirty="0">
                <a:solidFill>
                  <a:schemeClr val="hlink"/>
                </a:solidFill>
              </a:rPr>
              <a:t>стажем, накопил огромный опыт  ведения работ как на воде, так и на суше. </a:t>
            </a:r>
          </a:p>
          <a:p>
            <a:pPr marL="342906" indent="-342906" algn="ctr" defTabSz="457207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Font typeface="Wingdings 3" charset="2"/>
              <a:buChar char=""/>
              <a:defRPr/>
            </a:pPr>
            <a:r>
              <a:rPr lang="ru-RU" altLang="ru-RU" sz="2400" dirty="0">
                <a:solidFill>
                  <a:schemeClr val="hlink"/>
                </a:solidFill>
              </a:rPr>
              <a:t> Мы всегда с радостью и с большим интересом  ждем новых, интересных, требующих нестандартных и нетривиальных решений задач по строительству уникальных, технически сложных, не имеющих аналогов гидротехнических объектов хозяйственного и природоохранного назначения.</a:t>
            </a:r>
          </a:p>
        </p:txBody>
      </p:sp>
    </p:spTree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оБЛОЖКА рз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492375"/>
            <a:ext cx="8229600" cy="1384300"/>
          </a:xfrm>
        </p:spPr>
        <p:txBody>
          <a:bodyPr/>
          <a:lstStyle/>
          <a:p>
            <a:pPr algn="ctr" eaLnBrk="1" hangingPunct="1"/>
            <a:r>
              <a:rPr lang="ru-RU" altLang="ru-RU" sz="3800" smtClean="0">
                <a:solidFill>
                  <a:schemeClr val="bg2"/>
                </a:solidFill>
              </a:rPr>
              <a:t>Строительство рыбозащитного комплекса на БНС-1 Конаковской ГРЭС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РЗС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РЗС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РЗС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309320"/>
            <a:ext cx="374441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Работа пузырьковой завесы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РЗС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309320"/>
            <a:ext cx="4680520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Устой рыбозащитиного сооружения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Благодарственное письмо Конаков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5888"/>
            <a:ext cx="4848225" cy="6742112"/>
          </a:xfrm>
          <a:prstGeom prst="rect">
            <a:avLst/>
          </a:prstGeom>
          <a:solidFill>
            <a:srgbClr val="0000FF">
              <a:alpha val="50195"/>
            </a:srgbClr>
          </a:solidFill>
          <a:ln w="508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5624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 Box 8"/>
          <p:cNvSpPr txBox="1">
            <a:spLocks noChangeArrowheads="1"/>
          </p:cNvSpPr>
          <p:nvPr/>
        </p:nvSpPr>
        <p:spPr bwMode="auto">
          <a:xfrm>
            <a:off x="2195513" y="4149725"/>
            <a:ext cx="4895850" cy="19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400" b="1">
                <a:solidFill>
                  <a:schemeClr val="bg2"/>
                </a:solidFill>
                <a:latin typeface="Arial" panose="020B0604020202020204" pitchFamily="34" charset="0"/>
              </a:rPr>
              <a:t>Капитальный ремонт плотины в д.Корыстово Каширского муниципального района Московской области</a:t>
            </a:r>
            <a:r>
              <a:rPr lang="ru-RU" altLang="ru-RU" sz="180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оБЛОЖКА пЕХО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95288" y="1700213"/>
            <a:ext cx="8461375" cy="51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CC0000"/>
                </a:solidFill>
                <a:latin typeface="Arial" panose="020B0604020202020204" pitchFamily="34" charset="0"/>
              </a:rPr>
              <a:t>Благоустройство береговой полосы р.Пехорка,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CC0000"/>
                </a:solidFill>
                <a:latin typeface="Arial" panose="020B0604020202020204" pitchFamily="34" charset="0"/>
              </a:rPr>
              <a:t>Московская обл.,  г. Железнодорожный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CC0000"/>
                </a:solidFill>
                <a:latin typeface="Arial" panose="020B0604020202020204" pitchFamily="34" charset="0"/>
              </a:rPr>
              <a:t>(Проектирование и строительство)</a:t>
            </a:r>
            <a:r>
              <a:rPr lang="ru-RU" altLang="ru-RU" sz="2800" b="1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</p:txBody>
      </p:sp>
      <p:pic>
        <p:nvPicPr>
          <p:cNvPr id="8196" name="Picture 4" descr="оБЛОЖКА пЕХОР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31775" y="1504950"/>
            <a:ext cx="8516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-231775" y="2997200"/>
            <a:ext cx="9683750" cy="206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00B050"/>
                </a:solidFill>
                <a:latin typeface="Arial Unicode MS" pitchFamily="34" charset="-128"/>
              </a:rPr>
              <a:t>БЛАГОУСТРОЙСТВО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00B050"/>
                </a:solidFill>
                <a:latin typeface="Arial Unicode MS" pitchFamily="34" charset="-128"/>
              </a:rPr>
              <a:t>БЕРЕГОВОЙ ПОЛОСЫ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00B050"/>
                </a:solidFill>
                <a:latin typeface="Arial Unicode MS" pitchFamily="34" charset="-128"/>
              </a:rPr>
              <a:t>р. ПЕХОРКА, МОСКОВСКАЯ ОБЛ.,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200" b="1">
                <a:solidFill>
                  <a:srgbClr val="00B050"/>
                </a:solidFill>
                <a:latin typeface="Arial Unicode MS" pitchFamily="34" charset="-128"/>
              </a:rPr>
              <a:t>г. ЖЕЛЕЗНОДОРОЖНЫЙ</a:t>
            </a:r>
          </a:p>
        </p:txBody>
      </p:sp>
    </p:spTree>
  </p:cSld>
  <p:clrMapOvr>
    <a:masterClrMapping/>
  </p:clrMapOvr>
  <p:transition advClick="0" advTm="5000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1925"/>
            <a:ext cx="628173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4284663" y="404813"/>
            <a:ext cx="30972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200" b="1">
                <a:solidFill>
                  <a:schemeClr val="tx2"/>
                </a:solidFill>
                <a:latin typeface="Arial" panose="020B0604020202020204" pitchFamily="34" charset="0"/>
              </a:rPr>
              <a:t>ООО «ГУ ПОДВОДРЕЧСТРОЙ»</a:t>
            </a:r>
            <a:endParaRPr lang="ru-RU" altLang="ru-RU" sz="1200">
              <a:latin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6093296"/>
            <a:ext cx="8712968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Уплотнение грунта при формировании тела  плотины кулачковым катком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-315913"/>
            <a:ext cx="5378450" cy="717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8"/>
          <p:cNvSpPr txBox="1">
            <a:spLocks noChangeArrowheads="1"/>
          </p:cNvSpPr>
          <p:nvPr/>
        </p:nvSpPr>
        <p:spPr bwMode="auto">
          <a:xfrm>
            <a:off x="2051050" y="188913"/>
            <a:ext cx="3455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tx2"/>
                </a:solidFill>
                <a:latin typeface="Arial" panose="020B0604020202020204" pitchFamily="34" charset="0"/>
              </a:rPr>
              <a:t>ООО «ГУ ПОДВОДРЕЧСТРОЙ»</a:t>
            </a:r>
            <a:endParaRPr lang="ru-RU" altLang="ru-RU" sz="1400" b="1">
              <a:latin typeface="Arial" panose="020B0604020202020204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9512" y="6309320"/>
            <a:ext cx="748883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Водосброс: монтаж противофильтрационной диафрагмы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G_07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3508" y="6021288"/>
            <a:ext cx="8856984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Земляная плотина: низовой откос, отводящая канава, </a:t>
            </a:r>
            <a:r>
              <a:rPr lang="ru-RU" altLang="ru-RU" sz="1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наслонный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фильтр 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84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МАЯ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484313"/>
            <a:ext cx="8229600" cy="1384300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chemeClr val="bg1"/>
                </a:solidFill>
              </a:rPr>
              <a:t>Строительство причальных сооружений яхт-клуба «Маяк»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550861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Причальные сооружения яхт клуба «МАЯК»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-22225"/>
            <a:ext cx="9140825" cy="6880225"/>
          </a:xfrm>
        </p:spPr>
      </p:pic>
      <p:sp>
        <p:nvSpPr>
          <p:cNvPr id="64515" name="Заголовок 1"/>
          <p:cNvSpPr>
            <a:spLocks noGrp="1"/>
          </p:cNvSpPr>
          <p:nvPr>
            <p:ph type="title"/>
          </p:nvPr>
        </p:nvSpPr>
        <p:spPr>
          <a:xfrm>
            <a:off x="900113" y="19050"/>
            <a:ext cx="7056437" cy="1400175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1"/>
                </a:solidFill>
              </a:rPr>
              <a:t>Набережная в ЖК «Рублёво»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463" y="0"/>
            <a:ext cx="9161463" cy="6858000"/>
          </a:xfrm>
        </p:spPr>
      </p:pic>
      <p:sp>
        <p:nvSpPr>
          <p:cNvPr id="66563" name="Заголовок 1"/>
          <p:cNvSpPr>
            <a:spLocks noGrp="1"/>
          </p:cNvSpPr>
          <p:nvPr>
            <p:ph type="title"/>
          </p:nvPr>
        </p:nvSpPr>
        <p:spPr>
          <a:xfrm>
            <a:off x="44450" y="260350"/>
            <a:ext cx="9036050" cy="720725"/>
          </a:xfrm>
          <a:solidFill>
            <a:schemeClr val="tx1"/>
          </a:solidFill>
        </p:spPr>
        <p:txBody>
          <a:bodyPr/>
          <a:lstStyle/>
          <a:p>
            <a:pPr algn="ctr" eaLnBrk="1" hangingPunct="1"/>
            <a:r>
              <a:rPr lang="ru-RU" altLang="ru-RU" sz="3200" smtClean="0">
                <a:solidFill>
                  <a:schemeClr val="bg1"/>
                </a:solidFill>
              </a:rPr>
              <a:t>Пониженная набережная парка «Зарядье»</a:t>
            </a:r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7587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856895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Строительство причала «Зарядье» с использованием плавсредств.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ГВП\Презентация\DSC01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E:\ГВП\Презентация\DSC012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5755283"/>
            <a:ext cx="7920880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Берегоукрепление береговой полосы выполнено из </a:t>
            </a:r>
            <a:r>
              <a:rPr lang="ru-RU" altLang="ru-RU" sz="1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полубревновых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свай лиственных пород, заглубленных методом </a:t>
            </a:r>
            <a:r>
              <a:rPr lang="ru-RU" altLang="ru-RU" sz="1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вибропогружения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.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4104456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Общий вид причала «Зарядье»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Заголовок 1"/>
          <p:cNvSpPr>
            <a:spLocks noGrp="1"/>
          </p:cNvSpPr>
          <p:nvPr>
            <p:ph type="title"/>
          </p:nvPr>
        </p:nvSpPr>
        <p:spPr>
          <a:xfrm>
            <a:off x="4211638" y="333375"/>
            <a:ext cx="4681537" cy="1223963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bg1"/>
                </a:solidFill>
              </a:rPr>
              <a:t>Пирс и эллинг для холодного отстоя яхты 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73731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2225"/>
            <a:ext cx="9110663" cy="6880225"/>
          </a:xfr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6192688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Устройство металлического каркаса эллинга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8"/>
            <a:ext cx="9113838" cy="6878638"/>
          </a:xfrm>
        </p:spPr>
      </p:pic>
      <p:sp>
        <p:nvSpPr>
          <p:cNvPr id="77827" name="Заголовок 1"/>
          <p:cNvSpPr>
            <a:spLocks noGrp="1"/>
          </p:cNvSpPr>
          <p:nvPr>
            <p:ph type="title"/>
          </p:nvPr>
        </p:nvSpPr>
        <p:spPr>
          <a:xfrm>
            <a:off x="484188" y="452438"/>
            <a:ext cx="8120062" cy="1176337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bg1"/>
                </a:solidFill>
              </a:rPr>
              <a:t>Ремонт причальных пал шлюза «Северка» ФГУП «Канал им. Москвы»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563" y="0"/>
            <a:ext cx="4984750" cy="6858000"/>
          </a:xfrm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13838" cy="6829425"/>
          </a:xfrm>
        </p:spPr>
      </p:pic>
      <p:sp>
        <p:nvSpPr>
          <p:cNvPr id="79875" name="Заголовок 1"/>
          <p:cNvSpPr>
            <a:spLocks noGrp="1"/>
          </p:cNvSpPr>
          <p:nvPr>
            <p:ph type="title"/>
          </p:nvPr>
        </p:nvSpPr>
        <p:spPr>
          <a:xfrm>
            <a:off x="250825" y="5661025"/>
            <a:ext cx="8474075" cy="1081088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bg1"/>
                </a:solidFill>
              </a:rPr>
              <a:t>Берегоукрепление набережной в Павшинской пойме (третья очередь)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-34925"/>
            <a:ext cx="5010150" cy="6892925"/>
          </a:xfrm>
        </p:spPr>
      </p:pic>
    </p:spTree>
  </p:cSld>
  <p:clrMapOvr>
    <a:masterClrMapping/>
  </p:clrMapOvr>
  <p:transition advTm="15000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3429000"/>
          </a:xfrm>
        </p:spPr>
      </p:pic>
      <p:sp>
        <p:nvSpPr>
          <p:cNvPr id="82948" name="Заголовок 1"/>
          <p:cNvSpPr>
            <a:spLocks noGrp="1"/>
          </p:cNvSpPr>
          <p:nvPr>
            <p:ph type="title"/>
          </p:nvPr>
        </p:nvSpPr>
        <p:spPr>
          <a:xfrm>
            <a:off x="179388" y="3068638"/>
            <a:ext cx="8785225" cy="106045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ru-RU" altLang="ru-RU" sz="2000" smtClean="0">
                <a:solidFill>
                  <a:schemeClr val="bg1"/>
                </a:solidFill>
              </a:rPr>
              <a:t>Устройство котлованов в акватории реки Москвы в рамках устранения аварийной ситуации на дюкере центральной КНС АО «Мосводоканал»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237312"/>
            <a:ext cx="7920880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Обратная засыпка 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из песка набережной из лиственницы ( на реке </a:t>
            </a:r>
            <a:r>
              <a:rPr lang="ru-RU" altLang="ru-RU" sz="18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Пехорка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</a:t>
            </a:r>
            <a:endParaRPr lang="ru-RU" altLang="ru-RU" sz="18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60863" cy="6858000"/>
          </a:xfrm>
        </p:spPr>
      </p:pic>
      <p:pic>
        <p:nvPicPr>
          <p:cNvPr id="83971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0"/>
            <a:ext cx="47831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6192688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Крепление котлована аварийных дюкеров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6019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38100"/>
            <a:ext cx="9094788" cy="6819900"/>
          </a:xfrm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88067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056437" cy="2039937"/>
          </a:xfrm>
        </p:spPr>
        <p:txBody>
          <a:bodyPr/>
          <a:lstStyle/>
          <a:p>
            <a:r>
              <a:rPr lang="ru-RU" altLang="ru-RU" smtClean="0"/>
              <a:t>Реконструкция набережной Марка Шагала</a:t>
            </a:r>
          </a:p>
        </p:txBody>
      </p:sp>
      <p:pic>
        <p:nvPicPr>
          <p:cNvPr id="90115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052638"/>
            <a:ext cx="8856662" cy="47355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>
            <a:spLocks noGrp="1"/>
          </p:cNvSpPr>
          <p:nvPr>
            <p:ph type="title"/>
          </p:nvPr>
        </p:nvSpPr>
        <p:spPr>
          <a:xfrm>
            <a:off x="539750" y="0"/>
            <a:ext cx="8407400" cy="836613"/>
          </a:xfrm>
        </p:spPr>
        <p:txBody>
          <a:bodyPr/>
          <a:lstStyle/>
          <a:p>
            <a:r>
              <a:rPr lang="ru-RU" altLang="ru-RU" smtClean="0"/>
              <a:t>Реконструкция набережной</a:t>
            </a:r>
          </a:p>
        </p:txBody>
      </p:sp>
      <p:pic>
        <p:nvPicPr>
          <p:cNvPr id="91139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692150"/>
            <a:ext cx="4513262" cy="3097213"/>
          </a:xfrm>
        </p:spPr>
      </p:pic>
      <p:pic>
        <p:nvPicPr>
          <p:cNvPr id="91140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692150"/>
            <a:ext cx="42862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3824288"/>
            <a:ext cx="452596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3836988"/>
            <a:ext cx="4286250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r="12199"/>
          <a:stretch>
            <a:fillRect/>
          </a:stretch>
        </p:blipFill>
        <p:spPr bwMode="auto">
          <a:xfrm>
            <a:off x="2987675" y="55563"/>
            <a:ext cx="280670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6402" r="6599"/>
          <a:stretch>
            <a:fillRect/>
          </a:stretch>
        </p:blipFill>
        <p:spPr bwMode="auto">
          <a:xfrm>
            <a:off x="5794375" y="55563"/>
            <a:ext cx="3240088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2" t="650"/>
          <a:stretch>
            <a:fillRect/>
          </a:stretch>
        </p:blipFill>
        <p:spPr bwMode="auto">
          <a:xfrm>
            <a:off x="14288" y="22225"/>
            <a:ext cx="2973387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96975"/>
            <a:ext cx="5594350" cy="4195763"/>
          </a:xfrm>
        </p:spPr>
      </p:pic>
      <p:pic>
        <p:nvPicPr>
          <p:cNvPr id="9318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652" r="24800" b="-652"/>
          <a:stretch>
            <a:fillRect/>
          </a:stretch>
        </p:blipFill>
        <p:spPr bwMode="auto">
          <a:xfrm>
            <a:off x="5795963" y="44450"/>
            <a:ext cx="3240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/>
          <a:stretch>
            <a:fillRect/>
          </a:stretch>
        </p:blipFill>
        <p:spPr>
          <a:xfrm>
            <a:off x="14288" y="1125538"/>
            <a:ext cx="4316412" cy="3816350"/>
          </a:xfrm>
        </p:spPr>
      </p:pic>
      <p:pic>
        <p:nvPicPr>
          <p:cNvPr id="94211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7" b="15863"/>
          <a:stretch>
            <a:fillRect/>
          </a:stretch>
        </p:blipFill>
        <p:spPr bwMode="auto">
          <a:xfrm>
            <a:off x="4456113" y="1125538"/>
            <a:ext cx="46878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Берегоукрепление плоскостного типа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5235" name="Объект 3"/>
          <p:cNvSpPr>
            <a:spLocks noGrp="1"/>
          </p:cNvSpPr>
          <p:nvPr>
            <p:ph idx="1"/>
          </p:nvPr>
        </p:nvSpPr>
        <p:spPr>
          <a:xfrm>
            <a:off x="250825" y="1852613"/>
            <a:ext cx="8785225" cy="4395787"/>
          </a:xfrm>
        </p:spPr>
        <p:txBody>
          <a:bodyPr/>
          <a:lstStyle/>
          <a:p>
            <a:pPr marL="0" indent="0" algn="ctr">
              <a:buFont typeface="Wingdings 3" panose="05040102010807070707" pitchFamily="18" charset="2"/>
              <a:buNone/>
            </a:pPr>
            <a:r>
              <a:rPr lang="ru-RU" altLang="ru-RU" smtClean="0"/>
              <a:t>									</a:t>
            </a:r>
          </a:p>
        </p:txBody>
      </p:sp>
      <p:pic>
        <p:nvPicPr>
          <p:cNvPr id="95236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276475"/>
            <a:ext cx="43910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2276475"/>
            <a:ext cx="467836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15888"/>
            <a:ext cx="4122737" cy="6597650"/>
          </a:xfrm>
        </p:spPr>
      </p:pic>
      <p:pic>
        <p:nvPicPr>
          <p:cNvPr id="96259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751388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43325"/>
            <a:ext cx="4751388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СЛИП НЕПТУ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95288" y="1196975"/>
            <a:ext cx="8461375" cy="372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2"/>
                </a:solidFill>
                <a:latin typeface="Arial" panose="020B0604020202020204" pitchFamily="34" charset="0"/>
              </a:rPr>
              <a:t>Реконструкция слипа в яхт-клубе «Нептун»,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 b="1">
                <a:solidFill>
                  <a:schemeClr val="bg2"/>
                </a:solidFill>
                <a:latin typeface="Arial" panose="020B0604020202020204" pitchFamily="34" charset="0"/>
              </a:rPr>
              <a:t>г. Москва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2800" b="1">
              <a:latin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9512" y="5733256"/>
            <a:ext cx="7920880" cy="9233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Слип яхт клуба НЕПТУН 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( конструкция состоит 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из металлического пролетного 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строения и  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снования из 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металлических </a:t>
            </a: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свай).</a:t>
            </a:r>
            <a:endParaRPr lang="ru-RU" altLang="ru-RU" sz="18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8" y="3500438"/>
            <a:ext cx="3148012" cy="3284537"/>
          </a:xfrm>
        </p:spPr>
      </p:pic>
      <p:pic>
        <p:nvPicPr>
          <p:cNvPr id="97283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4925"/>
            <a:ext cx="5646737" cy="670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913"/>
            <a:ext cx="31686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>
            <a:spLocks noGrp="1"/>
          </p:cNvSpPr>
          <p:nvPr>
            <p:ph type="title"/>
          </p:nvPr>
        </p:nvSpPr>
        <p:spPr>
          <a:xfrm>
            <a:off x="461963" y="115888"/>
            <a:ext cx="7056437" cy="1400175"/>
          </a:xfrm>
        </p:spPr>
        <p:txBody>
          <a:bodyPr/>
          <a:lstStyle/>
          <a:p>
            <a:r>
              <a:rPr lang="ru-RU" altLang="ru-RU" smtClean="0"/>
              <a:t>Причальное сооружение</a:t>
            </a:r>
          </a:p>
        </p:txBody>
      </p:sp>
      <p:pic>
        <p:nvPicPr>
          <p:cNvPr id="9830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835025"/>
            <a:ext cx="4541838" cy="3078163"/>
          </a:xfrm>
        </p:spPr>
      </p:pic>
      <p:pic>
        <p:nvPicPr>
          <p:cNvPr id="9830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75" y="3938588"/>
            <a:ext cx="4325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1700" r="13376" b="16000"/>
          <a:stretch>
            <a:fillRect/>
          </a:stretch>
        </p:blipFill>
        <p:spPr bwMode="auto">
          <a:xfrm>
            <a:off x="4649788" y="771525"/>
            <a:ext cx="438943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5" y="1700213"/>
            <a:ext cx="4637088" cy="3727450"/>
          </a:xfrm>
        </p:spPr>
      </p:pic>
      <p:pic>
        <p:nvPicPr>
          <p:cNvPr id="99331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9425"/>
            <a:ext cx="42068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Спуски к воде</a:t>
            </a:r>
          </a:p>
        </p:txBody>
      </p:sp>
      <p:pic>
        <p:nvPicPr>
          <p:cNvPr id="10035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684212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1438"/>
            <a:ext cx="4454525" cy="3241675"/>
          </a:xfrm>
        </p:spPr>
      </p:pic>
      <p:pic>
        <p:nvPicPr>
          <p:cNvPr id="10137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429000"/>
            <a:ext cx="44545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71438"/>
            <a:ext cx="4564063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6632"/>
            <a:ext cx="8280920" cy="5771728"/>
          </a:xfrm>
        </p:spPr>
        <p:txBody>
          <a:bodyPr/>
          <a:lstStyle/>
          <a:p>
            <a:r>
              <a:rPr lang="ru-RU" dirty="0" smtClean="0"/>
              <a:t>Строительство временного причального сооружения на р. Москва с примыкающей временной дорогой и площадкой для сбора трала и временного хранения грузов АО "Газпромнефть-МНПЗ" по адресу: г. Москва, р-н Капотня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833868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37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r="17817" b="4977"/>
          <a:stretch/>
        </p:blipFill>
        <p:spPr>
          <a:xfrm>
            <a:off x="18138" y="116632"/>
            <a:ext cx="4608512" cy="32403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6"/>
          <a:stretch/>
        </p:blipFill>
        <p:spPr>
          <a:xfrm>
            <a:off x="4626650" y="116632"/>
            <a:ext cx="4416871" cy="3478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5927"/>
          <a:stretch/>
        </p:blipFill>
        <p:spPr>
          <a:xfrm>
            <a:off x="4626650" y="3404850"/>
            <a:ext cx="4373572" cy="3214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7"/>
          <a:stretch/>
        </p:blipFill>
        <p:spPr>
          <a:xfrm>
            <a:off x="18138" y="3356991"/>
            <a:ext cx="4608511" cy="326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56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/>
          <a:stretch/>
        </p:blipFill>
        <p:spPr>
          <a:xfrm>
            <a:off x="4311336" y="44624"/>
            <a:ext cx="4832664" cy="32918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35"/>
          <a:stretch/>
        </p:blipFill>
        <p:spPr>
          <a:xfrm>
            <a:off x="61562" y="44624"/>
            <a:ext cx="4249774" cy="32918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36" y="3336454"/>
            <a:ext cx="4832664" cy="3476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0" b="21651"/>
          <a:stretch/>
        </p:blipFill>
        <p:spPr>
          <a:xfrm>
            <a:off x="56000" y="3336454"/>
            <a:ext cx="4255336" cy="34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71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4464497" cy="327595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44624"/>
            <a:ext cx="4594443" cy="3275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3320578"/>
            <a:ext cx="4594443" cy="34927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578"/>
            <a:ext cx="4499993" cy="34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261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r="1" b="10686"/>
          <a:stretch/>
        </p:blipFill>
        <p:spPr>
          <a:xfrm>
            <a:off x="0" y="260648"/>
            <a:ext cx="9159899" cy="6021288"/>
          </a:xfrm>
        </p:spPr>
      </p:pic>
    </p:spTree>
    <p:extLst>
      <p:ext uri="{BB962C8B-B14F-4D97-AF65-F5344CB8AC3E}">
        <p14:creationId xmlns:p14="http://schemas.microsoft.com/office/powerpoint/2010/main" val="6232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52413" y="6302375"/>
            <a:ext cx="84582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Подвесной пролет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400" b="1">
              <a:latin typeface="Arial" panose="020B0604020202020204" pitchFamily="34" charset="0"/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5022" y="6272035"/>
            <a:ext cx="4248472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Подвесное пролетное строение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" y="28827"/>
            <a:ext cx="4437553" cy="33281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82" y="28826"/>
            <a:ext cx="4567114" cy="3328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2" y="3356991"/>
            <a:ext cx="4435329" cy="342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81" y="3356989"/>
            <a:ext cx="4572002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893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88"/>
            <a:ext cx="4466008" cy="34830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08" y="25488"/>
            <a:ext cx="4642496" cy="34830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494"/>
            <a:ext cx="4466008" cy="3266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08" y="3508494"/>
            <a:ext cx="4642496" cy="326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482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95" y="0"/>
            <a:ext cx="4572000" cy="3429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" y="3429000"/>
            <a:ext cx="457200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49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1119" r="1805" b="2234"/>
          <a:stretch/>
        </p:blipFill>
        <p:spPr>
          <a:xfrm>
            <a:off x="2411760" y="332656"/>
            <a:ext cx="4824536" cy="6230526"/>
          </a:xfrm>
        </p:spPr>
      </p:pic>
    </p:spTree>
    <p:extLst>
      <p:ext uri="{BB962C8B-B14F-4D97-AF65-F5344CB8AC3E}">
        <p14:creationId xmlns:p14="http://schemas.microsoft.com/office/powerpoint/2010/main" val="35358082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проч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8175" y="3500438"/>
            <a:ext cx="8293100" cy="1343025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chemeClr val="bg1"/>
                </a:solidFill>
              </a:rPr>
              <a:t>Прочие объекты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 bwMode="auto">
          <a:xfrm>
            <a:off x="539552" y="116632"/>
            <a:ext cx="8280920" cy="577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ru-RU" dirty="0"/>
              <a:t>Дноуглубление причалов «Фрунзенская набережная», «Гостиница «Украина», «Международная выставка</a:t>
            </a:r>
            <a:r>
              <a:rPr lang="ru-RU" dirty="0" smtClean="0"/>
              <a:t>» для нужд ГБУ «Гормост»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48" y="1073274"/>
            <a:ext cx="4382244" cy="2465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48" y="3538286"/>
            <a:ext cx="4442012" cy="33066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r="4641"/>
          <a:stretch/>
        </p:blipFill>
        <p:spPr>
          <a:xfrm>
            <a:off x="93476" y="2284139"/>
            <a:ext cx="4536504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93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309320"/>
            <a:ext cx="8784084" cy="3693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Участок набережной у Дома Правительства Московской области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021288"/>
            <a:ext cx="8280920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Строительство монолитной железобетонной стенки на свайном основании (канал им. Москвы, шлюз №2)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021288"/>
            <a:ext cx="8210029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buFont typeface="Wingdings 3" panose="05040102010807070707" pitchFamily="18" charset="2"/>
              <a:buNone/>
              <a:defRPr/>
            </a:pPr>
            <a:r>
              <a:rPr lang="ru-RU" altLang="ru-RU" sz="1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Строительство монолитной железобетонной стенки на свайном основании (канал им. Москвы, шлюз №2)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52413" y="6234113"/>
            <a:ext cx="8458200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8AD0D6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altLang="ru-RU" sz="1400" b="1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1400" b="1">
                <a:latin typeface="Arial" panose="020B0604020202020204" pitchFamily="34" charset="0"/>
              </a:rPr>
              <a:t>Общий вид слипа после реконструкции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ПАВШИ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49275"/>
            <a:ext cx="8229600" cy="1384300"/>
          </a:xfrm>
        </p:spPr>
        <p:txBody>
          <a:bodyPr/>
          <a:lstStyle/>
          <a:p>
            <a:pPr algn="ctr" eaLnBrk="1" hangingPunct="1"/>
            <a:r>
              <a:rPr lang="ru-RU" altLang="ru-RU" sz="3800" smtClean="0">
                <a:solidFill>
                  <a:schemeClr val="bg2"/>
                </a:solidFill>
              </a:rPr>
              <a:t>Берегоукрепление </a:t>
            </a:r>
            <a:br>
              <a:rPr lang="ru-RU" altLang="ru-RU" sz="3800" smtClean="0">
                <a:solidFill>
                  <a:schemeClr val="bg2"/>
                </a:solidFill>
              </a:rPr>
            </a:br>
            <a:r>
              <a:rPr lang="ru-RU" altLang="ru-RU" sz="3800" smtClean="0">
                <a:solidFill>
                  <a:schemeClr val="bg2"/>
                </a:solidFill>
              </a:rPr>
              <a:t>Павшинской поймы </a:t>
            </a:r>
            <a:br>
              <a:rPr lang="ru-RU" altLang="ru-RU" sz="3800" smtClean="0">
                <a:solidFill>
                  <a:schemeClr val="bg2"/>
                </a:solidFill>
              </a:rPr>
            </a:br>
            <a:r>
              <a:rPr lang="ru-RU" altLang="ru-RU" sz="3800" smtClean="0">
                <a:solidFill>
                  <a:schemeClr val="bg2"/>
                </a:solidFill>
              </a:rPr>
              <a:t>г. Красногорск</a:t>
            </a:r>
          </a:p>
        </p:txBody>
      </p:sp>
    </p:spTree>
  </p:cSld>
  <p:clrMapOvr>
    <a:masterClrMapping/>
  </p:clrMapOvr>
  <p:transition advTm="5000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1151</TotalTime>
  <Words>913</Words>
  <Application>Microsoft Office PowerPoint</Application>
  <PresentationFormat>Экран (4:3)</PresentationFormat>
  <Paragraphs>159</Paragraphs>
  <Slides>78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4" baseType="lpstr">
      <vt:lpstr>Arial Unicode MS</vt:lpstr>
      <vt:lpstr>Arial</vt:lpstr>
      <vt:lpstr>Calibri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Берегоукрепление  Павшинской поймы  г. Красногорск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рыбозащитного комплекса на БНС-1 Конаковской ГРЭС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причальных сооружений яхт-клуба «Маяк»</vt:lpstr>
      <vt:lpstr>Презентация PowerPoint</vt:lpstr>
      <vt:lpstr>Презентация PowerPoint</vt:lpstr>
      <vt:lpstr>Набережная в ЖК «Рублёво»</vt:lpstr>
      <vt:lpstr>Пониженная набережная парка «Зарядье» </vt:lpstr>
      <vt:lpstr>Презентация PowerPoint</vt:lpstr>
      <vt:lpstr>Презентация PowerPoint</vt:lpstr>
      <vt:lpstr>Пирс и эллинг для холодного отстоя яхты </vt:lpstr>
      <vt:lpstr>Презентация PowerPoint</vt:lpstr>
      <vt:lpstr>Презентация PowerPoint</vt:lpstr>
      <vt:lpstr>Презентация PowerPoint</vt:lpstr>
      <vt:lpstr>Ремонт причальных пал шлюза «Северка» ФГУП «Канал им. Москвы»</vt:lpstr>
      <vt:lpstr>Презентация PowerPoint</vt:lpstr>
      <vt:lpstr>Берегоукрепление набережной в Павшинской пойме (третья очередь)</vt:lpstr>
      <vt:lpstr>Презентация PowerPoint</vt:lpstr>
      <vt:lpstr>Устройство котлованов в акватории реки Москвы в рамках устранения аварийной ситуации на дюкере центральной КНС АО «Мосводоканал»</vt:lpstr>
      <vt:lpstr>Презентация PowerPoint</vt:lpstr>
      <vt:lpstr>Презентация PowerPoint</vt:lpstr>
      <vt:lpstr>Презентация PowerPoint</vt:lpstr>
      <vt:lpstr>Реконструкция набережной Марка Шагала</vt:lpstr>
      <vt:lpstr>Реконструкция набережной</vt:lpstr>
      <vt:lpstr>Презентация PowerPoint</vt:lpstr>
      <vt:lpstr>Презентация PowerPoint</vt:lpstr>
      <vt:lpstr>Презентация PowerPoint</vt:lpstr>
      <vt:lpstr>Берегоукрепление плоскостного типа </vt:lpstr>
      <vt:lpstr>Презентация PowerPoint</vt:lpstr>
      <vt:lpstr>Презентация PowerPoint</vt:lpstr>
      <vt:lpstr>Причальное сооружение</vt:lpstr>
      <vt:lpstr>Презентация PowerPoint</vt:lpstr>
      <vt:lpstr>Спуски к воде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Прочие объекты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124</cp:revision>
  <dcterms:created xsi:type="dcterms:W3CDTF">2009-03-10T07:54:20Z</dcterms:created>
  <dcterms:modified xsi:type="dcterms:W3CDTF">2022-09-15T09:37:06Z</dcterms:modified>
</cp:coreProperties>
</file>