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57" r:id="rId5"/>
    <p:sldId id="274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6" r:id="rId19"/>
    <p:sldId id="277" r:id="rId20"/>
    <p:sldId id="275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168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47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28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464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609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21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292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470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66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034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873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F8BCF4D-2030-4A79-ADF1-4F7BE008544F}" type="datetimeFigureOut">
              <a:rPr lang="ru-RU" smtClean="0">
                <a:solidFill>
                  <a:srgbClr val="073E87"/>
                </a:solidFill>
              </a:rPr>
              <a:pPr/>
              <a:t>27.10.2015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D01E3E8-EFE8-44B6-AFE9-93A5A2A9B4C8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075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golf.fgk@gmail.com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712968" cy="434908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Национальной инициативы </a:t>
            </a:r>
            <a:br>
              <a:rPr lang="ru-RU" dirty="0" smtClean="0"/>
            </a:br>
            <a:r>
              <a:rPr lang="ru-RU" dirty="0" smtClean="0"/>
              <a:t>по развитию </a:t>
            </a:r>
            <a:br>
              <a:rPr lang="ru-RU" dirty="0" smtClean="0"/>
            </a:br>
            <a:r>
              <a:rPr lang="ru-RU" dirty="0" smtClean="0"/>
              <a:t>детско-юношеского гольфа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The Russian Initiatives for Junior Golf Development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131104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5733256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Федерация гольфа Краснодарского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края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www.golfkuban.ru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Конт. тел.: +7918 056 03 29; т/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ф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 8(86148) 79 568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04664"/>
            <a:ext cx="187213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7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dirty="0" smtClean="0"/>
              <a:t>Влияние занятий гольфом на здоровье детей и подростков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988840"/>
            <a:ext cx="5529263" cy="46482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200" dirty="0" smtClean="0"/>
              <a:t>Развитие  произвольных психических функций: памяти, мышления, внимания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 smtClean="0"/>
              <a:t>Развитие  координации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 smtClean="0"/>
              <a:t>Формирование правильной осанки,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altLang="ru-RU" sz="2200" dirty="0" smtClean="0"/>
              <a:t>      развитие мышц</a:t>
            </a:r>
            <a:endParaRPr lang="ru-RU" altLang="ru-RU" sz="8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 smtClean="0"/>
              <a:t>Развитие скоростно-силовых качеств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200" dirty="0" smtClean="0"/>
              <a:t>      туловища</a:t>
            </a:r>
          </a:p>
          <a:p>
            <a:pPr>
              <a:lnSpc>
                <a:spcPct val="90000"/>
              </a:lnSpc>
            </a:pPr>
            <a:r>
              <a:rPr lang="ru-RU" altLang="ru-RU" sz="2200" dirty="0" smtClean="0"/>
              <a:t>Развитие общей выносливости, закаливание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200" dirty="0" smtClean="0"/>
              <a:t>     (игра на открытом воздухе) </a:t>
            </a:r>
          </a:p>
          <a:p>
            <a:pPr>
              <a:lnSpc>
                <a:spcPct val="90000"/>
              </a:lnSpc>
              <a:buNone/>
            </a:pPr>
            <a:endParaRPr lang="ru-RU" altLang="ru-RU" sz="8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 smtClean="0"/>
              <a:t>Развитие глазомера, точности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altLang="ru-RU" sz="8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 smtClean="0"/>
              <a:t>Развитие кинестезии (мышечное чувство)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 smtClean="0"/>
              <a:t>Развитие коммуникативных навыков</a:t>
            </a:r>
          </a:p>
        </p:txBody>
      </p:sp>
      <p:pic>
        <p:nvPicPr>
          <p:cNvPr id="40964" name="Picture 5" descr="z_90a358c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07298"/>
            <a:ext cx="3209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637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72208"/>
            <a:ext cx="8964488" cy="5301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/>
              <a:t>На первом этапе </a:t>
            </a:r>
            <a:r>
              <a:rPr lang="ru-RU" sz="1600" dirty="0" smtClean="0"/>
              <a:t>начального знакомства с гольфом занятия могут</a:t>
            </a:r>
            <a:r>
              <a:rPr lang="ru-RU" sz="1600" dirty="0" smtClean="0"/>
              <a:t> </a:t>
            </a:r>
            <a:r>
              <a:rPr lang="ru-RU" sz="1600" dirty="0" smtClean="0"/>
              <a:t>проводиться </a:t>
            </a:r>
            <a:r>
              <a:rPr lang="ru-RU" sz="1600" dirty="0" smtClean="0"/>
              <a:t>для </a:t>
            </a:r>
            <a:r>
              <a:rPr lang="ru-RU" sz="1600" dirty="0" smtClean="0"/>
              <a:t>учащихся  начальной школы </a:t>
            </a:r>
            <a:r>
              <a:rPr lang="ru-RU" sz="1600" dirty="0" smtClean="0"/>
              <a:t>в игровой </a:t>
            </a:r>
            <a:r>
              <a:rPr lang="ru-RU" sz="1600" dirty="0" smtClean="0"/>
              <a:t>форме с использованием Методики </a:t>
            </a:r>
            <a:r>
              <a:rPr lang="en-US" sz="1600" dirty="0" smtClean="0"/>
              <a:t>Tri Golf</a:t>
            </a:r>
            <a:r>
              <a:rPr lang="ru-RU" sz="1600" dirty="0" smtClean="0"/>
              <a:t> . </a:t>
            </a:r>
            <a:endParaRPr lang="ru-RU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/>
              <a:t> </a:t>
            </a:r>
            <a:r>
              <a:rPr lang="ru-RU" sz="1600" dirty="0" smtClean="0"/>
              <a:t>Для средней и старшей школы предлагается оборудование и </a:t>
            </a:r>
            <a:r>
              <a:rPr lang="ru-RU" sz="1600" dirty="0" smtClean="0"/>
              <a:t>П</a:t>
            </a:r>
            <a:r>
              <a:rPr lang="ru-RU" sz="1600" dirty="0" smtClean="0"/>
              <a:t>рограмма </a:t>
            </a:r>
            <a:r>
              <a:rPr lang="ru-RU" sz="1600" dirty="0" smtClean="0"/>
              <a:t>«</a:t>
            </a:r>
            <a:r>
              <a:rPr lang="en-US" sz="1600" dirty="0" smtClean="0"/>
              <a:t>Snag</a:t>
            </a:r>
            <a:r>
              <a:rPr lang="ru-RU" sz="1600" dirty="0" smtClean="0"/>
              <a:t>».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/>
              <a:t>Учителя физкультуры легко </a:t>
            </a:r>
            <a:r>
              <a:rPr lang="ru-RU" sz="1600" dirty="0" smtClean="0"/>
              <a:t>справляются </a:t>
            </a:r>
            <a:r>
              <a:rPr lang="ru-RU" sz="1600" dirty="0" smtClean="0"/>
              <a:t>с </a:t>
            </a:r>
            <a:r>
              <a:rPr lang="ru-RU" sz="1600" dirty="0" smtClean="0"/>
              <a:t>методиками</a:t>
            </a:r>
            <a:r>
              <a:rPr lang="ru-RU" sz="1600" dirty="0" smtClean="0"/>
              <a:t>: от педагога не требуются</a:t>
            </a:r>
            <a:r>
              <a:rPr lang="ru-RU" sz="1600" dirty="0" smtClean="0"/>
              <a:t> серьёзные навыки гольф тренера - для старта достаточно опыта </a:t>
            </a:r>
            <a:r>
              <a:rPr lang="ru-RU" sz="1600" dirty="0" err="1" smtClean="0"/>
              <a:t>красткосрочных</a:t>
            </a:r>
            <a:r>
              <a:rPr lang="ru-RU" sz="1600" dirty="0" smtClean="0"/>
              <a:t> Курсов повышения квалификации по подготовке инструкторов </a:t>
            </a:r>
            <a:r>
              <a:rPr lang="ru-RU" sz="1600" dirty="0" smtClean="0"/>
              <a:t>для работы по</a:t>
            </a:r>
            <a:r>
              <a:rPr lang="ru-RU" sz="1600" dirty="0" smtClean="0"/>
              <a:t> программе «Школьный гольф»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/>
              <a:t>Вопрос по организации подготовки гольф инструкторов на Кубани- задача региональной Федерации гольфа, Ассоциации гольфа России</a:t>
            </a:r>
            <a:endParaRPr lang="ru-RU" sz="16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/>
              <a:t>Занятия с гольф профессионалами требуются на втором этапе обучения, для желающих перейти от физкультуры к спорту - </a:t>
            </a:r>
            <a:r>
              <a:rPr lang="ru-RU" sz="1600" dirty="0" smtClean="0"/>
              <a:t> </a:t>
            </a:r>
            <a:r>
              <a:rPr lang="ru-RU" sz="1600" dirty="0" smtClean="0"/>
              <a:t>при</a:t>
            </a:r>
            <a:r>
              <a:rPr lang="ru-RU" sz="1600" dirty="0" smtClean="0"/>
              <a:t> глубоком </a:t>
            </a:r>
            <a:r>
              <a:rPr lang="ru-RU" sz="1600" dirty="0" smtClean="0"/>
              <a:t>погружении в</a:t>
            </a:r>
            <a:r>
              <a:rPr lang="ru-RU" sz="1600" dirty="0" smtClean="0"/>
              <a:t> гольф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600" dirty="0" smtClean="0"/>
              <a:t>Занятия с гольф тренером предоставляются в ДЮСШ, Гольф клубах: на </a:t>
            </a:r>
            <a:r>
              <a:rPr lang="ru-RU" sz="1600" dirty="0" err="1" smtClean="0"/>
              <a:t>терриории</a:t>
            </a:r>
            <a:r>
              <a:rPr lang="ru-RU" sz="1600" dirty="0" smtClean="0"/>
              <a:t> края </a:t>
            </a:r>
            <a:r>
              <a:rPr lang="ru-RU" sz="1600" dirty="0" smtClean="0"/>
              <a:t> </a:t>
            </a:r>
            <a:r>
              <a:rPr lang="ru-RU" sz="1600" dirty="0" smtClean="0"/>
              <a:t>- в ДЮСШ «Победа», г. Новороссийска, ЦСП №4, Краснодара, Гольф клуба «Раевский»,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 ст. </a:t>
            </a:r>
            <a:r>
              <a:rPr lang="ru-RU" sz="1600" dirty="0" err="1" smtClean="0"/>
              <a:t>Натухаевская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кадров </a:t>
            </a:r>
            <a:br>
              <a:rPr lang="ru-RU" dirty="0" smtClean="0"/>
            </a:br>
            <a:r>
              <a:rPr lang="ru-RU" dirty="0" smtClean="0"/>
              <a:t>Обучающие методики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Организационная схема</a:t>
            </a:r>
            <a:br>
              <a:rPr lang="ru-RU" dirty="0" smtClean="0"/>
            </a:br>
            <a:r>
              <a:rPr lang="ru-RU" dirty="0" smtClean="0"/>
              <a:t>проекта «Школьный гольф»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759696"/>
            <a:ext cx="151216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Администрация Школы</a:t>
            </a:r>
            <a:endParaRPr lang="ru-RU" dirty="0">
              <a:solidFill>
                <a:prstClr val="white"/>
              </a:solidFill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084655"/>
            <a:ext cx="165618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Федерация  гольфа Краснодарского края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91680" y="3140968"/>
            <a:ext cx="1152128" cy="57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618827" y="4683026"/>
            <a:ext cx="1227651" cy="1070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78933" y="5379775"/>
            <a:ext cx="350929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white"/>
                </a:solidFill>
              </a:rPr>
              <a:t>3-й урок физической культуры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white"/>
                </a:solidFill>
              </a:rPr>
              <a:t>Внеурочные занятия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prstClr val="white"/>
                </a:solidFill>
              </a:rPr>
              <a:t>Проведение соревнований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455876" y="3294584"/>
            <a:ext cx="648072" cy="2054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867770" y="4322018"/>
            <a:ext cx="1061022" cy="996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</p:cNvCxnSpPr>
          <p:nvPr/>
        </p:nvCxnSpPr>
        <p:spPr>
          <a:xfrm>
            <a:off x="4499992" y="2684820"/>
            <a:ext cx="2428800" cy="563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28792" y="3373541"/>
            <a:ext cx="196368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Соревнования в рамках Всероссийской лиги школьного гольфа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9992" y="3872227"/>
            <a:ext cx="210025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Гольф-сооружение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3707904" y="4056893"/>
            <a:ext cx="7200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9552" y="1844824"/>
            <a:ext cx="16561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Ассоциация  гольфа России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20072" y="1916832"/>
            <a:ext cx="19442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Олимпийский комитет России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195736" y="1988840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79912" y="3284984"/>
            <a:ext cx="698376" cy="554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7" idx="2"/>
          </p:cNvCxnSpPr>
          <p:nvPr/>
        </p:nvCxnSpPr>
        <p:spPr>
          <a:xfrm>
            <a:off x="1367644" y="2491155"/>
            <a:ext cx="1404156" cy="361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076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04864"/>
            <a:ext cx="7848872" cy="432048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Н</a:t>
            </a:r>
            <a:r>
              <a:rPr lang="ru-RU" dirty="0" smtClean="0"/>
              <a:t>аглядные материалы</a:t>
            </a:r>
            <a:endParaRPr lang="ru-RU" dirty="0" smtClean="0"/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Методики и типовую учебную программу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Обучающий семинар для учителей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Серию </a:t>
            </a:r>
            <a:r>
              <a:rPr lang="ru-RU" dirty="0" smtClean="0"/>
              <a:t>адаптационных занятий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Проведение соревнований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Выход на </a:t>
            </a:r>
            <a:r>
              <a:rPr lang="ru-RU" dirty="0" smtClean="0"/>
              <a:t>существующее гольф-поле,  мини – гольф поля края</a:t>
            </a:r>
            <a:endParaRPr lang="ru-RU" dirty="0" smtClean="0"/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Освещение в СМИ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Взаимодействие с органами муниципальной и региональной власти </a:t>
            </a:r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AutoNum type="arabicPeriod"/>
            </a:pPr>
            <a:r>
              <a:rPr lang="ru-RU" dirty="0" smtClean="0"/>
              <a:t>Развитие и усовершенствование проекта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В рамках </a:t>
            </a:r>
            <a:r>
              <a:rPr lang="ru-RU" sz="3200" dirty="0" smtClean="0"/>
              <a:t>Соглашения о сотрудничестве</a:t>
            </a:r>
            <a:r>
              <a:rPr lang="ru-RU" sz="3200" dirty="0" smtClean="0"/>
              <a:t> </a:t>
            </a:r>
            <a:r>
              <a:rPr lang="ru-RU" sz="3200" dirty="0" smtClean="0"/>
              <a:t>Федерация</a:t>
            </a:r>
            <a:r>
              <a:rPr lang="ru-RU" sz="3200" dirty="0" smtClean="0"/>
              <a:t> гольфа Краснодарского края организует/предоставляет 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253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496944" cy="4248472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ru-RU" dirty="0" smtClean="0">
                <a:solidFill>
                  <a:srgbClr val="073E87"/>
                </a:solidFill>
              </a:rPr>
              <a:t>Адаптацию </a:t>
            </a:r>
            <a:r>
              <a:rPr lang="ru-RU" dirty="0">
                <a:solidFill>
                  <a:srgbClr val="073E87"/>
                </a:solidFill>
              </a:rPr>
              <a:t>типовой учебной программы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ru-RU" dirty="0">
                <a:solidFill>
                  <a:srgbClr val="073E87"/>
                </a:solidFill>
              </a:rPr>
              <a:t>Включение </a:t>
            </a:r>
            <a:r>
              <a:rPr lang="ru-RU" dirty="0" smtClean="0">
                <a:solidFill>
                  <a:srgbClr val="073E87"/>
                </a:solidFill>
              </a:rPr>
              <a:t>занятий </a:t>
            </a:r>
            <a:r>
              <a:rPr lang="ru-RU" dirty="0">
                <a:solidFill>
                  <a:srgbClr val="073E87"/>
                </a:solidFill>
              </a:rPr>
              <a:t>по </a:t>
            </a:r>
            <a:r>
              <a:rPr lang="ru-RU" dirty="0" smtClean="0">
                <a:solidFill>
                  <a:srgbClr val="073E87"/>
                </a:solidFill>
              </a:rPr>
              <a:t>гольфу </a:t>
            </a:r>
            <a:r>
              <a:rPr lang="ru-RU" dirty="0">
                <a:solidFill>
                  <a:srgbClr val="073E87"/>
                </a:solidFill>
              </a:rPr>
              <a:t>в </a:t>
            </a:r>
            <a:r>
              <a:rPr lang="ru-RU" dirty="0" smtClean="0">
                <a:solidFill>
                  <a:srgbClr val="073E87"/>
                </a:solidFill>
              </a:rPr>
              <a:t>рамки 3-го или альтернативного урока физической культуры,  занятий в системе дополнительного образования</a:t>
            </a:r>
            <a:endParaRPr lang="ru-RU" dirty="0" smtClean="0">
              <a:solidFill>
                <a:srgbClr val="073E87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ru-RU" dirty="0">
                <a:solidFill>
                  <a:srgbClr val="073E87"/>
                </a:solidFill>
              </a:rPr>
              <a:t>У</a:t>
            </a:r>
            <a:r>
              <a:rPr lang="ru-RU" dirty="0" smtClean="0">
                <a:solidFill>
                  <a:srgbClr val="073E87"/>
                </a:solidFill>
              </a:rPr>
              <a:t>частие </a:t>
            </a:r>
            <a:r>
              <a:rPr lang="ru-RU" dirty="0">
                <a:solidFill>
                  <a:srgbClr val="073E87"/>
                </a:solidFill>
              </a:rPr>
              <a:t>команды школы  в соревнованиях по школьному гольфу в муниципальном </a:t>
            </a:r>
            <a:r>
              <a:rPr lang="ru-RU" dirty="0" smtClean="0">
                <a:solidFill>
                  <a:srgbClr val="073E87"/>
                </a:solidFill>
              </a:rPr>
              <a:t>районе, отборочных региональных турнирах </a:t>
            </a:r>
            <a:endParaRPr lang="ru-RU" dirty="0" smtClean="0">
              <a:solidFill>
                <a:srgbClr val="073E87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ru-RU" dirty="0" smtClean="0">
                <a:solidFill>
                  <a:srgbClr val="073E87"/>
                </a:solidFill>
              </a:rPr>
              <a:t>П</a:t>
            </a:r>
            <a:r>
              <a:rPr lang="ru-RU" dirty="0" smtClean="0">
                <a:solidFill>
                  <a:srgbClr val="073E87"/>
                </a:solidFill>
              </a:rPr>
              <a:t>роводит </a:t>
            </a:r>
            <a:r>
              <a:rPr lang="ru-RU" dirty="0" smtClean="0">
                <a:solidFill>
                  <a:srgbClr val="073E87"/>
                </a:solidFill>
              </a:rPr>
              <a:t>школьные и межшкольные соревнования на территории </a:t>
            </a:r>
            <a:r>
              <a:rPr lang="ru-RU" dirty="0" smtClean="0">
                <a:solidFill>
                  <a:srgbClr val="073E87"/>
                </a:solidFill>
              </a:rPr>
              <a:t>ОУ</a:t>
            </a:r>
            <a:r>
              <a:rPr lang="ru-RU" dirty="0" smtClean="0">
                <a:solidFill>
                  <a:srgbClr val="073E87"/>
                </a:solidFill>
              </a:rPr>
              <a:t> </a:t>
            </a:r>
            <a:endParaRPr lang="ru-RU" dirty="0">
              <a:solidFill>
                <a:srgbClr val="073E87"/>
              </a:solidFill>
            </a:endParaRP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ru-RU" dirty="0">
                <a:solidFill>
                  <a:srgbClr val="073E87"/>
                </a:solidFill>
              </a:rPr>
              <a:t>Обеспечивает выезд </a:t>
            </a:r>
            <a:r>
              <a:rPr lang="ru-RU" dirty="0" smtClean="0">
                <a:solidFill>
                  <a:srgbClr val="073E87"/>
                </a:solidFill>
              </a:rPr>
              <a:t>регулярно занимающейся группы </a:t>
            </a:r>
            <a:r>
              <a:rPr lang="ru-RU" dirty="0">
                <a:solidFill>
                  <a:srgbClr val="073E87"/>
                </a:solidFill>
              </a:rPr>
              <a:t>на занятия на гольф-поле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ru-RU" dirty="0" smtClean="0">
                <a:solidFill>
                  <a:srgbClr val="073E87"/>
                </a:solidFill>
              </a:rPr>
              <a:t>Взаимодействие Школы с Управлением образования муниципального района 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ru-RU" dirty="0" smtClean="0">
                <a:solidFill>
                  <a:srgbClr val="073E87"/>
                </a:solidFill>
              </a:rPr>
              <a:t>Развивает Гольф туризм, как </a:t>
            </a:r>
            <a:r>
              <a:rPr lang="ru-RU" dirty="0" smtClean="0"/>
              <a:t>вид спортивного направления Образовательного туризма с целью знакомства с новым Олимпийским видом спорта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ru-RU" dirty="0" smtClean="0">
                <a:solidFill>
                  <a:srgbClr val="073E87"/>
                </a:solidFill>
              </a:rPr>
              <a:t>Осуществляет  иное содействие развитию школьного гольфа</a:t>
            </a:r>
          </a:p>
          <a:p>
            <a:pPr marL="457200" lvl="0" indent="-457200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Font typeface="Symbol" pitchFamily="18" charset="2"/>
              <a:buAutoNum type="arabicPeriod"/>
            </a:pPr>
            <a:endParaRPr lang="ru-RU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рамках </a:t>
            </a:r>
            <a:r>
              <a:rPr lang="ru-RU" dirty="0" smtClean="0"/>
              <a:t>Соглашения</a:t>
            </a:r>
            <a:r>
              <a:rPr lang="ru-RU" dirty="0" smtClean="0"/>
              <a:t> </a:t>
            </a:r>
            <a:r>
              <a:rPr lang="ru-RU" dirty="0" smtClean="0"/>
              <a:t>Школа обеспечивает: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268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6003" y="2276872"/>
            <a:ext cx="8847997" cy="403244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u-RU" sz="1800" dirty="0" smtClean="0"/>
              <a:t>С</a:t>
            </a:r>
            <a:r>
              <a:rPr lang="ru-RU" sz="1800" dirty="0" smtClean="0"/>
              <a:t>огласование с Феде</a:t>
            </a:r>
            <a:r>
              <a:rPr lang="ru-RU" sz="1800" dirty="0" smtClean="0"/>
              <a:t>рацией/руководством спортивных гольф объектов</a:t>
            </a:r>
            <a:r>
              <a:rPr lang="ru-RU" sz="1800" dirty="0" smtClean="0"/>
              <a:t>                      (учёт </a:t>
            </a:r>
            <a:r>
              <a:rPr lang="ru-RU" sz="1800" dirty="0" smtClean="0"/>
              <a:t>погодных </a:t>
            </a:r>
            <a:r>
              <a:rPr lang="ru-RU" sz="1800" dirty="0" smtClean="0"/>
              <a:t>условий, </a:t>
            </a:r>
            <a:r>
              <a:rPr lang="ru-RU" sz="1800" dirty="0" smtClean="0"/>
              <a:t>брони</a:t>
            </a:r>
            <a:r>
              <a:rPr lang="ru-RU" sz="1800" dirty="0" smtClean="0"/>
              <a:t>, регулярности занятий гольфом в ОУ, массовости)  в течение учебного </a:t>
            </a:r>
            <a:r>
              <a:rPr lang="ru-RU" sz="1800" dirty="0" smtClean="0"/>
              <a:t>календарного </a:t>
            </a:r>
            <a:r>
              <a:rPr lang="ru-RU" sz="1800" dirty="0" smtClean="0"/>
              <a:t>года </a:t>
            </a:r>
            <a:endParaRPr lang="ru-RU" sz="1800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u-RU" sz="1800" dirty="0" smtClean="0"/>
              <a:t>Урочное/внеурочное </a:t>
            </a:r>
            <a:r>
              <a:rPr lang="ru-RU" sz="1800" dirty="0" smtClean="0"/>
              <a:t>время </a:t>
            </a:r>
            <a:r>
              <a:rPr lang="ru-RU" sz="1800" dirty="0" smtClean="0"/>
              <a:t>(для удобства школы)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u-RU" sz="1800" dirty="0" smtClean="0"/>
              <a:t>Будние </a:t>
            </a:r>
            <a:r>
              <a:rPr lang="ru-RU" sz="1800" dirty="0" smtClean="0"/>
              <a:t>дни; преференции для ОУ, действующих в рамках подписанных с ФГК Соглашений о сотрудничестве </a:t>
            </a:r>
            <a:endParaRPr lang="ru-RU" sz="1800" dirty="0" smtClean="0"/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u-RU" sz="1800" dirty="0" smtClean="0"/>
              <a:t>Сопровождение преподавателем/тренером от ОУ, ДЮСШ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/>
          </a:bodyPr>
          <a:lstStyle/>
          <a:p>
            <a:r>
              <a:rPr lang="ru-RU" dirty="0" smtClean="0"/>
              <a:t>Д</a:t>
            </a:r>
            <a:r>
              <a:rPr lang="ru-RU" dirty="0" smtClean="0"/>
              <a:t>оступ организованных групп школьников </a:t>
            </a:r>
            <a:r>
              <a:rPr lang="ru-RU" dirty="0" smtClean="0"/>
              <a:t>на </a:t>
            </a:r>
            <a:r>
              <a:rPr lang="ru-RU" dirty="0" smtClean="0"/>
              <a:t>гольф объекты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060848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Условия: 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76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6629" y="2060848"/>
            <a:ext cx="3579306" cy="2952328"/>
          </a:xfrm>
        </p:spPr>
        <p:txBody>
          <a:bodyPr>
            <a:normAutofit fontScale="92500"/>
          </a:bodyPr>
          <a:lstStyle/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Тест на тренировочном поле на технику, правила, этикет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Гандикап 54,0-36,1 </a:t>
            </a:r>
            <a:endParaRPr lang="ru-RU" dirty="0" smtClean="0"/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smtClean="0"/>
              <a:t>        </a:t>
            </a:r>
            <a:r>
              <a:rPr lang="ru-RU" dirty="0" smtClean="0"/>
              <a:t>(</a:t>
            </a:r>
            <a:r>
              <a:rPr lang="ru-RU" dirty="0" smtClean="0"/>
              <a:t>1,5 часа на поле)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Возможные условия для выхода школьников на игровое поле 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2340506">
            <a:off x="3962587" y="3899735"/>
            <a:ext cx="16673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436096" y="4005064"/>
            <a:ext cx="3411901" cy="2633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Переход                                в спортивную секцию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Покупка юниорского членства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710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132856"/>
            <a:ext cx="8280920" cy="396044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800" b="1" u="sng" dirty="0" smtClean="0">
                <a:solidFill>
                  <a:srgbClr val="00B0F0"/>
                </a:solidFill>
              </a:rPr>
              <a:t>Клуб, ФГК, </a:t>
            </a:r>
            <a:r>
              <a:rPr lang="ru-RU" sz="1800" b="1" u="sng" dirty="0" smtClean="0">
                <a:solidFill>
                  <a:srgbClr val="00B0F0"/>
                </a:solidFill>
              </a:rPr>
              <a:t>управляющая </a:t>
            </a:r>
            <a:r>
              <a:rPr lang="ru-RU" sz="1800" b="1" u="sng" dirty="0" smtClean="0">
                <a:solidFill>
                  <a:srgbClr val="00B0F0"/>
                </a:solidFill>
              </a:rPr>
              <a:t>компания клуба: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на безвозмездной основе </a:t>
            </a:r>
            <a:r>
              <a:rPr lang="ru-RU" sz="1800" dirty="0" smtClean="0"/>
              <a:t>предоставляет</a:t>
            </a:r>
            <a:r>
              <a:rPr lang="en-US" sz="1800" dirty="0" smtClean="0"/>
              <a:t> </a:t>
            </a:r>
            <a:r>
              <a:rPr lang="ru-RU" sz="1800" dirty="0" smtClean="0"/>
              <a:t>юниорам </a:t>
            </a:r>
            <a:r>
              <a:rPr lang="en-US" sz="1800" dirty="0" smtClean="0"/>
              <a:t>c</a:t>
            </a:r>
            <a:r>
              <a:rPr lang="ru-RU" sz="1800" dirty="0" err="1" smtClean="0"/>
              <a:t>портсменам</a:t>
            </a:r>
            <a:r>
              <a:rPr lang="ru-RU" sz="1800" dirty="0" smtClean="0"/>
              <a:t> -  </a:t>
            </a:r>
            <a:r>
              <a:rPr lang="ru-RU" sz="1800" dirty="0" err="1" smtClean="0"/>
              <a:t>гольфистам</a:t>
            </a:r>
            <a:r>
              <a:rPr lang="ru-RU" sz="1800" dirty="0" smtClean="0"/>
              <a:t> места </a:t>
            </a:r>
            <a:r>
              <a:rPr lang="ru-RU" sz="1800" dirty="0" smtClean="0"/>
              <a:t>на тренировочном поле (10-12 мест) </a:t>
            </a:r>
            <a:r>
              <a:rPr lang="ru-RU" sz="1800" dirty="0" smtClean="0"/>
              <a:t>по предварительному согласованию</a:t>
            </a:r>
            <a:endParaRPr lang="ru-RU" sz="1800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Обеспечивает </a:t>
            </a:r>
            <a:r>
              <a:rPr lang="ru-RU" sz="1800" dirty="0" smtClean="0"/>
              <a:t>игровым гольф инвентарём </a:t>
            </a:r>
            <a:endParaRPr lang="ru-RU" sz="1800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Обеспечивает </a:t>
            </a:r>
            <a:r>
              <a:rPr lang="ru-RU" sz="1800" dirty="0" smtClean="0"/>
              <a:t>тренером </a:t>
            </a:r>
            <a:r>
              <a:rPr lang="ru-RU" sz="1800" dirty="0" smtClean="0"/>
              <a:t>(</a:t>
            </a:r>
            <a:r>
              <a:rPr lang="ru-RU" sz="1800" dirty="0" smtClean="0"/>
              <a:t>наставником) на забронированное время</a:t>
            </a:r>
            <a:endParaRPr lang="ru-RU" sz="1800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Ознакомляет с техникой безопасности, п</a:t>
            </a:r>
            <a:r>
              <a:rPr lang="ru-RU" sz="1800" dirty="0" smtClean="0"/>
              <a:t>роводит тест </a:t>
            </a:r>
            <a:endParaRPr lang="ru-RU" sz="1800" dirty="0" smtClean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Допускает </a:t>
            </a:r>
            <a:r>
              <a:rPr lang="ru-RU" sz="1800" dirty="0" smtClean="0"/>
              <a:t>школьников на </a:t>
            </a:r>
            <a:r>
              <a:rPr lang="ru-RU" sz="1800" dirty="0" err="1" smtClean="0"/>
              <a:t>дравинг</a:t>
            </a:r>
            <a:r>
              <a:rPr lang="ru-RU" sz="1800" dirty="0" smtClean="0"/>
              <a:t> </a:t>
            </a:r>
            <a:r>
              <a:rPr lang="ru-RU" sz="1800" dirty="0" err="1" smtClean="0"/>
              <a:t>рейндж</a:t>
            </a:r>
            <a:r>
              <a:rPr lang="ru-RU" sz="1800" dirty="0" smtClean="0"/>
              <a:t>, тренировочное академическое </a:t>
            </a:r>
            <a:r>
              <a:rPr lang="ru-RU" sz="1800" dirty="0" smtClean="0"/>
              <a:t>поле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П</a:t>
            </a:r>
            <a:r>
              <a:rPr lang="ru-RU" sz="1800" dirty="0" smtClean="0"/>
              <a:t>ривлекает </a:t>
            </a:r>
            <a:r>
              <a:rPr lang="ru-RU" sz="1800" dirty="0" smtClean="0"/>
              <a:t>школьников к программе </a:t>
            </a:r>
            <a:r>
              <a:rPr lang="ru-RU" sz="1800" dirty="0" err="1" smtClean="0"/>
              <a:t>волонтёрства</a:t>
            </a:r>
            <a:r>
              <a:rPr lang="ru-RU" sz="1800" dirty="0" smtClean="0"/>
              <a:t>, судейства и </a:t>
            </a:r>
            <a:r>
              <a:rPr lang="ru-RU" sz="1800" dirty="0" smtClean="0"/>
              <a:t>работы </a:t>
            </a:r>
            <a:r>
              <a:rPr lang="ru-RU" sz="1800" dirty="0" err="1" smtClean="0"/>
              <a:t>кедди</a:t>
            </a:r>
            <a:r>
              <a:rPr lang="ru-RU" sz="1800" dirty="0" smtClean="0"/>
              <a:t> </a:t>
            </a:r>
            <a:r>
              <a:rPr lang="ru-RU" sz="1800" dirty="0" smtClean="0"/>
              <a:t>в клубе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smtClean="0"/>
              <a:t>Отражает в</a:t>
            </a:r>
            <a:r>
              <a:rPr lang="ru-RU" sz="1800" dirty="0" smtClean="0"/>
              <a:t>озможные согласованные сторонами дополнения в </a:t>
            </a:r>
            <a:r>
              <a:rPr lang="ru-RU" sz="1800" dirty="0" smtClean="0"/>
              <a:t>Соглашении</a:t>
            </a:r>
          </a:p>
          <a:p>
            <a:pPr marL="0" indent="0">
              <a:buNone/>
            </a:pPr>
            <a:endParaRPr lang="ru-RU" sz="1800" dirty="0" smtClean="0"/>
          </a:p>
          <a:p>
            <a:pPr marL="457200" indent="-457200">
              <a:buFont typeface="+mj-lt"/>
              <a:buAutoNum type="arabicPeriod"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72008" y="260648"/>
            <a:ext cx="9612560" cy="1700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Соглашение школы с </a:t>
            </a:r>
            <a:r>
              <a:rPr lang="ru-RU" dirty="0" smtClean="0"/>
              <a:t>ФГК, </a:t>
            </a:r>
            <a:br>
              <a:rPr lang="ru-RU" dirty="0" smtClean="0"/>
            </a:br>
            <a:r>
              <a:rPr lang="ru-RU" dirty="0" smtClean="0"/>
              <a:t>Гольф клубом или его управляющей компанией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6587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7948405" cy="34506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u="sng" dirty="0">
                <a:solidFill>
                  <a:srgbClr val="00B0F0"/>
                </a:solidFill>
              </a:rPr>
              <a:t>Школа: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Организует </a:t>
            </a:r>
            <a:r>
              <a:rPr lang="ru-RU" dirty="0" smtClean="0"/>
              <a:t>регулярные массовые занятия гольфом в своём ОУ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Организует приезд </a:t>
            </a:r>
            <a:r>
              <a:rPr lang="ru-RU" dirty="0" smtClean="0"/>
              <a:t>группы школьников на гольф,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</a:t>
            </a:r>
            <a:r>
              <a:rPr lang="ru-RU" dirty="0" smtClean="0"/>
              <a:t>       </a:t>
            </a:r>
            <a:r>
              <a:rPr lang="ru-RU" dirty="0" smtClean="0"/>
              <a:t>мини – гольф объекты на «своём» транспорте</a:t>
            </a:r>
            <a:endParaRPr lang="ru-RU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Выделяет ответственного </a:t>
            </a:r>
            <a:r>
              <a:rPr lang="ru-RU" dirty="0" smtClean="0"/>
              <a:t>специалиста от ОУ</a:t>
            </a:r>
            <a:endParaRPr lang="ru-RU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0912" y="188640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dirty="0"/>
              <a:t>Соглашение школы с </a:t>
            </a:r>
            <a:r>
              <a:rPr lang="ru-RU" dirty="0" smtClean="0"/>
              <a:t>ФГК</a:t>
            </a:r>
            <a:r>
              <a:rPr lang="ru-RU" dirty="0" smtClean="0"/>
              <a:t>, </a:t>
            </a:r>
            <a:r>
              <a:rPr lang="ru-RU" dirty="0" smtClean="0"/>
              <a:t>ГК </a:t>
            </a:r>
            <a:r>
              <a:rPr lang="ru-RU" dirty="0" smtClean="0"/>
              <a:t>«Раевский» </a:t>
            </a:r>
            <a:r>
              <a:rPr lang="ru-RU" dirty="0" smtClean="0"/>
              <a:t>или его управляющей  </a:t>
            </a:r>
            <a:r>
              <a:rPr lang="ru-RU" dirty="0" smtClean="0"/>
              <a:t>компанией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8768" y="6165304"/>
            <a:ext cx="2101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www.golfkuban.ru</a:t>
            </a:r>
            <a:r>
              <a:rPr lang="en-US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3909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92896"/>
          </a:xfrm>
        </p:spPr>
        <p:txBody>
          <a:bodyPr>
            <a:normAutofit fontScale="90000"/>
          </a:bodyPr>
          <a:lstStyle/>
          <a:p>
            <a:r>
              <a:rPr lang="ru-RU" dirty="0"/>
              <a:t>2</a:t>
            </a:r>
            <a:r>
              <a:rPr lang="ru-RU" dirty="0" smtClean="0"/>
              <a:t> </a:t>
            </a:r>
            <a:r>
              <a:rPr lang="ru-RU" dirty="0"/>
              <a:t>элемент</a:t>
            </a:r>
            <a:r>
              <a:rPr lang="en-US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Национальной инициативы </a:t>
            </a:r>
            <a:r>
              <a:rPr lang="ru-RU" dirty="0"/>
              <a:t>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Организация в структуре клуба «Юниорской </a:t>
            </a:r>
            <a:r>
              <a:rPr lang="ru-RU" dirty="0" smtClean="0"/>
              <a:t>секции»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165304"/>
            <a:ext cx="205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www.golfkuban.ru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30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5544616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100" dirty="0" smtClean="0"/>
              <a:t>Национальная инициатива по развитию </a:t>
            </a:r>
            <a:r>
              <a:rPr lang="ru-RU" sz="3100" dirty="0"/>
              <a:t>детско-юношеского </a:t>
            </a:r>
            <a:r>
              <a:rPr lang="ru-RU" sz="3100" dirty="0" smtClean="0"/>
              <a:t>гольфа это: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«Школьный гольф» -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Организация </a:t>
            </a:r>
            <a:r>
              <a:rPr lang="ru-RU" dirty="0" smtClean="0"/>
              <a:t>занятий гольфом на уроках физической культуры в </a:t>
            </a:r>
            <a:r>
              <a:rPr lang="ru-RU" dirty="0" smtClean="0"/>
              <a:t>ОУ </a:t>
            </a:r>
            <a:endParaRPr lang="ru-RU" dirty="0" smtClean="0"/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Организация в структуре </a:t>
            </a:r>
            <a:r>
              <a:rPr lang="ru-RU" dirty="0" smtClean="0"/>
              <a:t>Гольф клубов </a:t>
            </a:r>
            <a:r>
              <a:rPr lang="ru-RU" dirty="0" smtClean="0"/>
              <a:t>«</a:t>
            </a:r>
            <a:r>
              <a:rPr lang="ru-RU" dirty="0" smtClean="0"/>
              <a:t>Юниорской </a:t>
            </a:r>
            <a:r>
              <a:rPr lang="ru-RU" dirty="0" smtClean="0"/>
              <a:t>программы» </a:t>
            </a:r>
          </a:p>
          <a:p>
            <a:pPr marL="457200" indent="-45720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Организация спортивных секций гольфа в СДЮШОР </a:t>
            </a:r>
            <a:r>
              <a:rPr lang="ru-RU" dirty="0" smtClean="0"/>
              <a:t>и </a:t>
            </a:r>
            <a:r>
              <a:rPr lang="ru-RU" dirty="0" smtClean="0"/>
              <a:t>на базе Гольф </a:t>
            </a:r>
            <a:r>
              <a:rPr lang="ru-RU" dirty="0" smtClean="0"/>
              <a:t>клубов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элементы Инициативы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1886" y="2708920"/>
            <a:ext cx="5319041" cy="35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97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1"/>
            <a:ext cx="8020413" cy="4032448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большинстве </a:t>
            </a:r>
            <a:r>
              <a:rPr lang="ru-RU" dirty="0" smtClean="0"/>
              <a:t>стран </a:t>
            </a:r>
            <a:r>
              <a:rPr lang="ru-RU" dirty="0" smtClean="0"/>
              <a:t>юниорские </a:t>
            </a:r>
            <a:r>
              <a:rPr lang="ru-RU" dirty="0" smtClean="0"/>
              <a:t>программы/секции гольф-клубов организованы </a:t>
            </a:r>
            <a:r>
              <a:rPr lang="ru-RU" dirty="0" smtClean="0"/>
              <a:t>по инициативе национальных </a:t>
            </a:r>
            <a:r>
              <a:rPr lang="ru-RU" dirty="0" smtClean="0"/>
              <a:t>федераций гольфа. </a:t>
            </a:r>
            <a:endParaRPr lang="ru-RU" dirty="0" smtClean="0"/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Приглашаем </a:t>
            </a:r>
            <a:r>
              <a:rPr lang="ru-RU" dirty="0" smtClean="0"/>
              <a:t>все заинтересованные стороны </a:t>
            </a:r>
            <a:r>
              <a:rPr lang="ru-RU" dirty="0" smtClean="0"/>
              <a:t>к </a:t>
            </a:r>
            <a:r>
              <a:rPr lang="ru-RU" dirty="0" smtClean="0"/>
              <a:t>участию в </a:t>
            </a:r>
            <a:r>
              <a:rPr lang="ru-RU" dirty="0" smtClean="0"/>
              <a:t>проекте.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 smtClean="0"/>
              <a:t>Юниорская секция</a:t>
            </a:r>
            <a:br>
              <a:rPr lang="ru-RU" dirty="0" smtClean="0"/>
            </a:br>
            <a:r>
              <a:rPr lang="ru-RU" dirty="0" smtClean="0"/>
              <a:t>Европейский опыт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205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www.golfkuban.ru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22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504056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dirty="0" smtClean="0"/>
              <a:t>Благодарим </a:t>
            </a:r>
            <a:r>
              <a:rPr lang="ru-RU" b="1" dirty="0" smtClean="0"/>
              <a:t>за внимание! </a:t>
            </a:r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b="1" u="sng" dirty="0" smtClean="0"/>
              <a:t>ПРИГЛАШАЕМ К СОТРУДНИЧЕСТВУ</a:t>
            </a:r>
            <a:endParaRPr lang="ru-RU" b="1" u="sng" dirty="0" smtClean="0"/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900" b="1" dirty="0" smtClean="0"/>
              <a:t> </a:t>
            </a:r>
            <a:r>
              <a:rPr lang="ru-RU" sz="1900" b="1" dirty="0" smtClean="0"/>
              <a:t>Контактные </a:t>
            </a:r>
            <a:r>
              <a:rPr lang="ru-RU" sz="1900" b="1" dirty="0" smtClean="0"/>
              <a:t>лица </a:t>
            </a:r>
            <a:r>
              <a:rPr lang="ru-RU" b="1" dirty="0" smtClean="0"/>
              <a:t>                                                                                                                      </a:t>
            </a:r>
            <a:r>
              <a:rPr lang="ru-RU" b="1" dirty="0" smtClean="0">
                <a:solidFill>
                  <a:srgbClr val="00B0F0"/>
                </a:solidFill>
              </a:rPr>
              <a:t>Антошина </a:t>
            </a:r>
            <a:r>
              <a:rPr lang="ru-RU" b="1" dirty="0" smtClean="0">
                <a:solidFill>
                  <a:srgbClr val="00B0F0"/>
                </a:solidFill>
              </a:rPr>
              <a:t>Галина </a:t>
            </a:r>
            <a:r>
              <a:rPr lang="ru-RU" b="1" dirty="0" smtClean="0">
                <a:solidFill>
                  <a:srgbClr val="00B0F0"/>
                </a:solidFill>
              </a:rPr>
              <a:t>Владимировна</a:t>
            </a:r>
            <a:r>
              <a:rPr lang="ru-RU" b="1" dirty="0" smtClean="0"/>
              <a:t> - </a:t>
            </a:r>
            <a:r>
              <a:rPr lang="ru-RU" sz="1900" b="1" dirty="0" smtClean="0"/>
              <a:t>президент</a:t>
            </a:r>
            <a:r>
              <a:rPr lang="ru-RU" sz="1900" b="1" dirty="0" smtClean="0"/>
              <a:t> ФГК           </a:t>
            </a:r>
            <a:r>
              <a:rPr lang="ru-RU" b="1" dirty="0" smtClean="0"/>
              <a:t>                             </a:t>
            </a:r>
            <a:r>
              <a:rPr lang="ru-RU" b="1" dirty="0" smtClean="0">
                <a:solidFill>
                  <a:srgbClr val="00B0F0"/>
                </a:solidFill>
              </a:rPr>
              <a:t>Березовская Екатерина Владиславовна </a:t>
            </a:r>
            <a:r>
              <a:rPr lang="ru-RU" b="1" dirty="0" smtClean="0"/>
              <a:t>– </a:t>
            </a:r>
            <a:r>
              <a:rPr lang="ru-RU" sz="1900" b="1" dirty="0" smtClean="0"/>
              <a:t>руководитель Комитета ФГК               по </a:t>
            </a:r>
            <a:r>
              <a:rPr lang="ru-RU" sz="1900" b="1" dirty="0" err="1" smtClean="0"/>
              <a:t>детско</a:t>
            </a:r>
            <a:r>
              <a:rPr lang="ru-RU" sz="1900" b="1" dirty="0" smtClean="0"/>
              <a:t> – юношескому гольфу </a:t>
            </a:r>
            <a:endParaRPr lang="ru-RU" sz="1900" b="1" dirty="0" smtClean="0"/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900" b="1" dirty="0" smtClean="0"/>
              <a:t>Контактная </a:t>
            </a:r>
            <a:r>
              <a:rPr lang="ru-RU" sz="1900" b="1" dirty="0" smtClean="0"/>
              <a:t>информация</a:t>
            </a:r>
            <a:r>
              <a:rPr lang="ru-RU" b="1" dirty="0" smtClean="0"/>
              <a:t> </a:t>
            </a:r>
            <a:endParaRPr lang="en-US" b="1" dirty="0" smtClean="0"/>
          </a:p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en-US" b="1" dirty="0" smtClean="0"/>
              <a:t>www.golfkuban.ru</a:t>
            </a:r>
            <a:r>
              <a:rPr lang="ru-RU" b="1" dirty="0" smtClean="0"/>
              <a:t>                                                                                                                             </a:t>
            </a:r>
            <a:r>
              <a:rPr lang="en-US" b="1" dirty="0" smtClean="0"/>
              <a:t>E </a:t>
            </a:r>
            <a:r>
              <a:rPr lang="en-US" b="1" dirty="0" smtClean="0"/>
              <a:t>– mail</a:t>
            </a:r>
            <a:r>
              <a:rPr lang="ru-RU" b="1" dirty="0" smtClean="0"/>
              <a:t>:</a:t>
            </a:r>
            <a:r>
              <a:rPr lang="en-US" b="1" dirty="0" smtClean="0"/>
              <a:t> </a:t>
            </a:r>
            <a:r>
              <a:rPr lang="en-US" b="1" dirty="0" smtClean="0">
                <a:hlinkClick r:id="rId2"/>
              </a:rPr>
              <a:t>golf.fgk@gmail.com</a:t>
            </a:r>
            <a:r>
              <a:rPr lang="ru-RU" b="1" dirty="0" smtClean="0"/>
              <a:t>  </a:t>
            </a:r>
            <a:r>
              <a:rPr lang="ru-RU" b="1" dirty="0" err="1" smtClean="0"/>
              <a:t>Моб</a:t>
            </a:r>
            <a:r>
              <a:rPr lang="ru-RU" b="1" dirty="0" smtClean="0"/>
              <a:t>. Тел.: +7 918 056 03 29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404664"/>
            <a:ext cx="6264696" cy="1879088"/>
          </a:xfrm>
        </p:spPr>
        <p:txBody>
          <a:bodyPr>
            <a:noAutofit/>
          </a:bodyPr>
          <a:lstStyle/>
          <a:p>
            <a:r>
              <a:rPr lang="ru-RU" sz="3600" dirty="0" smtClean="0"/>
              <a:t>Юниорская программа находится в стадии разработки ФГК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638" y="332656"/>
            <a:ext cx="1872130" cy="18002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74422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804389" cy="363385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и популяризация </a:t>
            </a:r>
            <a:r>
              <a:rPr lang="ru-RU" dirty="0" smtClean="0"/>
              <a:t>в России Олимпийского </a:t>
            </a:r>
            <a:r>
              <a:rPr lang="ru-RU" dirty="0" smtClean="0"/>
              <a:t>и одного из самых массовых видов спорта в мире</a:t>
            </a:r>
          </a:p>
          <a:p>
            <a:endParaRPr lang="ru-RU" dirty="0" smtClean="0"/>
          </a:p>
          <a:p>
            <a:r>
              <a:rPr lang="ru-RU" dirty="0" smtClean="0"/>
              <a:t>Пропаганда основных ценностей и преимуществ гольфа</a:t>
            </a:r>
          </a:p>
          <a:p>
            <a:endParaRPr lang="ru-RU" dirty="0"/>
          </a:p>
          <a:p>
            <a:r>
              <a:rPr lang="ru-RU" dirty="0" smtClean="0"/>
              <a:t>Обеспечение прав граждан на занятия гольфом</a:t>
            </a:r>
          </a:p>
          <a:p>
            <a:endParaRPr lang="ru-RU" dirty="0" smtClean="0"/>
          </a:p>
          <a:p>
            <a:r>
              <a:rPr lang="ru-RU" dirty="0" smtClean="0"/>
              <a:t>Объединение всех гольф-сооружений вокруг проекта</a:t>
            </a:r>
          </a:p>
          <a:p>
            <a:endParaRPr lang="ru-RU" dirty="0" smtClean="0"/>
          </a:p>
          <a:p>
            <a:r>
              <a:rPr lang="ru-RU" dirty="0" smtClean="0"/>
              <a:t>Создание условий для занятий гольфом детей и молодёжи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цель Инициативы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25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64296"/>
            <a:ext cx="8712968" cy="2692896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ru-RU" dirty="0"/>
              <a:t> элемент</a:t>
            </a:r>
            <a:r>
              <a:rPr lang="en-US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Национальной инициативы 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dirty="0" smtClean="0"/>
              <a:t>Всероссийская программа «</a:t>
            </a:r>
            <a:r>
              <a:rPr lang="ru-RU" dirty="0" smtClean="0"/>
              <a:t>Ш</a:t>
            </a:r>
            <a:r>
              <a:rPr lang="ru-RU" dirty="0" smtClean="0"/>
              <a:t>кольный гольф»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реализуется под эгидой                           Олимпийского комитета России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7027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348880"/>
            <a:ext cx="8020413" cy="396043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Изучив опыт европейских стран можно сделать вывод, что у большинства национальных федераций нет централизованных и структурированных программ развития детско-юношеского гольфа.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Но всё же несколько стран находятся на высоком организационном уровне и удовлетворяют наши представления </a:t>
            </a:r>
            <a:r>
              <a:rPr lang="ru-RU" dirty="0"/>
              <a:t>и планы о </a:t>
            </a:r>
            <a:r>
              <a:rPr lang="ru-RU" dirty="0" smtClean="0"/>
              <a:t>школьном гольфе– Английский Союз гольфа (</a:t>
            </a:r>
            <a:r>
              <a:rPr lang="en-US" dirty="0" smtClean="0"/>
              <a:t>English Golf Union)</a:t>
            </a:r>
            <a:r>
              <a:rPr lang="ru-RU" dirty="0" smtClean="0"/>
              <a:t> и Федерация гольфа </a:t>
            </a:r>
            <a:r>
              <a:rPr lang="ru-RU" dirty="0"/>
              <a:t>Ш</a:t>
            </a:r>
            <a:r>
              <a:rPr lang="ru-RU" dirty="0" smtClean="0"/>
              <a:t>веции. </a:t>
            </a:r>
          </a:p>
          <a:p>
            <a:endParaRPr lang="ru-RU" dirty="0" smtClean="0"/>
          </a:p>
          <a:p>
            <a:r>
              <a:rPr lang="ru-RU" dirty="0" smtClean="0"/>
              <a:t>Для целей данной презентации за </a:t>
            </a:r>
            <a:r>
              <a:rPr lang="ru-RU" dirty="0"/>
              <a:t>основу взята Английская программа </a:t>
            </a:r>
            <a:r>
              <a:rPr lang="en-US" dirty="0"/>
              <a:t>HSBS Golf Roots</a:t>
            </a:r>
            <a:r>
              <a:rPr lang="ru-RU" dirty="0"/>
              <a:t>, которая основывается на методике </a:t>
            </a:r>
            <a:r>
              <a:rPr lang="en-US" dirty="0"/>
              <a:t>Tri </a:t>
            </a:r>
            <a:r>
              <a:rPr lang="en-US" dirty="0" smtClean="0"/>
              <a:t>Golf</a:t>
            </a:r>
            <a:r>
              <a:rPr lang="ru-RU" dirty="0" smtClean="0"/>
              <a:t>; а также </a:t>
            </a:r>
            <a:r>
              <a:rPr lang="en-US" dirty="0" smtClean="0"/>
              <a:t>SNAG Golf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115212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/>
              <a:t/>
            </a:r>
            <a:br>
              <a:rPr lang="ru-RU" sz="3300" dirty="0"/>
            </a:br>
            <a:r>
              <a:rPr lang="ru-RU" sz="4900" dirty="0" smtClean="0"/>
              <a:t>Школьный гольф</a:t>
            </a:r>
            <a:br>
              <a:rPr lang="ru-RU" sz="4900" dirty="0" smtClean="0"/>
            </a:br>
            <a:r>
              <a:rPr lang="ru-RU" sz="4900" dirty="0" smtClean="0"/>
              <a:t>Европейский опыт </a:t>
            </a:r>
            <a:br>
              <a:rPr lang="ru-RU" sz="4900" dirty="0" smtClean="0"/>
            </a:b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xmlns="" val="11756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1" y="2348880"/>
            <a:ext cx="8964489" cy="424847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Английский </a:t>
            </a:r>
            <a:r>
              <a:rPr lang="ru-RU" dirty="0" smtClean="0"/>
              <a:t>пилотный школьный </a:t>
            </a:r>
            <a:r>
              <a:rPr lang="ru-RU" dirty="0" smtClean="0"/>
              <a:t>гольф проект </a:t>
            </a:r>
            <a:r>
              <a:rPr lang="ru-RU" dirty="0" smtClean="0"/>
              <a:t>стартовал</a:t>
            </a:r>
            <a:r>
              <a:rPr lang="ru-RU" dirty="0" smtClean="0"/>
              <a:t> </a:t>
            </a:r>
            <a:r>
              <a:rPr lang="ru-RU" dirty="0" smtClean="0"/>
              <a:t>в 1952 </a:t>
            </a:r>
            <a:r>
              <a:rPr lang="ru-RU" dirty="0" smtClean="0"/>
              <a:t>году. </a:t>
            </a:r>
            <a:r>
              <a:rPr lang="ru-RU" dirty="0" smtClean="0"/>
              <a:t>                                                                                                  </a:t>
            </a:r>
            <a:r>
              <a:rPr lang="ru-RU" dirty="0" smtClean="0"/>
              <a:t> Число школ – участниц на начало программы - 6.                                                                                      </a:t>
            </a:r>
            <a:r>
              <a:rPr lang="ru-RU" dirty="0" smtClean="0"/>
              <a:t>У</a:t>
            </a:r>
            <a:r>
              <a:rPr lang="ru-RU" dirty="0" smtClean="0"/>
              <a:t>правляющая реализацией проекта структура –                                        специально созданный  «Фонд </a:t>
            </a:r>
            <a:r>
              <a:rPr lang="ru-RU" dirty="0" smtClean="0"/>
              <a:t>Гольфа» </a:t>
            </a:r>
            <a:r>
              <a:rPr lang="en-US" dirty="0" smtClean="0"/>
              <a:t>(Golf Foundation)</a:t>
            </a:r>
            <a:r>
              <a:rPr lang="ru-RU" dirty="0" smtClean="0"/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 </a:t>
            </a:r>
            <a:r>
              <a:rPr lang="en-US" dirty="0" smtClean="0"/>
              <a:t>N.B.! </a:t>
            </a:r>
            <a:r>
              <a:rPr lang="ru-RU" dirty="0" smtClean="0"/>
              <a:t>                                                                                                                                      </a:t>
            </a:r>
            <a:r>
              <a:rPr lang="ru-RU" dirty="0" smtClean="0"/>
              <a:t>Сегодня «</a:t>
            </a:r>
            <a:r>
              <a:rPr lang="ru-RU" dirty="0" smtClean="0"/>
              <a:t>Фонд Гольфа» </a:t>
            </a:r>
            <a:r>
              <a:rPr lang="ru-RU" dirty="0" smtClean="0"/>
              <a:t>заявляет о планах вовлечения в проект «</a:t>
            </a:r>
            <a:r>
              <a:rPr lang="en-US" dirty="0" smtClean="0"/>
              <a:t>HSBS </a:t>
            </a:r>
            <a:r>
              <a:rPr lang="en-US" dirty="0"/>
              <a:t>Golf </a:t>
            </a:r>
            <a:r>
              <a:rPr lang="en-US" dirty="0" smtClean="0"/>
              <a:t>Roots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до 1 млн. </a:t>
            </a:r>
            <a:r>
              <a:rPr lang="ru-RU" dirty="0" smtClean="0"/>
              <a:t>английских школьников 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Опыт развития школьного проекта  в Англии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38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8928992" cy="4680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ru-RU" dirty="0">
                <a:latin typeface="Calibri" pitchFamily="34" charset="0"/>
              </a:rPr>
              <a:t>Первый опыт организации занятий </a:t>
            </a:r>
            <a:r>
              <a:rPr lang="ru-RU" dirty="0" smtClean="0">
                <a:latin typeface="Calibri" pitchFamily="34" charset="0"/>
              </a:rPr>
              <a:t>по гольфу во внеурочное время в ОУ Москвы- 2001г        Число школ – участниц -32</a:t>
            </a:r>
            <a:endParaRPr lang="ru-RU" dirty="0" smtClean="0"/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ru-RU" dirty="0" smtClean="0"/>
              <a:t> </a:t>
            </a:r>
            <a:r>
              <a:rPr lang="ru-RU" dirty="0" smtClean="0"/>
              <a:t>Управляющая реализацией проекта структура – </a:t>
            </a:r>
            <a:r>
              <a:rPr lang="en-US" dirty="0" smtClean="0">
                <a:latin typeface="Calibri" pitchFamily="34" charset="0"/>
              </a:rPr>
              <a:t>International Schools of Moscow </a:t>
            </a:r>
            <a:r>
              <a:rPr lang="ru-RU" dirty="0" smtClean="0">
                <a:latin typeface="Calibri" pitchFamily="34" charset="0"/>
              </a:rPr>
              <a:t>. Методики </a:t>
            </a:r>
            <a:r>
              <a:rPr lang="en-US" dirty="0" smtClean="0">
                <a:latin typeface="Calibri" pitchFamily="34" charset="0"/>
              </a:rPr>
              <a:t>Tri Golf</a:t>
            </a:r>
            <a:r>
              <a:rPr lang="ru-RU" dirty="0" smtClean="0">
                <a:latin typeface="Calibri" pitchFamily="34" charset="0"/>
              </a:rPr>
              <a:t> и</a:t>
            </a:r>
            <a:r>
              <a:rPr lang="en-US" dirty="0" smtClean="0">
                <a:latin typeface="Calibri" pitchFamily="34" charset="0"/>
              </a:rPr>
              <a:t> SNAG </a:t>
            </a:r>
            <a:r>
              <a:rPr lang="ru-RU" dirty="0" smtClean="0">
                <a:latin typeface="Calibri" pitchFamily="34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ru-RU" dirty="0" smtClean="0"/>
              <a:t>В 2012 году Ассоциация гольфа России модернизировала проект Школьный гольф на основе вышеупомянутой Английской методики. 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За </a:t>
            </a:r>
            <a:r>
              <a:rPr lang="ru-RU" dirty="0" smtClean="0">
                <a:latin typeface="Calibri" pitchFamily="34" charset="0"/>
              </a:rPr>
              <a:t>2 года программа охватила </a:t>
            </a:r>
            <a:r>
              <a:rPr lang="ru-RU" dirty="0">
                <a:latin typeface="Calibri" pitchFamily="34" charset="0"/>
              </a:rPr>
              <a:t>более 3000 </a:t>
            </a:r>
            <a:r>
              <a:rPr lang="ru-RU" dirty="0" smtClean="0">
                <a:latin typeface="Calibri" pitchFamily="34" charset="0"/>
              </a:rPr>
              <a:t>школьников</a:t>
            </a:r>
          </a:p>
          <a:p>
            <a:pPr>
              <a:lnSpc>
                <a:spcPct val="170000"/>
              </a:lnSpc>
              <a:spcBef>
                <a:spcPts val="0"/>
              </a:spcBef>
              <a:defRPr/>
            </a:pPr>
            <a:r>
              <a:rPr lang="ru-RU" dirty="0" smtClean="0">
                <a:latin typeface="Calibri" pitchFamily="34" charset="0"/>
              </a:rPr>
              <a:t> Группа юниоров, прошедших </a:t>
            </a:r>
            <a:r>
              <a:rPr lang="ru-RU" dirty="0" err="1" smtClean="0">
                <a:latin typeface="Calibri" pitchFamily="34" charset="0"/>
              </a:rPr>
              <a:t>Пограмму</a:t>
            </a:r>
            <a:r>
              <a:rPr lang="ru-RU" dirty="0" smtClean="0">
                <a:latin typeface="Calibri" pitchFamily="34" charset="0"/>
              </a:rPr>
              <a:t>, достигла 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    </a:t>
            </a:r>
            <a:r>
              <a:rPr lang="ru-RU" dirty="0" smtClean="0">
                <a:latin typeface="Calibri" pitchFamily="34" charset="0"/>
              </a:rPr>
              <a:t>уровня </a:t>
            </a:r>
            <a:r>
              <a:rPr lang="ru-RU" dirty="0" smtClean="0">
                <a:latin typeface="Calibri" pitchFamily="34" charset="0"/>
              </a:rPr>
              <a:t>сборной команды России по </a:t>
            </a:r>
            <a:r>
              <a:rPr lang="ru-RU" dirty="0" smtClean="0">
                <a:latin typeface="Calibri" pitchFamily="34" charset="0"/>
              </a:rPr>
              <a:t>гольфу</a:t>
            </a:r>
            <a:endParaRPr lang="ru-RU" dirty="0">
              <a:latin typeface="Calibri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>
              <a:latin typeface="Calibri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5272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Опыт России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1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3" y="1052736"/>
            <a:ext cx="8568952" cy="561662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1800" dirty="0" smtClean="0"/>
              <a:t>*          </a:t>
            </a:r>
            <a:r>
              <a:rPr lang="ru-RU" sz="1800" dirty="0" smtClean="0"/>
              <a:t>У</a:t>
            </a:r>
            <a:r>
              <a:rPr lang="ru-RU" sz="1800" dirty="0" smtClean="0"/>
              <a:t>чебная </a:t>
            </a:r>
            <a:r>
              <a:rPr lang="ru-RU" sz="1800" dirty="0"/>
              <a:t>Программа для 1-11 классов по предмету «физическая культура» </a:t>
            </a:r>
            <a:r>
              <a:rPr lang="ru-RU" sz="1800" dirty="0" smtClean="0"/>
              <a:t>н</a:t>
            </a:r>
            <a:r>
              <a:rPr lang="ru-RU" sz="1800" dirty="0" smtClean="0"/>
              <a:t>а </a:t>
            </a:r>
            <a:r>
              <a:rPr lang="ru-RU" sz="1800" dirty="0"/>
              <a:t>основе вида спорта «гольф</a:t>
            </a:r>
            <a:r>
              <a:rPr lang="ru-RU" sz="1800" dirty="0" smtClean="0"/>
              <a:t>» </a:t>
            </a:r>
            <a:r>
              <a:rPr lang="ru-RU" sz="1800" dirty="0"/>
              <a:t>получила положительное заключение Экспертного совета Минобрнауки России по совершенствованию физического воспитания в образовательных </a:t>
            </a:r>
            <a:r>
              <a:rPr lang="ru-RU" sz="1800" dirty="0" smtClean="0"/>
              <a:t>учреждениях</a:t>
            </a:r>
            <a:endParaRPr lang="ru-RU" sz="1800" dirty="0"/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*        Проведено более </a:t>
            </a:r>
            <a:r>
              <a:rPr lang="en-US" sz="1800" dirty="0" smtClean="0"/>
              <a:t>50</a:t>
            </a:r>
            <a:r>
              <a:rPr lang="ru-RU" sz="1800" dirty="0" smtClean="0"/>
              <a:t> гольф презентаций </a:t>
            </a:r>
            <a:r>
              <a:rPr lang="ru-RU" sz="1800" dirty="0" smtClean="0"/>
              <a:t>в Москве и регионах </a:t>
            </a:r>
            <a:r>
              <a:rPr lang="ru-RU" sz="1800" dirty="0" smtClean="0"/>
              <a:t>РФ</a:t>
            </a:r>
            <a:endParaRPr lang="ru-RU" sz="1800" dirty="0"/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*        </a:t>
            </a:r>
            <a:r>
              <a:rPr lang="ru-RU" sz="1800" dirty="0" smtClean="0"/>
              <a:t>П</a:t>
            </a:r>
            <a:r>
              <a:rPr lang="ru-RU" sz="1800" dirty="0" smtClean="0"/>
              <a:t>роведена </a:t>
            </a:r>
            <a:r>
              <a:rPr lang="ru-RU" sz="1800" dirty="0" smtClean="0"/>
              <a:t>апробация учебной </a:t>
            </a:r>
            <a:r>
              <a:rPr lang="ru-RU" sz="1800" dirty="0" smtClean="0"/>
              <a:t>Программы: гольф </a:t>
            </a:r>
            <a:r>
              <a:rPr lang="ru-RU" sz="1800" dirty="0"/>
              <a:t>на третьем уроке пользуется большим интересом у учащихся и легко преподаётся </a:t>
            </a:r>
            <a:r>
              <a:rPr lang="ru-RU" sz="1800" dirty="0" smtClean="0"/>
              <a:t>учителями. </a:t>
            </a:r>
            <a:endParaRPr lang="en-US" sz="1800" dirty="0" smtClean="0"/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1800" dirty="0" smtClean="0"/>
              <a:t> </a:t>
            </a:r>
            <a:r>
              <a:rPr lang="en-US" sz="1800" dirty="0" smtClean="0"/>
              <a:t>      *       </a:t>
            </a:r>
            <a:r>
              <a:rPr lang="ru-RU" sz="1800" dirty="0" smtClean="0"/>
              <a:t>Министерством образования России в 2014 году принята и рекомендована для внедрения Программа по гольфу для общеобразовательных школ.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 smtClean="0"/>
              <a:t>       </a:t>
            </a:r>
            <a:r>
              <a:rPr lang="en-US" sz="1800" dirty="0" smtClean="0"/>
              <a:t> * </a:t>
            </a:r>
            <a:r>
              <a:rPr lang="ru-RU" sz="1800" dirty="0" smtClean="0"/>
              <a:t>      22 ОУ из 18 МО Кубани подписали Соглашение о совместной деятельности с ФГК, ОКР, в рамках которых приступили с 2015/16 учебного года к знакомству учащихся с Олимпийским гольфом</a:t>
            </a:r>
            <a:endParaRPr lang="ru-RU" sz="1800" dirty="0" smtClean="0"/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10336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/>
              <a:t>Школьный </a:t>
            </a:r>
            <a:r>
              <a:rPr lang="ru-RU" dirty="0" smtClean="0"/>
              <a:t>гольф в России </a:t>
            </a:r>
            <a:r>
              <a:rPr lang="ru-RU" dirty="0"/>
              <a:t>сегодня</a:t>
            </a:r>
          </a:p>
        </p:txBody>
      </p:sp>
    </p:spTree>
    <p:extLst>
      <p:ext uri="{BB962C8B-B14F-4D97-AF65-F5344CB8AC3E}">
        <p14:creationId xmlns:p14="http://schemas.microsoft.com/office/powerpoint/2010/main" xmlns="" val="324088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altLang="ru-RU" dirty="0" err="1" smtClean="0"/>
              <a:t>Фотоотчёт</a:t>
            </a:r>
            <a:r>
              <a:rPr lang="ru-RU" altLang="ru-RU" dirty="0" smtClean="0"/>
              <a:t> о гольф презентациях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91" y="1196752"/>
            <a:ext cx="873039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11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10446</TotalTime>
  <Words>1148</Words>
  <Application>Microsoft Office PowerPoint</Application>
  <PresentationFormat>Экран (4:3)</PresentationFormat>
  <Paragraphs>136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Волна</vt:lpstr>
      <vt:lpstr>Презентация  Национальной инициативы  по развитию  детско-юношеского гольфа   The Russian Initiatives for Junior Golf Development</vt:lpstr>
      <vt:lpstr>Основные элементы Инициативы</vt:lpstr>
      <vt:lpstr>Основная цель Инициативы</vt:lpstr>
      <vt:lpstr>1 элемент  Национальной инициативы     Всероссийская программа «Школьный гольф»  реализуется под эгидой                           Олимпийского комитета России</vt:lpstr>
      <vt:lpstr>  Школьный гольф Европейский опыт  </vt:lpstr>
      <vt:lpstr>Опыт развития школьного проекта  в Англии</vt:lpstr>
      <vt:lpstr>Опыт России</vt:lpstr>
      <vt:lpstr>Школьный гольф в России сегодня</vt:lpstr>
      <vt:lpstr>Фотоотчёт о гольф презентациях</vt:lpstr>
      <vt:lpstr>Влияние занятий гольфом на здоровье детей и подростков</vt:lpstr>
      <vt:lpstr>Подготовка кадров  Обучающие методики</vt:lpstr>
      <vt:lpstr>Организационная схема проекта «Школьный гольф»</vt:lpstr>
      <vt:lpstr>В рамках Соглашения о сотрудничестве Федерация гольфа Краснодарского края организует/предоставляет :</vt:lpstr>
      <vt:lpstr>В рамках Соглашения Школа обеспечивает:</vt:lpstr>
      <vt:lpstr>Доступ организованных групп школьников на гольф объекты</vt:lpstr>
      <vt:lpstr>Возможные условия для выхода школьников на игровое поле </vt:lpstr>
      <vt:lpstr>Соглашение школы с ФГК,  Гольф клубом или его управляющей компанией </vt:lpstr>
      <vt:lpstr>Соглашение школы с ФГК, ГК «Раевский» или его управляющей  компанией  </vt:lpstr>
      <vt:lpstr>2 элемент  Национальной инициативы –   Организация в структуре клуба «Юниорской секции» </vt:lpstr>
      <vt:lpstr>Юниорская секция Европейский опыт</vt:lpstr>
      <vt:lpstr>Юниорская программа находится в стадии разработки ФГК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Национальной программы развития детско-юношеского гольфа   (The Russian Junior Development Program)</dc:title>
  <dc:creator>r347</dc:creator>
  <cp:lastModifiedBy>Галина Антошина</cp:lastModifiedBy>
  <cp:revision>57</cp:revision>
  <dcterms:created xsi:type="dcterms:W3CDTF">2014-03-24T13:50:43Z</dcterms:created>
  <dcterms:modified xsi:type="dcterms:W3CDTF">2015-10-30T15:24:06Z</dcterms:modified>
</cp:coreProperties>
</file>