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9"/>
  </p:notesMasterIdLst>
  <p:sldIdLst>
    <p:sldId id="256" r:id="rId2"/>
    <p:sldId id="299" r:id="rId3"/>
    <p:sldId id="300" r:id="rId4"/>
    <p:sldId id="301" r:id="rId5"/>
    <p:sldId id="302" r:id="rId6"/>
    <p:sldId id="303" r:id="rId7"/>
    <p:sldId id="285" r:id="rId8"/>
    <p:sldId id="304" r:id="rId9"/>
    <p:sldId id="305" r:id="rId10"/>
    <p:sldId id="286" r:id="rId11"/>
    <p:sldId id="306" r:id="rId12"/>
    <p:sldId id="308" r:id="rId13"/>
    <p:sldId id="309" r:id="rId14"/>
    <p:sldId id="310" r:id="rId15"/>
    <p:sldId id="311" r:id="rId16"/>
    <p:sldId id="312" r:id="rId17"/>
    <p:sldId id="278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499" autoAdjust="0"/>
  </p:normalViewPr>
  <p:slideViewPr>
    <p:cSldViewPr>
      <p:cViewPr>
        <p:scale>
          <a:sx n="98" d="100"/>
          <a:sy n="98" d="100"/>
        </p:scale>
        <p:origin x="-35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9FDFE-67D0-4300-978B-98C72B2351CA}" type="datetimeFigureOut">
              <a:rPr lang="ru-RU" smtClean="0"/>
              <a:t>13.12.2016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BCD813-A344-48AA-BC8A-8AE29D89A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16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BCD813-A344-48AA-BC8A-8AE29D89A03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z="2400" smtClean="0">
                  <a:latin typeface="Times New Roman" pitchFamily="18" charset="0"/>
                  <a:cs typeface="Arial" charset="0"/>
                </a:endParaRPr>
              </a:p>
            </p:txBody>
          </p:sp>
        </p:grpSp>
      </p:grpSp>
      <p:sp>
        <p:nvSpPr>
          <p:cNvPr id="2152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152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F573-72D9-4828-889C-756F06CCC1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42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43634-24D9-47DF-89E5-7BD494AFE5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52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026E1-7A16-440E-A338-A4DC21C62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523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B2B66-1069-4B72-9A6B-0BC4BBF4B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939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692BE-CECB-4E0C-B892-C8F30669A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70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DB06-FEAD-4461-824C-7F4489D51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0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B045A-CECB-4255-A1FD-536A38049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27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418FE-054A-4A6C-AF4F-895E4DA3B4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14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B416B-D9CF-46DE-BCC4-8321874515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37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13A4C-26E4-411E-A37F-5C0EA265F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011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7456E-0BC5-450F-92A3-0B604739A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1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E03D1-5855-4BCE-A4D5-8B495049CA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46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73312-2E9A-4EA3-AB05-BF2943033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227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  <a:cs typeface="+mn-cs"/>
              </a:defRPr>
            </a:lvl1pPr>
          </a:lstStyle>
          <a:p>
            <a:pPr>
              <a:defRPr/>
            </a:pPr>
            <a:fld id="{0A2C3CBB-3D44-45A9-9867-704A26645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ru-RU" altLang="ru-RU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hlink"/>
                </a:solidFill>
                <a:cs typeface="Arial" charset="0"/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  <a:cs typeface="Arial" charset="0"/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ru-RU" altLang="ru-RU" smtClean="0">
                <a:solidFill>
                  <a:schemeClr val="accent2"/>
                </a:solidFill>
                <a:cs typeface="Arial" charset="0"/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049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5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772816"/>
            <a:ext cx="5689600" cy="2520950"/>
          </a:xfrm>
        </p:spPr>
        <p:txBody>
          <a:bodyPr/>
          <a:lstStyle/>
          <a:p>
            <a:pPr algn="ctr"/>
            <a:r>
              <a:rPr lang="ru-RU" altLang="ru-RU" sz="2800" b="1" dirty="0"/>
              <a:t>Подготовка к решению задач </a:t>
            </a:r>
            <a:r>
              <a:rPr lang="ru-RU" altLang="ru-RU" sz="2800" b="1" dirty="0" smtClean="0"/>
              <a:t/>
            </a:r>
            <a:br>
              <a:rPr lang="ru-RU" altLang="ru-RU" sz="2800" b="1" dirty="0" smtClean="0"/>
            </a:br>
            <a:r>
              <a:rPr lang="ru-RU" altLang="ru-RU" sz="2800" b="1" dirty="0" smtClean="0"/>
              <a:t>с </a:t>
            </a:r>
            <a:r>
              <a:rPr lang="ru-RU" altLang="ru-RU" sz="2800" b="1" dirty="0"/>
              <a:t>развёрнутым ответом </a:t>
            </a:r>
            <a:r>
              <a:rPr lang="ru-RU" altLang="ru-RU" sz="2800" b="1" dirty="0" smtClean="0"/>
              <a:t>	</a:t>
            </a:r>
            <a:br>
              <a:rPr lang="ru-RU" altLang="ru-RU" sz="2800" b="1" dirty="0" smtClean="0"/>
            </a:br>
            <a:r>
              <a:rPr lang="ru-RU" altLang="ru-RU" sz="5400" b="1" dirty="0" smtClean="0"/>
              <a:t>ЕГЭ-2017 </a:t>
            </a:r>
            <a:br>
              <a:rPr lang="ru-RU" altLang="ru-RU" sz="5400" b="1" dirty="0" smtClean="0"/>
            </a:br>
            <a:r>
              <a:rPr lang="ru-RU" altLang="ru-RU" sz="2800" b="1" dirty="0" smtClean="0"/>
              <a:t>по физике</a:t>
            </a:r>
            <a:r>
              <a:rPr lang="ru-RU" altLang="ru-RU" sz="5400" b="1" dirty="0" smtClean="0"/>
              <a:t/>
            </a:r>
            <a:br>
              <a:rPr lang="ru-RU" altLang="ru-RU" sz="5400" b="1" dirty="0" smtClean="0"/>
            </a:br>
            <a:endParaRPr lang="ru-RU" altLang="ru-RU" sz="14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4868863"/>
            <a:ext cx="7299325" cy="1081087"/>
          </a:xfrm>
        </p:spPr>
        <p:txBody>
          <a:bodyPr/>
          <a:lstStyle/>
          <a:p>
            <a:pPr algn="ctr" eaLnBrk="1" hangingPunct="1"/>
            <a:r>
              <a:rPr lang="ru-RU" altLang="ru-RU" sz="3000" b="1" dirty="0" err="1" smtClean="0">
                <a:solidFill>
                  <a:schemeClr val="bg2"/>
                </a:solidFill>
              </a:rPr>
              <a:t>В.А.Грибов</a:t>
            </a:r>
            <a:endParaRPr lang="ru-RU" altLang="ru-RU" sz="3000" b="1" dirty="0" smtClean="0">
              <a:solidFill>
                <a:schemeClr val="bg2"/>
              </a:solidFill>
            </a:endParaRPr>
          </a:p>
          <a:p>
            <a:pPr algn="ctr" eaLnBrk="1" hangingPunct="1"/>
            <a:r>
              <a:rPr lang="ru-RU" altLang="ru-RU" sz="1800" i="1" dirty="0" smtClean="0">
                <a:solidFill>
                  <a:schemeClr val="bg2"/>
                </a:solidFill>
              </a:rPr>
              <a:t>Физический факультет МГУ имени </a:t>
            </a:r>
            <a:r>
              <a:rPr lang="ru-RU" altLang="ru-RU" sz="1800" i="1" dirty="0" err="1" smtClean="0">
                <a:solidFill>
                  <a:schemeClr val="bg2"/>
                </a:solidFill>
              </a:rPr>
              <a:t>М.В.Ломоносова</a:t>
            </a:r>
            <a:r>
              <a:rPr lang="ru-RU" altLang="ru-RU" sz="1800" i="1" dirty="0" smtClean="0">
                <a:solidFill>
                  <a:schemeClr val="bg2"/>
                </a:solidFill>
              </a:rPr>
              <a:t>, Москва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617538" y="836613"/>
            <a:ext cx="81184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b="1" dirty="0"/>
              <a:t>Требования к оформлению задач </a:t>
            </a:r>
            <a:r>
              <a:rPr lang="ru-RU" altLang="ru-RU" sz="2800" b="1" dirty="0" smtClean="0"/>
              <a:t>28 </a:t>
            </a:r>
            <a:r>
              <a:rPr lang="ru-RU" altLang="ru-RU" sz="2800" b="1" dirty="0"/>
              <a:t>– </a:t>
            </a:r>
            <a:r>
              <a:rPr lang="ru-RU" altLang="ru-RU" sz="2800" b="1" dirty="0" smtClean="0"/>
              <a:t>31</a:t>
            </a:r>
            <a:endParaRPr lang="ru-RU" altLang="ru-RU" sz="2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/>
              <a:t>I</a:t>
            </a:r>
            <a:r>
              <a:rPr lang="ru-RU" altLang="ru-RU" sz="1800" dirty="0"/>
              <a:t>) Записаны положения теории и физические законы, закономерности, применение которых необходимо для решения задачи выбранным способом.</a:t>
            </a:r>
            <a:endParaRPr lang="en-US" altLang="ru-RU" sz="18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/>
              <a:t>II</a:t>
            </a:r>
            <a:r>
              <a:rPr lang="ru-RU" altLang="ru-RU" sz="1800" dirty="0"/>
              <a:t>) Описаны все вновь вводимые в решение буквенные обозначения физических величин (</a:t>
            </a:r>
            <a:r>
              <a:rPr lang="ru-RU" altLang="ru-RU" sz="1800" i="1" dirty="0"/>
              <a:t>за исключением обозначений констант, указанных в варианте КИМ, обозначений величин, используемых в условии задачи, и </a:t>
            </a:r>
            <a:r>
              <a:rPr lang="ru-RU" altLang="ru-RU" sz="1800" i="1" dirty="0">
                <a:solidFill>
                  <a:srgbClr val="0033CC"/>
                </a:solidFill>
              </a:rPr>
              <a:t>стандартных обозначений </a:t>
            </a:r>
            <a:r>
              <a:rPr lang="ru-RU" altLang="ru-RU" sz="1800" i="1" dirty="0"/>
              <a:t>величин, используемых при написании физических законов</a:t>
            </a:r>
            <a:r>
              <a:rPr lang="ru-RU" altLang="ru-RU" sz="1800" dirty="0"/>
              <a:t>).</a:t>
            </a:r>
            <a:endParaRPr lang="en-US" altLang="ru-RU" sz="1800" i="1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/>
              <a:t>III</a:t>
            </a:r>
            <a:r>
              <a:rPr lang="ru-RU" altLang="ru-RU" sz="1800" dirty="0"/>
              <a:t>) Проведены необходимые математические преобразования и расчёты, приводящие к правильному числовому ответу (допускается решение «по частям» с промежуточными вычислениями).</a:t>
            </a:r>
            <a:endParaRPr lang="en-US" altLang="ru-RU" sz="1800" dirty="0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800" dirty="0"/>
              <a:t>IV</a:t>
            </a:r>
            <a:r>
              <a:rPr lang="ru-RU" altLang="ru-RU" sz="1800" dirty="0"/>
              <a:t>) Представлен правильный ответ с указанием единиц измерения искомой величины.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__________________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	Стандартными считаются обозначения, принятые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в кодификаторе.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4"/>
              <p:cNvSpPr>
                <a:spLocks noChangeArrowheads="1"/>
              </p:cNvSpPr>
              <p:nvPr/>
            </p:nvSpPr>
            <p:spPr bwMode="auto">
              <a:xfrm>
                <a:off x="1117033" y="2204864"/>
                <a:ext cx="6552728" cy="1757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</a:rPr>
                  <a:t>Давление влажного воздуха в сосуде под поршнем при температуре</a:t>
                </a:r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</a:rPr>
                  <a:t> </a:t>
                </a:r>
                <a:r>
                  <a:rPr kumimoji="0" lang="en-US" altLang="ru-RU" b="0" i="1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</a:rPr>
                  <a:t>t</a:t>
                </a:r>
                <a:r>
                  <a:rPr kumimoji="0" lang="en-US" alt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</a:rPr>
                  <a:t> = 100</a:t>
                </a:r>
                <a:r>
                  <a:rPr lang="ru-RU" altLang="ru-RU" dirty="0" smtClean="0">
                    <a:ea typeface="Times New Roman" pitchFamily="18" charset="0"/>
                  </a:rPr>
                  <a:t>°С </a:t>
                </a:r>
                <a:r>
                  <a:rPr lang="ru-RU" altLang="ru-RU" dirty="0">
                    <a:ea typeface="Times New Roman" pitchFamily="18" charset="0"/>
                  </a:rPr>
                  <a:t>равно</a:t>
                </a: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sSubPr>
                      <m:e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kumimoji="0" lang="en-US" altLang="ru-RU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1,8</m:t>
                        </m:r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Па. </a:t>
                </a:r>
                <a:r>
                  <a:rPr lang="ru-RU" altLang="ru-RU" dirty="0">
                    <a:ea typeface="Times New Roman" pitchFamily="18" charset="0"/>
                  </a:rPr>
                  <a:t>Объём под поршнем изотермически уменьшили в </a:t>
                </a:r>
                <a:r>
                  <a:rPr lang="en-US" altLang="ru-RU" i="1" dirty="0" smtClean="0">
                    <a:ea typeface="Times New Roman" pitchFamily="18" charset="0"/>
                  </a:rPr>
                  <a:t>k</a:t>
                </a:r>
                <a:r>
                  <a:rPr lang="en-US" altLang="ru-RU" dirty="0" smtClean="0">
                    <a:ea typeface="Times New Roman" pitchFamily="18" charset="0"/>
                  </a:rPr>
                  <a:t> =</a:t>
                </a:r>
                <a:r>
                  <a:rPr lang="ru-RU" altLang="ru-RU" dirty="0" smtClean="0">
                    <a:ea typeface="Times New Roman" pitchFamily="18" charset="0"/>
                  </a:rPr>
                  <a:t> 4 раза. При этом давление в сосуде увеличилось в </a:t>
                </a:r>
                <a:r>
                  <a:rPr lang="en-US" altLang="ru-RU" i="1" dirty="0" smtClean="0">
                    <a:ea typeface="Times New Roman" pitchFamily="18" charset="0"/>
                  </a:rPr>
                  <a:t>n</a:t>
                </a:r>
                <a:r>
                  <a:rPr lang="ru-RU" altLang="ru-RU" dirty="0" smtClean="0">
                    <a:ea typeface="Times New Roman" pitchFamily="18" charset="0"/>
                  </a:rPr>
                  <a:t> = 3 раза. Найдите относительную влажность </a:t>
                </a:r>
                <a:r>
                  <a:rPr lang="ru-RU" altLang="ru-RU" dirty="0" smtClean="0">
                    <a:ea typeface="Times New Roman" pitchFamily="18" charset="0"/>
                    <a:sym typeface="Symbol"/>
                  </a:rPr>
                  <a:t> воздуха в первоначальном состоянии. Утечкой вещества из сосуда пренебречь.</a:t>
                </a:r>
                <a:endParaRPr kumimoji="0" lang="ru-RU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7033" y="2204864"/>
                <a:ext cx="6552728" cy="1757404"/>
              </a:xfrm>
              <a:prstGeom prst="rect">
                <a:avLst/>
              </a:prstGeom>
              <a:blipFill rotWithShape="1">
                <a:blip r:embed="rId2"/>
                <a:stretch>
                  <a:fillRect l="-744" t="-1389" r="-837" b="-52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4779765" y="320310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72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4"/>
              <p:cNvSpPr>
                <a:spLocks noChangeArrowheads="1"/>
              </p:cNvSpPr>
              <p:nvPr/>
            </p:nvSpPr>
            <p:spPr bwMode="auto">
              <a:xfrm>
                <a:off x="1117033" y="1734098"/>
                <a:ext cx="6552728" cy="269894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Водяной пар и сухой воздух</a:t>
                </a:r>
                <a:r>
                  <a:rPr kumimoji="0" lang="ru-RU" alt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описываем моделью идеального газа.</a:t>
                </a:r>
              </a:p>
              <a:p>
                <a:pPr lvl="0" algn="just"/>
                <a:endParaRPr kumimoji="0" lang="ru-RU" altLang="ru-RU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lvl="0" algn="just"/>
                <a:r>
                  <a:rPr lang="ru-RU" altLang="ru-RU" baseline="0" dirty="0" smtClean="0"/>
                  <a:t>В</a:t>
                </a:r>
                <a:r>
                  <a:rPr lang="ru-RU" altLang="ru-RU" dirty="0" smtClean="0"/>
                  <a:t> термодинамике модель одноатомного идеального газа выглядит так: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altLang="ru-RU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altLang="ru-RU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altLang="ru-RU" b="0" i="1" smtClean="0">
                                <a:latin typeface="Cambria Math"/>
                              </a:rPr>
                              <m:t>𝑝𝑉</m:t>
                            </m:r>
                            <m:r>
                              <a:rPr lang="en-US" altLang="ru-RU" b="0" i="1" smtClean="0"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nor/>
                              </m:rPr>
                              <a:rPr lang="ru-RU" altLang="ru-RU" dirty="0" smtClean="0">
                                <a:sym typeface="Symbol"/>
                              </a:rPr>
                              <m:t></m:t>
                            </m:r>
                            <m:r>
                              <a:rPr lang="en-US" altLang="ru-RU" b="0" i="1" dirty="0" smtClean="0">
                                <a:latin typeface="Cambria Math"/>
                                <a:sym typeface="Symbol"/>
                              </a:rPr>
                              <m:t>𝑅𝑇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𝑈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ru-RU" altLang="ru-RU" dirty="0">
                                <a:sym typeface="Symbol"/>
                              </a:rPr>
                              <m:t></m:t>
                            </m:r>
                            <m:r>
                              <a:rPr lang="en-US" altLang="ru-RU" i="1" dirty="0">
                                <a:latin typeface="Cambria Math"/>
                                <a:sym typeface="Symbol"/>
                              </a:rPr>
                              <m:t>𝑅𝑇</m:t>
                            </m:r>
                          </m:e>
                        </m:eqArr>
                      </m:e>
                    </m:d>
                  </m:oMath>
                </a14:m>
                <a:endParaRPr lang="ru-RU" altLang="ru-RU" dirty="0" smtClean="0"/>
              </a:p>
              <a:p>
                <a:pPr lvl="0" algn="just"/>
                <a:endParaRPr lang="ru-RU" altLang="ru-RU" dirty="0" smtClean="0"/>
              </a:p>
              <a:p>
                <a:pPr lvl="0" algn="just"/>
                <a:r>
                  <a:rPr lang="ru-RU" altLang="ru-RU" dirty="0" smtClean="0"/>
                  <a:t>Модель идеального газа в МКТ: </a:t>
                </a:r>
              </a:p>
              <a:p>
                <a:pPr lvl="0" algn="just"/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частицы</a:t>
                </a:r>
                <a:r>
                  <a:rPr kumimoji="0" lang="ru-RU" altLang="ru-RU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газа не взаимодействуют друг с другом.</a:t>
                </a:r>
                <a:endParaRPr kumimoji="0" lang="ru-RU" alt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</mc:Choice>
        <mc:Fallback xmlns="">
          <p:sp>
            <p:nvSpPr>
              <p:cNvPr id="2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7033" y="1734098"/>
                <a:ext cx="6552728" cy="2698944"/>
              </a:xfrm>
              <a:prstGeom prst="rect">
                <a:avLst/>
              </a:prstGeom>
              <a:blipFill rotWithShape="1">
                <a:blip r:embed="rId2"/>
                <a:stretch>
                  <a:fillRect l="-744" t="-451" r="-837" b="-338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4779765" y="320310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851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193988"/>
              </p:ext>
            </p:extLst>
          </p:nvPr>
        </p:nvGraphicFramePr>
        <p:xfrm>
          <a:off x="395536" y="1052736"/>
          <a:ext cx="8229600" cy="490728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indent="-342900" algn="just"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dirty="0" smtClean="0">
                          <a:effectLst/>
                        </a:rPr>
                        <a:t>При </a:t>
                      </a:r>
                      <a:r>
                        <a:rPr lang="en-US" sz="1400" i="1" dirty="0">
                          <a:effectLst/>
                        </a:rPr>
                        <a:t>t</a:t>
                      </a:r>
                      <a:r>
                        <a:rPr lang="ru-RU" sz="1400" dirty="0">
                          <a:effectLst/>
                        </a:rPr>
                        <a:t> = 100 °С давление насыщенного водяного пара равно нормальному атмосферному давлению: </a:t>
                      </a:r>
                      <a:r>
                        <a:rPr lang="en-US" sz="1400" i="1" dirty="0">
                          <a:effectLst/>
                        </a:rPr>
                        <a:t>p</a:t>
                      </a:r>
                      <a:r>
                        <a:rPr lang="ru-RU" sz="1400" baseline="-25000" dirty="0">
                          <a:effectLst/>
                        </a:rPr>
                        <a:t>0</a:t>
                      </a:r>
                      <a:r>
                        <a:rPr lang="ru-RU" sz="1400" dirty="0">
                          <a:effectLst/>
                        </a:rPr>
                        <a:t> = 10</a:t>
                      </a:r>
                      <a:r>
                        <a:rPr lang="ru-RU" sz="1400" baseline="30000" dirty="0">
                          <a:effectLst/>
                        </a:rPr>
                        <a:t>5</a:t>
                      </a:r>
                      <a:r>
                        <a:rPr lang="ru-RU" sz="1400" dirty="0">
                          <a:effectLst/>
                        </a:rPr>
                        <a:t> Па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None/>
                      </a:pP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 При изотермическом сжатии произведение </a:t>
                      </a:r>
                      <a:r>
                        <a:rPr lang="en-US" sz="1400" i="1" dirty="0" err="1">
                          <a:effectLst/>
                        </a:rPr>
                        <a:t>pV</a:t>
                      </a:r>
                      <a:r>
                        <a:rPr lang="ru-RU" sz="1400" dirty="0">
                          <a:effectLst/>
                        </a:rPr>
                        <a:t> для влажного воздуха под поршнем уменьшилось, так как </a:t>
                      </a:r>
                      <a:r>
                        <a:rPr lang="en-US" sz="1400" i="1" dirty="0">
                          <a:effectLst/>
                        </a:rPr>
                        <a:t>n</a:t>
                      </a:r>
                      <a:r>
                        <a:rPr lang="ru-RU" sz="1400" dirty="0">
                          <a:effectLst/>
                        </a:rPr>
                        <a:t> &lt; </a:t>
                      </a:r>
                      <a:r>
                        <a:rPr lang="en-US" sz="1400" i="1" dirty="0">
                          <a:effectLst/>
                        </a:rPr>
                        <a:t>k</a:t>
                      </a:r>
                      <a:r>
                        <a:rPr lang="ru-RU" sz="1400" dirty="0">
                          <a:effectLst/>
                        </a:rPr>
                        <a:t>. Значит, количество вещества влажного воздуха в сосуде уменьшилось за счёт конденсации части водяного пара </a:t>
                      </a:r>
                      <a:r>
                        <a:rPr lang="ru-RU" sz="1400" dirty="0" smtClean="0">
                          <a:effectLst/>
                        </a:rPr>
                        <a:t>в </a:t>
                      </a:r>
                      <a:r>
                        <a:rPr lang="ru-RU" sz="1400" dirty="0">
                          <a:effectLst/>
                        </a:rPr>
                        <a:t>воду. При этом водяной пар стал насыщенным</a:t>
                      </a:r>
                      <a:r>
                        <a:rPr lang="ru-RU" sz="14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 Пусть </a:t>
                      </a:r>
                      <a:r>
                        <a:rPr lang="en-US" sz="1400" i="1" dirty="0">
                          <a:effectLst/>
                        </a:rPr>
                        <a:t>p</a:t>
                      </a:r>
                      <a:r>
                        <a:rPr lang="ru-RU" sz="1400" baseline="-25000" dirty="0">
                          <a:effectLst/>
                        </a:rPr>
                        <a:t>2</a:t>
                      </a:r>
                      <a:r>
                        <a:rPr lang="ru-RU" sz="1400" dirty="0">
                          <a:effectLst/>
                        </a:rPr>
                        <a:t> – давление влажного воздуха в сосуде в конечном состоянии, </a:t>
                      </a:r>
                      <a:br>
                        <a:rPr lang="ru-RU" sz="1400" dirty="0">
                          <a:effectLst/>
                        </a:rPr>
                      </a:br>
                      <a:r>
                        <a:rPr lang="en-US" sz="1400" i="1" dirty="0">
                          <a:effectLst/>
                        </a:rPr>
                        <a:t>p</a:t>
                      </a:r>
                      <a:r>
                        <a:rPr lang="ru-RU" sz="1400" baseline="-25000" dirty="0">
                          <a:effectLst/>
                        </a:rPr>
                        <a:t>1 сух</a:t>
                      </a:r>
                      <a:r>
                        <a:rPr lang="ru-RU" sz="1400" dirty="0">
                          <a:effectLst/>
                        </a:rPr>
                        <a:t> – давление сухого воздуха в сосуде в начальном состоянии.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Пользуясь законом Дальтона, запишем выражения для давления влажного воздуха в сосуде в начальном и конечном состояниях</a:t>
                      </a:r>
                      <a:r>
                        <a:rPr lang="ru-RU" sz="1400" dirty="0" smtClean="0"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indent="449580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4.    Исключая </a:t>
                      </a:r>
                      <a:r>
                        <a:rPr lang="ru-RU" sz="1400" dirty="0">
                          <a:effectLst/>
                        </a:rPr>
                        <a:t>из этих уравнений величину </a:t>
                      </a:r>
                      <a:r>
                        <a:rPr lang="en-US" sz="1400" i="1" dirty="0">
                          <a:effectLst/>
                        </a:rPr>
                        <a:t>p</a:t>
                      </a:r>
                      <a:r>
                        <a:rPr lang="ru-RU" sz="1400" baseline="-25000" dirty="0">
                          <a:effectLst/>
                        </a:rPr>
                        <a:t>1 сух</a:t>
                      </a:r>
                      <a:r>
                        <a:rPr lang="ru-RU" sz="1400" dirty="0">
                          <a:effectLst/>
                        </a:rPr>
                        <a:t>, получим </a:t>
                      </a:r>
                      <a:r>
                        <a:rPr lang="ru-RU" sz="1400" dirty="0" smtClean="0">
                          <a:effectLst/>
                        </a:rPr>
                        <a:t>уравнение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	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откуда</a:t>
                      </a:r>
                      <a:r>
                        <a:rPr lang="ru-RU" sz="1400" dirty="0">
                          <a:effectLst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	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Ответ: φ = 70%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9178524"/>
              </p:ext>
            </p:extLst>
          </p:nvPr>
        </p:nvGraphicFramePr>
        <p:xfrm>
          <a:off x="2411760" y="3645024"/>
          <a:ext cx="18192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3" imgW="1815312" imgH="545863" progId="Equation.DSMT4">
                  <p:embed/>
                </p:oleObj>
              </mc:Choice>
              <mc:Fallback>
                <p:oleObj r:id="rId3" imgW="1815312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645024"/>
                        <a:ext cx="1819275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987155"/>
              </p:ext>
            </p:extLst>
          </p:nvPr>
        </p:nvGraphicFramePr>
        <p:xfrm>
          <a:off x="2339752" y="4581128"/>
          <a:ext cx="17145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5" imgW="1713756" imgH="266584" progId="Equation.DSMT4">
                  <p:embed/>
                </p:oleObj>
              </mc:Choice>
              <mc:Fallback>
                <p:oleObj r:id="rId5" imgW="1713756" imgH="26658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581128"/>
                        <a:ext cx="17145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883764"/>
              </p:ext>
            </p:extLst>
          </p:nvPr>
        </p:nvGraphicFramePr>
        <p:xfrm>
          <a:off x="2339752" y="5085184"/>
          <a:ext cx="4019550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r:id="rId7" imgW="4025900" imgH="546100" progId="Equation.DSMT4">
                  <p:embed/>
                </p:oleObj>
              </mc:Choice>
              <mc:Fallback>
                <p:oleObj r:id="rId7" imgW="4025900" imgH="546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5085184"/>
                        <a:ext cx="4019550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5199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 noChangeAspect="1"/>
          </p:cNvGrpSpPr>
          <p:nvPr/>
        </p:nvGrpSpPr>
        <p:grpSpPr bwMode="auto">
          <a:xfrm>
            <a:off x="7020272" y="1412776"/>
            <a:ext cx="1187450" cy="2238375"/>
            <a:chOff x="4257" y="3993"/>
            <a:chExt cx="1467" cy="2729"/>
          </a:xfrm>
        </p:grpSpPr>
        <p:sp>
          <p:nvSpPr>
            <p:cNvPr id="3" name="AutoShape 7"/>
            <p:cNvSpPr>
              <a:spLocks noChangeAspect="1" noChangeArrowheads="1"/>
            </p:cNvSpPr>
            <p:nvPr/>
          </p:nvSpPr>
          <p:spPr bwMode="auto">
            <a:xfrm>
              <a:off x="4257" y="3993"/>
              <a:ext cx="1467" cy="2729"/>
            </a:xfrm>
            <a:prstGeom prst="rect">
              <a:avLst/>
            </a:prstGeom>
            <a:solidFill>
              <a:srgbClr val="FFFFFF"/>
            </a:solidFill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4257" y="3993"/>
            <a:ext cx="1467" cy="27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2" name="Picture" r:id="rId3" imgW="1401059" imgH="2237569" progId="Word.Picture.8">
                    <p:embed/>
                  </p:oleObj>
                </mc:Choice>
                <mc:Fallback>
                  <p:oleObj name="Picture" r:id="rId3" imgW="1401059" imgH="2237569" progId="Word.Picture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15147"/>
                        <a:stretch>
                          <a:fillRect/>
                        </a:stretch>
                      </p:blipFill>
                      <p:spPr bwMode="auto">
                        <a:xfrm>
                          <a:off x="4257" y="3993"/>
                          <a:ext cx="1467" cy="27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827584" y="1268760"/>
            <a:ext cx="5976664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Металлический стержень длиной </a:t>
            </a:r>
            <a:r>
              <a:rPr kumimoji="0" lang="en-US" alt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0,1 м и массой </a:t>
            </a:r>
          </a:p>
          <a:p>
            <a:pPr lvl="0" algn="just"/>
            <a:r>
              <a:rPr lang="en-US" altLang="ru-RU" i="1" dirty="0"/>
              <a:t>m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= 10 г</a:t>
            </a:r>
            <a:r>
              <a:rPr lang="ru-RU" altLang="ru-RU" dirty="0" smtClean="0"/>
              <a:t>, подвешенный на двух параллельных проводящих нитях длиной </a:t>
            </a:r>
            <a:r>
              <a:rPr lang="en-US" altLang="ru-RU" i="1" dirty="0" smtClean="0"/>
              <a:t>L</a:t>
            </a:r>
            <a:r>
              <a:rPr lang="ru-RU" altLang="ru-RU" dirty="0" smtClean="0"/>
              <a:t> = 1 м, располагается горизонтально в однородном магнитном поле с индукцией </a:t>
            </a:r>
            <a:r>
              <a:rPr lang="en-US" altLang="ru-RU" i="1" dirty="0" smtClean="0"/>
              <a:t>B</a:t>
            </a:r>
            <a:r>
              <a:rPr lang="ru-RU" altLang="ru-RU" dirty="0" smtClean="0"/>
              <a:t> = 0,1 Тл. </a:t>
            </a:r>
            <a:r>
              <a:rPr lang="ru-RU" dirty="0"/>
              <a:t>По стержню пропускают ток в течение </a:t>
            </a:r>
            <a:r>
              <a:rPr lang="en-US" i="1" dirty="0" smtClean="0">
                <a:sym typeface="Symbol"/>
              </a:rPr>
              <a:t>t</a:t>
            </a:r>
            <a:r>
              <a:rPr lang="ru-RU" dirty="0" smtClean="0">
                <a:sym typeface="Symbol"/>
              </a:rPr>
              <a:t> = </a:t>
            </a:r>
            <a:r>
              <a:rPr lang="ru-RU" dirty="0" smtClean="0"/>
              <a:t>0,1</a:t>
            </a:r>
            <a:r>
              <a:rPr lang="ru-RU" dirty="0"/>
              <a:t> с, в результате чего стержень приобретает кинетическую энергию </a:t>
            </a:r>
            <a:r>
              <a:rPr lang="en-US" i="1" dirty="0" smtClean="0"/>
              <a:t>E</a:t>
            </a:r>
            <a:r>
              <a:rPr lang="en-US" dirty="0" smtClean="0"/>
              <a:t> = </a:t>
            </a:r>
            <a:r>
              <a:rPr lang="ru-RU" dirty="0" smtClean="0"/>
              <a:t>0,005</a:t>
            </a:r>
            <a:r>
              <a:rPr lang="ru-RU" dirty="0"/>
              <a:t> Дж. Чему равна сила тока? Угол отклонения нитей от вертикали за время протекания тока мал (см. рисунок).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721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4146027"/>
                  </p:ext>
                </p:extLst>
              </p:nvPr>
            </p:nvGraphicFramePr>
            <p:xfrm>
              <a:off x="467544" y="1124744"/>
              <a:ext cx="8229600" cy="4816793"/>
            </p:xfrm>
            <a:graphic>
              <a:graphicData uri="http://schemas.openxmlformats.org/drawingml/2006/table">
                <a:tbl>
                  <a:tblPr>
                    <a:tableStyleId>{F5AB1C69-6EDB-4FF4-983F-18BD219EF322}</a:tableStyleId>
                  </a:tblPr>
                  <a:tblGrid>
                    <a:gridCol w="8229600"/>
                  </a:tblGrid>
                  <a:tr h="0">
                    <a:tc>
                      <a:txBody>
                        <a:bodyPr/>
                        <a:lstStyle/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При протекании тока по стержню, находящемуся в магнитном поле, на него действует сила Ампера </a:t>
                          </a:r>
                          <a:r>
                            <a:rPr lang="en-US" sz="1800" dirty="0" smtClean="0">
                              <a:effectLst/>
                            </a:rPr>
                            <a:t>            </a:t>
                          </a:r>
                          <a:r>
                            <a:rPr lang="ru-RU" sz="1800" dirty="0" smtClean="0">
                              <a:effectLst/>
                            </a:rPr>
                            <a:t>, </a:t>
                          </a:r>
                          <a:r>
                            <a:rPr lang="ru-RU" sz="1800" dirty="0">
                              <a:effectLst/>
                            </a:rPr>
                            <a:t>направленная горизонтально. </a:t>
                          </a: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r>
                            <a:rPr lang="ru-RU" sz="1800" dirty="0">
                              <a:effectLst/>
                            </a:rPr>
                            <a:t>В соответствии со вторым законом </a:t>
                          </a:r>
                          <a:r>
                            <a:rPr lang="ru-RU" sz="1800" dirty="0" smtClean="0">
                              <a:effectLst/>
                            </a:rPr>
                            <a:t>Ньютона, </a:t>
                          </a:r>
                          <a:r>
                            <a:rPr lang="ru-RU" sz="1800" dirty="0">
                              <a:effectLst/>
                            </a:rPr>
                            <a:t>сила Ампера вызывает горизонтальное ускорение стержня, которое в начальный момент </a:t>
                          </a:r>
                          <a:r>
                            <a:rPr lang="ru-RU" sz="1800" dirty="0" smtClean="0">
                              <a:effectLst/>
                            </a:rPr>
                            <a:t>равно</a:t>
                          </a: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endParaRPr lang="ru-RU" sz="1800" dirty="0" smtClean="0">
                            <a:effectLst/>
                          </a:endParaRP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endParaRPr lang="ru-RU" sz="1800" dirty="0" smtClean="0">
                            <a:effectLst/>
                          </a:endParaRP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Так </a:t>
                          </a:r>
                          <a:r>
                            <a:rPr lang="ru-RU" sz="1800" dirty="0">
                              <a:effectLst/>
                            </a:rPr>
                            <a:t>как отклонение нитей от вертикали за время протекания тока мало, они не влияют на горизонтальное ускорение стержня, которое в этом случае постоянно и равно начальному. За время действия силы Ампера  </a:t>
                          </a:r>
                          <a:endParaRPr lang="en-US" sz="1800" dirty="0" smtClean="0">
                            <a:effectLst/>
                          </a:endParaRP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r>
                            <a:rPr lang="en-US" sz="1800" i="1" baseline="0" dirty="0" smtClean="0">
                              <a:effectLst/>
                            </a:rPr>
                            <a:t>t</a:t>
                          </a:r>
                          <a:r>
                            <a:rPr lang="en-US" sz="1800" baseline="0" dirty="0" smtClean="0">
                              <a:effectLst/>
                            </a:rPr>
                            <a:t> = 0</a:t>
                          </a:r>
                          <a:r>
                            <a:rPr lang="ru-RU" sz="1800" baseline="0" dirty="0" smtClean="0">
                              <a:effectLst/>
                            </a:rPr>
                            <a:t>,1 с</a:t>
                          </a:r>
                          <a:r>
                            <a:rPr lang="ru-RU" sz="1800" dirty="0" smtClean="0">
                              <a:effectLst/>
                            </a:rPr>
                            <a:t>  </a:t>
                          </a:r>
                          <a:r>
                            <a:rPr lang="ru-RU" sz="1800" dirty="0" err="1" smtClean="0">
                              <a:effectLst/>
                            </a:rPr>
                            <a:t>равноускоренно</a:t>
                          </a:r>
                          <a:r>
                            <a:rPr lang="ru-RU" sz="1800" dirty="0" smtClean="0">
                              <a:effectLst/>
                            </a:rPr>
                            <a:t> </a:t>
                          </a:r>
                          <a:r>
                            <a:rPr lang="ru-RU" sz="1800" dirty="0">
                              <a:effectLst/>
                            </a:rPr>
                            <a:t>движущийся стержень приобретёт </a:t>
                          </a:r>
                          <a:r>
                            <a:rPr lang="ru-RU" sz="1800" dirty="0" smtClean="0">
                              <a:effectLst/>
                            </a:rPr>
                            <a:t>скорость</a:t>
                          </a: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  </a:t>
                          </a:r>
                          <a:r>
                            <a:rPr lang="ru-RU" sz="1800" dirty="0">
                              <a:effectLst/>
                            </a:rPr>
                            <a:t/>
                          </a:r>
                          <a:br>
                            <a:rPr lang="ru-RU" sz="1800" dirty="0">
                              <a:effectLst/>
                            </a:rPr>
                          </a:br>
                          <a:endParaRPr lang="en-US" sz="1800" dirty="0" smtClean="0">
                            <a:effectLst/>
                          </a:endParaRP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и </a:t>
                          </a:r>
                          <a:r>
                            <a:rPr lang="ru-RU" sz="1800" dirty="0">
                              <a:effectLst/>
                            </a:rPr>
                            <a:t>кинетическую </a:t>
                          </a:r>
                          <a:r>
                            <a:rPr lang="ru-RU" sz="1800" dirty="0" smtClean="0">
                              <a:effectLst/>
                            </a:rPr>
                            <a:t>энергию </a:t>
                          </a:r>
                          <a:r>
                            <a:rPr lang="en-US" sz="1800" baseline="0" dirty="0" smtClean="0">
                              <a:effectLst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smtClean="0">
                                      <a:effectLst/>
                                      <a:latin typeface="Cambria Math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sz="18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smtClean="0">
                                          <a:effectLst/>
                                          <a:latin typeface="Cambria Math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US" sz="1800" smtClean="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smtClean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1800" b="0" i="0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1800" b="0" i="1" smtClean="0">
                                  <a:effectLst/>
                                  <a:latin typeface="Cambria Math"/>
                                </a:rPr>
                                <m:t>𝐸</m:t>
                              </m:r>
                              <m:r>
                                <a:rPr lang="en-US" sz="1800" i="1" smtClean="0">
                                  <a:effectLst/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sz="1800" i="1" smtClean="0">
                                      <a:effectLst/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800" i="1" smtClean="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1800" i="1" smtClean="0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1800" i="1" smtClean="0">
                                              <a:effectLst/>
                                              <a:latin typeface="Cambria Math"/>
                                            </a:rPr>
                                            <m:t>𝐼𝐵</m:t>
                                          </m:r>
                                          <m:r>
                                            <a:rPr lang="en-US" sz="1800" b="0" i="1" smtClean="0">
                                              <a:effectLst/>
                                              <a:latin typeface="Cambria Math"/>
                                            </a:rPr>
                                            <m:t>𝑙</m:t>
                                          </m:r>
                                          <m:r>
                                            <a:rPr lang="en-US" sz="1800" i="1" smtClean="0">
                                              <a:effectLst/>
                                              <a:latin typeface="Cambria Math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1800" i="1" smtClean="0">
                                          <a:effectLst/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i="1" smtClean="0">
                                      <a:effectLst/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1800" i="1" smtClean="0">
                                      <a:effectLst/>
                                      <a:latin typeface="Cambria Math"/>
                                    </a:rPr>
                                    <m:t>𝑚</m:t>
                                  </m:r>
                                </m:den>
                              </m:f>
                              <m:r>
                                <a:rPr lang="ru-RU" sz="1800" smtClean="0">
                                  <a:effectLst/>
                                  <a:latin typeface="Cambria Math"/>
                                </a:rPr>
                                <m:t>.</m:t>
                              </m:r>
                            </m:oMath>
                          </a14:m>
                          <a:endParaRPr lang="en-US" sz="1800" dirty="0" smtClean="0">
                            <a:effectLst/>
                          </a:endParaRP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endParaRPr lang="en-US" sz="1800" dirty="0" smtClean="0">
                            <a:effectLst/>
                          </a:endParaRPr>
                        </a:p>
                        <a:p>
                          <a:pPr marR="20955" algn="just"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Отсюда</a:t>
                          </a:r>
                          <a:r>
                            <a:rPr lang="ru-RU" sz="1800" dirty="0">
                              <a:effectLst/>
                            </a:rPr>
                            <a:t>:  </a:t>
                          </a:r>
                          <a:r>
                            <a:rPr lang="ru-RU" sz="1800" dirty="0" smtClean="0">
                              <a:effectLst/>
                            </a:rPr>
                            <a:t>                                            А</a:t>
                          </a:r>
                          <a:r>
                            <a:rPr lang="ru-RU" sz="1800" dirty="0">
                              <a:effectLst/>
                            </a:rPr>
                            <a:t>.</a:t>
                          </a: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ru-RU" sz="1800" dirty="0" smtClean="0">
                            <a:effectLst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ru-RU" sz="1800" dirty="0" smtClean="0">
                              <a:effectLst/>
                            </a:rPr>
                            <a:t>Ответ:  </a:t>
                          </a:r>
                          <a:r>
                            <a:rPr lang="en-US" sz="1800" i="1" dirty="0" smtClean="0">
                              <a:effectLst/>
                            </a:rPr>
                            <a:t>I</a:t>
                          </a:r>
                          <a:r>
                            <a:rPr lang="en-US" sz="1800" dirty="0" smtClean="0">
                              <a:effectLst/>
                            </a:rPr>
                            <a:t> = 10 </a:t>
                          </a:r>
                          <a:r>
                            <a:rPr lang="ru-RU" sz="1800" dirty="0" smtClean="0">
                              <a:effectLst/>
                            </a:rPr>
                            <a:t>А</a:t>
                          </a:r>
                          <a:endParaRPr lang="ru-RU" sz="1800" dirty="0">
                            <a:effectLst/>
                            <a:latin typeface="Times New Roman"/>
                            <a:ea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34146027"/>
                  </p:ext>
                </p:extLst>
              </p:nvPr>
            </p:nvGraphicFramePr>
            <p:xfrm>
              <a:off x="467544" y="1124744"/>
              <a:ext cx="8229600" cy="4816793"/>
            </p:xfrm>
            <a:graphic>
              <a:graphicData uri="http://schemas.openxmlformats.org/drawingml/2006/table">
                <a:tbl>
                  <a:tblPr>
                    <a:tableStyleId>{F5AB1C69-6EDB-4FF4-983F-18BD219EF322}</a:tableStyleId>
                  </a:tblPr>
                  <a:tblGrid>
                    <a:gridCol w="8229600"/>
                  </a:tblGrid>
                  <a:tr h="4816793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74" t="-1646" b="-291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850958"/>
              </p:ext>
            </p:extLst>
          </p:nvPr>
        </p:nvGraphicFramePr>
        <p:xfrm>
          <a:off x="3707904" y="1412776"/>
          <a:ext cx="581025" cy="21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r:id="rId4" imgW="583947" imgH="190417" progId="Equation.DSMT4">
                  <p:embed/>
                </p:oleObj>
              </mc:Choice>
              <mc:Fallback>
                <p:oleObj r:id="rId4" imgW="583947" imgH="190417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412776"/>
                        <a:ext cx="581025" cy="2160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935006"/>
              </p:ext>
            </p:extLst>
          </p:nvPr>
        </p:nvGraphicFramePr>
        <p:xfrm>
          <a:off x="2627784" y="2276872"/>
          <a:ext cx="9239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r:id="rId6" imgW="927100" imgH="419100" progId="Equation.DSMT4">
                  <p:embed/>
                </p:oleObj>
              </mc:Choice>
              <mc:Fallback>
                <p:oleObj r:id="rId6" imgW="927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276872"/>
                        <a:ext cx="923925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227154"/>
              </p:ext>
            </p:extLst>
          </p:nvPr>
        </p:nvGraphicFramePr>
        <p:xfrm>
          <a:off x="2627784" y="3933056"/>
          <a:ext cx="1066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0" r:id="rId8" imgW="1066800" imgH="419100" progId="Equation.DSMT4">
                  <p:embed/>
                </p:oleObj>
              </mc:Choice>
              <mc:Fallback>
                <p:oleObj r:id="rId8" imgW="10668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933056"/>
                        <a:ext cx="1066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881664"/>
              </p:ext>
            </p:extLst>
          </p:nvPr>
        </p:nvGraphicFramePr>
        <p:xfrm>
          <a:off x="1763688" y="4941168"/>
          <a:ext cx="25431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r:id="rId10" imgW="2540000" imgH="558800" progId="Equation.DSMT4">
                  <p:embed/>
                </p:oleObj>
              </mc:Choice>
              <mc:Fallback>
                <p:oleObj r:id="rId10" imgW="2540000" imgH="55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941168"/>
                        <a:ext cx="25431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20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4"/>
              <p:cNvSpPr>
                <a:spLocks noChangeArrowheads="1"/>
              </p:cNvSpPr>
              <p:nvPr/>
            </p:nvSpPr>
            <p:spPr bwMode="auto">
              <a:xfrm>
                <a:off x="1117033" y="1990481"/>
                <a:ext cx="6552728" cy="21861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lvl="0" algn="just"/>
                <a:r>
                  <a:rPr lang="ru-RU" altLang="ru-RU" dirty="0" smtClean="0"/>
                  <a:t>Здесь есть один интересный момент: верно ли, что за время протекания тока нити отклонятся от вертикали незначительно?</a:t>
                </a:r>
              </a:p>
              <a:p>
                <a:pPr lvl="0" algn="just"/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Даже если не учитывать, что нити, отклонившись от вертикали, тормозят стержень, получим смещение стержня по горизонтали   </a:t>
                </a:r>
                <a14:m>
                  <m:oMath xmlns:m="http://schemas.openxmlformats.org/officeDocument/2006/math">
                    <m:r>
                      <a:rPr kumimoji="0" lang="en-US" altLang="ru-RU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𝑥</m:t>
                    </m:r>
                    <m:r>
                      <a:rPr kumimoji="0" lang="en-US" altLang="ru-RU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  <m:sSup>
                          <m:sSupPr>
                            <m:ctrlP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kumimoji="0" lang="en-US" altLang="ru-RU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=</m:t>
                    </m:r>
                    <m:f>
                      <m:fPr>
                        <m:ctrlP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fPr>
                      <m:num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𝐼𝐵𝑙</m:t>
                        </m:r>
                      </m:num>
                      <m:den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𝑚</m:t>
                        </m:r>
                      </m:den>
                    </m:f>
                    <m:r>
                      <a:rPr kumimoji="0" lang="en-US" altLang="ru-RU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e>
                          <m:sup>
                            <m:r>
                              <a:rPr kumimoji="0" lang="en-US" altLang="ru-RU" b="0" i="1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kumimoji="0" lang="en-US" altLang="ru-RU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kumimoji="0" lang="en-US" altLang="ru-RU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</a:rPr>
                      <m:t>=5</m:t>
                    </m:r>
                  </m:oMath>
                </a14:m>
                <a:r>
                  <a:rPr kumimoji="0" lang="en-US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kumimoji="0" lang="ru-RU" altLang="ru-R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см. Это значительно меньше, чем 1 м.</a:t>
                </a:r>
              </a:p>
            </p:txBody>
          </p:sp>
        </mc:Choice>
        <mc:Fallback xmlns="">
          <p:sp>
            <p:nvSpPr>
              <p:cNvPr id="2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7033" y="1990481"/>
                <a:ext cx="6552728" cy="2186176"/>
              </a:xfrm>
              <a:prstGeom prst="rect">
                <a:avLst/>
              </a:prstGeom>
              <a:blipFill rotWithShape="1">
                <a:blip r:embed="rId2"/>
                <a:stretch>
                  <a:fillRect l="-744" t="-1117" r="-837" b="-41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15"/>
          <p:cNvSpPr>
            <a:spLocks noChangeArrowheads="1"/>
          </p:cNvSpPr>
          <p:nvPr/>
        </p:nvSpPr>
        <p:spPr bwMode="auto">
          <a:xfrm>
            <a:off x="4779765" y="3203104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616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484438" y="2205038"/>
            <a:ext cx="4572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800" b="1" dirty="0">
                <a:solidFill>
                  <a:srgbClr val="000066"/>
                </a:solidFill>
              </a:rPr>
              <a:t>Спасибо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4800" b="1" dirty="0">
                <a:solidFill>
                  <a:srgbClr val="000066"/>
                </a:solidFill>
              </a:rPr>
              <a:t>за внимание</a:t>
            </a:r>
            <a:r>
              <a:rPr lang="ru-RU" altLang="ru-RU" sz="4800" b="1" dirty="0" smtClean="0">
                <a:solidFill>
                  <a:srgbClr val="000066"/>
                </a:solidFill>
              </a:rPr>
              <a:t>!</a:t>
            </a:r>
            <a:endParaRPr lang="ru-RU" altLang="ru-RU" sz="48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997839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2400" dirty="0"/>
              <a:t>	Особенности структуры варианта </a:t>
            </a:r>
          </a:p>
          <a:p>
            <a:pPr marL="0" indent="0" algn="ctr">
              <a:buNone/>
            </a:pPr>
            <a:r>
              <a:rPr lang="ru-RU" sz="2400" dirty="0"/>
              <a:t>в 2017 году:</a:t>
            </a:r>
          </a:p>
          <a:p>
            <a:pPr marL="0" indent="0">
              <a:buNone/>
            </a:pPr>
            <a:r>
              <a:rPr lang="ru-RU" sz="2400" dirty="0"/>
              <a:t>изменения коснулись только части 1,</a:t>
            </a:r>
          </a:p>
          <a:p>
            <a:pPr marL="0" indent="0">
              <a:buNone/>
            </a:pPr>
            <a:r>
              <a:rPr lang="ru-RU" sz="2400" dirty="0"/>
              <a:t>часть 2 сохранила свою прежнюю структуру:</a:t>
            </a:r>
          </a:p>
          <a:p>
            <a:pPr marL="0" indent="0">
              <a:buNone/>
            </a:pPr>
            <a:r>
              <a:rPr lang="ru-RU" sz="2400" dirty="0"/>
              <a:t>	3 задачи с кратким числовым ответом </a:t>
            </a:r>
          </a:p>
          <a:p>
            <a:pPr marL="0" indent="0">
              <a:buNone/>
            </a:pPr>
            <a:r>
              <a:rPr lang="ru-RU" sz="2400" dirty="0"/>
              <a:t>	5 задач с развёрнутым решением</a:t>
            </a:r>
          </a:p>
        </p:txBody>
      </p:sp>
    </p:spTree>
    <p:extLst>
      <p:ext uri="{BB962C8B-B14F-4D97-AF65-F5344CB8AC3E}">
        <p14:creationId xmlns:p14="http://schemas.microsoft.com/office/powerpoint/2010/main" val="159485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683568" y="1124744"/>
            <a:ext cx="777686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2400" dirty="0" smtClean="0"/>
              <a:t>Часть 1</a:t>
            </a:r>
            <a:endParaRPr lang="en-US" sz="2400" dirty="0" smtClean="0"/>
          </a:p>
          <a:p>
            <a:r>
              <a:rPr lang="ru-RU" sz="2400" dirty="0" smtClean="0"/>
              <a:t>механика</a:t>
            </a:r>
            <a:r>
              <a:rPr lang="ru-RU" sz="2400" cap="all" dirty="0"/>
              <a:t>				</a:t>
            </a:r>
            <a:r>
              <a:rPr lang="ru-RU" sz="2400" cap="all" dirty="0" smtClean="0"/>
              <a:t> </a:t>
            </a:r>
            <a:r>
              <a:rPr lang="ru-RU" sz="2400" b="1" cap="all" dirty="0" smtClean="0">
                <a:solidFill>
                  <a:srgbClr val="00B050"/>
                </a:solidFill>
              </a:rPr>
              <a:t>1   2   </a:t>
            </a:r>
            <a:r>
              <a:rPr lang="ru-RU" sz="2400" b="1" cap="all" dirty="0">
                <a:solidFill>
                  <a:srgbClr val="00B050"/>
                </a:solidFill>
              </a:rPr>
              <a:t>3   4   </a:t>
            </a:r>
            <a:r>
              <a:rPr lang="ru-RU" sz="2400" b="1" cap="all" dirty="0">
                <a:solidFill>
                  <a:srgbClr val="FFC000"/>
                </a:solidFill>
              </a:rPr>
              <a:t>5</a:t>
            </a:r>
            <a:r>
              <a:rPr lang="ru-RU" sz="2400" b="1" cap="all" dirty="0">
                <a:solidFill>
                  <a:srgbClr val="FFFF00"/>
                </a:solidFill>
              </a:rPr>
              <a:t>  </a:t>
            </a:r>
            <a:r>
              <a:rPr lang="ru-RU" sz="2400" b="1" cap="all" dirty="0"/>
              <a:t> </a:t>
            </a:r>
            <a:r>
              <a:rPr lang="ru-RU" sz="2400" b="1" cap="all" dirty="0">
                <a:solidFill>
                  <a:srgbClr val="00B0F0"/>
                </a:solidFill>
              </a:rPr>
              <a:t>6</a:t>
            </a:r>
            <a:r>
              <a:rPr lang="ru-RU" sz="2400" b="1" cap="all" dirty="0"/>
              <a:t>   </a:t>
            </a:r>
            <a:r>
              <a:rPr lang="ru-RU" sz="2400" b="1" cap="all" dirty="0">
                <a:solidFill>
                  <a:srgbClr val="7030A0"/>
                </a:solidFill>
              </a:rPr>
              <a:t>7</a:t>
            </a:r>
            <a:r>
              <a:rPr lang="ru-RU" sz="2400" b="1" cap="all" dirty="0"/>
              <a:t> </a:t>
            </a:r>
            <a:endParaRPr lang="ru-RU" sz="2400" b="1" dirty="0"/>
          </a:p>
          <a:p>
            <a:r>
              <a:rPr lang="ru-RU" sz="2400" dirty="0"/>
              <a:t>молекулярная физика	</a:t>
            </a:r>
            <a:r>
              <a:rPr lang="ru-RU" sz="2400" cap="all" dirty="0"/>
              <a:t>	</a:t>
            </a:r>
            <a:r>
              <a:rPr lang="ru-RU" sz="2400" cap="all" dirty="0" smtClean="0"/>
              <a:t> </a:t>
            </a:r>
            <a:r>
              <a:rPr lang="ru-RU" sz="2400" b="1" cap="all" dirty="0" smtClean="0">
                <a:solidFill>
                  <a:srgbClr val="00B050"/>
                </a:solidFill>
              </a:rPr>
              <a:t>8   9  10 </a:t>
            </a:r>
            <a:r>
              <a:rPr lang="ru-RU" sz="2400" b="1" cap="all" dirty="0">
                <a:solidFill>
                  <a:srgbClr val="FFC000"/>
                </a:solidFill>
              </a:rPr>
              <a:t>11</a:t>
            </a:r>
            <a:r>
              <a:rPr lang="ru-RU" sz="2400" b="1" cap="all" dirty="0"/>
              <a:t> </a:t>
            </a:r>
            <a:r>
              <a:rPr lang="ru-RU" sz="2400" b="1" cap="all" dirty="0">
                <a:solidFill>
                  <a:srgbClr val="7030A0"/>
                </a:solidFill>
              </a:rPr>
              <a:t>12</a:t>
            </a:r>
            <a:r>
              <a:rPr lang="ru-RU" sz="2400" b="1" cap="all" dirty="0"/>
              <a:t> </a:t>
            </a:r>
            <a:endParaRPr lang="ru-RU" sz="2400" b="1" dirty="0"/>
          </a:p>
          <a:p>
            <a:r>
              <a:rPr lang="ru-RU" sz="2400" dirty="0"/>
              <a:t>электродинамика	</a:t>
            </a:r>
            <a:r>
              <a:rPr lang="ru-RU" sz="2400" cap="all" dirty="0"/>
              <a:t>		</a:t>
            </a:r>
            <a:r>
              <a:rPr lang="ru-RU" sz="2400" b="1" cap="all" dirty="0">
                <a:solidFill>
                  <a:srgbClr val="FF0000"/>
                </a:solidFill>
              </a:rPr>
              <a:t>13</a:t>
            </a:r>
            <a:r>
              <a:rPr lang="ru-RU" sz="2400" b="1" cap="all" dirty="0"/>
              <a:t> </a:t>
            </a:r>
            <a:r>
              <a:rPr lang="ru-RU" sz="2400" b="1" cap="all" dirty="0">
                <a:solidFill>
                  <a:srgbClr val="00B050"/>
                </a:solidFill>
              </a:rPr>
              <a:t>14 15 </a:t>
            </a:r>
            <a:r>
              <a:rPr lang="ru-RU" sz="2400" b="1" cap="all" dirty="0">
                <a:solidFill>
                  <a:srgbClr val="FFC000"/>
                </a:solidFill>
              </a:rPr>
              <a:t>16</a:t>
            </a:r>
            <a:r>
              <a:rPr lang="ru-RU" sz="2400" b="1" cap="all" dirty="0"/>
              <a:t> </a:t>
            </a:r>
            <a:r>
              <a:rPr lang="ru-RU" sz="2400" b="1" cap="all" dirty="0">
                <a:solidFill>
                  <a:srgbClr val="00B0F0"/>
                </a:solidFill>
              </a:rPr>
              <a:t>17</a:t>
            </a:r>
            <a:r>
              <a:rPr lang="ru-RU" sz="2400" b="1" cap="all" dirty="0"/>
              <a:t> </a:t>
            </a:r>
            <a:r>
              <a:rPr lang="ru-RU" sz="2400" b="1" cap="all" dirty="0">
                <a:solidFill>
                  <a:srgbClr val="7030A0"/>
                </a:solidFill>
              </a:rPr>
              <a:t>18</a:t>
            </a:r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dirty="0"/>
              <a:t>квантовая физика	</a:t>
            </a:r>
            <a:r>
              <a:rPr lang="ru-RU" sz="2400" cap="all" dirty="0"/>
              <a:t>		</a:t>
            </a:r>
            <a:r>
              <a:rPr lang="ru-RU" sz="2400" b="1" cap="all" dirty="0">
                <a:solidFill>
                  <a:srgbClr val="00B050"/>
                </a:solidFill>
              </a:rPr>
              <a:t>19 20 </a:t>
            </a:r>
            <a:r>
              <a:rPr lang="ru-RU" sz="2400" b="1" cap="all" dirty="0">
                <a:solidFill>
                  <a:srgbClr val="00B0F0"/>
                </a:solidFill>
              </a:rPr>
              <a:t>21</a:t>
            </a:r>
            <a:r>
              <a:rPr lang="ru-RU" sz="2400" b="1" cap="all" dirty="0"/>
              <a:t> </a:t>
            </a:r>
            <a:endParaRPr lang="ru-RU" sz="2400" b="1" dirty="0"/>
          </a:p>
          <a:p>
            <a:r>
              <a:rPr lang="ru-RU" sz="2400" dirty="0"/>
              <a:t>методология	</a:t>
            </a:r>
            <a:r>
              <a:rPr lang="ru-RU" sz="2400" cap="all" dirty="0"/>
              <a:t>			</a:t>
            </a:r>
            <a:r>
              <a:rPr lang="ru-RU" sz="2400" b="1" cap="all" dirty="0">
                <a:solidFill>
                  <a:srgbClr val="00B050"/>
                </a:solidFill>
              </a:rPr>
              <a:t>22</a:t>
            </a:r>
            <a:r>
              <a:rPr lang="ru-RU" sz="2400" b="1" cap="all" dirty="0"/>
              <a:t> </a:t>
            </a:r>
            <a:r>
              <a:rPr lang="ru-RU" sz="2400" b="1" cap="all" dirty="0">
                <a:solidFill>
                  <a:srgbClr val="FFC000"/>
                </a:solidFill>
              </a:rPr>
              <a:t>23</a:t>
            </a:r>
            <a:endParaRPr lang="ru-RU" sz="2400" b="1" dirty="0">
              <a:solidFill>
                <a:srgbClr val="FFC000"/>
              </a:solidFill>
            </a:endParaRPr>
          </a:p>
          <a:p>
            <a:r>
              <a:rPr lang="ru-RU" sz="2400" dirty="0"/>
              <a:t> </a:t>
            </a:r>
          </a:p>
          <a:p>
            <a:r>
              <a:rPr lang="en-US" sz="2400" dirty="0">
                <a:solidFill>
                  <a:srgbClr val="00B050"/>
                </a:solidFill>
              </a:rPr>
              <a:t>I</a:t>
            </a:r>
            <a:r>
              <a:rPr lang="ru-RU" sz="2400" dirty="0"/>
              <a:t> – задача с числовым ответом</a:t>
            </a:r>
          </a:p>
          <a:p>
            <a:r>
              <a:rPr lang="en-US" sz="2400" dirty="0">
                <a:solidFill>
                  <a:srgbClr val="FFC000"/>
                </a:solidFill>
              </a:rPr>
              <a:t>J</a:t>
            </a:r>
            <a:r>
              <a:rPr lang="ru-RU" sz="2400" dirty="0"/>
              <a:t> – задача с выбором 2 верных ответов из 5</a:t>
            </a:r>
          </a:p>
          <a:p>
            <a:r>
              <a:rPr lang="en-US" sz="2400" dirty="0">
                <a:solidFill>
                  <a:srgbClr val="00B0F0"/>
                </a:solidFill>
              </a:rPr>
              <a:t>K</a:t>
            </a:r>
            <a:r>
              <a:rPr lang="ru-RU" sz="2400" dirty="0"/>
              <a:t> – задача на соответствие: </a:t>
            </a:r>
            <a:endParaRPr lang="ru-RU" sz="2400" dirty="0" smtClean="0"/>
          </a:p>
          <a:p>
            <a:r>
              <a:rPr lang="ru-RU" sz="2400" dirty="0"/>
              <a:t>	</a:t>
            </a:r>
            <a:r>
              <a:rPr lang="ru-RU" sz="2400" dirty="0" smtClean="0"/>
              <a:t>увеличится – уменьшится </a:t>
            </a:r>
            <a:r>
              <a:rPr lang="ru-RU" sz="2400" dirty="0"/>
              <a:t>–</a:t>
            </a:r>
            <a:r>
              <a:rPr lang="ru-RU" sz="2400" dirty="0" smtClean="0"/>
              <a:t> не </a:t>
            </a:r>
            <a:r>
              <a:rPr lang="ru-RU" sz="2400" dirty="0"/>
              <a:t>изменится</a:t>
            </a:r>
          </a:p>
          <a:p>
            <a:r>
              <a:rPr lang="en-US" sz="2400" dirty="0">
                <a:solidFill>
                  <a:srgbClr val="7030A0"/>
                </a:solidFill>
              </a:rPr>
              <a:t>L</a:t>
            </a:r>
            <a:r>
              <a:rPr lang="ru-RU" sz="2400" dirty="0"/>
              <a:t> – задача на соответствие: </a:t>
            </a:r>
            <a:r>
              <a:rPr lang="ru-RU" sz="2400" cap="all" dirty="0"/>
              <a:t>2 – 4</a:t>
            </a:r>
            <a:endParaRPr lang="ru-RU" sz="2400" dirty="0"/>
          </a:p>
          <a:p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ru-RU" sz="2400" dirty="0"/>
              <a:t> – задача с ответом в виде слова (словосочетания)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319153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 rot="10800000" flipV="1">
            <a:off x="630692" y="1268760"/>
            <a:ext cx="5364336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 dirty="0" smtClean="0">
                <a:cs typeface="Times New Roman" pitchFamily="18" charset="0"/>
              </a:rPr>
              <a:t>Задач</a:t>
            </a:r>
            <a:r>
              <a:rPr lang="ru-RU" altLang="ru-RU" sz="1800" b="1" dirty="0">
                <a:cs typeface="Times New Roman" pitchFamily="18" charset="0"/>
              </a:rPr>
              <a:t>и</a:t>
            </a:r>
            <a:r>
              <a:rPr lang="ru-RU" altLang="ru-RU" sz="1800" b="1" dirty="0" smtClean="0">
                <a:cs typeface="Times New Roman" pitchFamily="18" charset="0"/>
              </a:rPr>
              <a:t> </a:t>
            </a:r>
            <a:r>
              <a:rPr lang="ru-RU" altLang="ru-RU" sz="1800" b="1" dirty="0">
                <a:cs typeface="Times New Roman" pitchFamily="18" charset="0"/>
              </a:rPr>
              <a:t>с </a:t>
            </a:r>
            <a:r>
              <a:rPr lang="ru-RU" altLang="ru-RU" sz="1800" b="1" dirty="0" smtClean="0">
                <a:cs typeface="Times New Roman" pitchFamily="18" charset="0"/>
              </a:rPr>
              <a:t>ответом в новом формате</a:t>
            </a:r>
          </a:p>
          <a:p>
            <a:pPr algn="just">
              <a:buNone/>
            </a:pPr>
            <a:r>
              <a:rPr lang="ru-RU" sz="1800" dirty="0"/>
              <a:t>13. Два длинных прямых проводника с током расположены в горизонтальной плоскости параллельно друг другу (см. рисунок, вид сверху). Как направлен </a:t>
            </a:r>
            <a:r>
              <a:rPr lang="ru-RU" sz="1800" u="sng" dirty="0"/>
              <a:t>относительно рисунка </a:t>
            </a:r>
            <a:r>
              <a:rPr lang="ru-RU" sz="1800" dirty="0" smtClean="0"/>
              <a:t>(</a:t>
            </a:r>
            <a:r>
              <a:rPr lang="ru-RU" sz="1800" b="1" dirty="0" smtClean="0"/>
              <a:t>влево, вправо, вверх, вниз, к наблюдателю, от наблюдателя</a:t>
            </a:r>
            <a:r>
              <a:rPr lang="ru-RU" sz="1800" dirty="0" smtClean="0"/>
              <a:t>) вектор </a:t>
            </a:r>
            <a:r>
              <a:rPr lang="ru-RU" sz="1800" dirty="0"/>
              <a:t>индукции магнитного поля, создаваемого проводниками в точке </a:t>
            </a:r>
            <a:r>
              <a:rPr lang="ru-RU" sz="1800" i="1" dirty="0"/>
              <a:t>А</a:t>
            </a:r>
            <a:r>
              <a:rPr lang="ru-RU" sz="1800" dirty="0"/>
              <a:t>, расположенной в той же плоскости посередине между проводниками</a:t>
            </a:r>
            <a:r>
              <a:rPr lang="ru-RU" sz="1800" dirty="0" smtClean="0"/>
              <a:t>?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/>
              <a:t>	</a:t>
            </a:r>
            <a:r>
              <a:rPr lang="ru-RU" sz="1800" dirty="0" smtClean="0"/>
              <a:t>Ответ: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r>
              <a:rPr lang="ru-RU" sz="1800" dirty="0"/>
              <a:t>А НЕ </a:t>
            </a:r>
            <a:r>
              <a:rPr lang="ru-RU" sz="1800" u="sng" dirty="0"/>
              <a:t>ВВЕРХ!</a:t>
            </a:r>
            <a:r>
              <a:rPr lang="ru-RU" sz="1800" dirty="0"/>
              <a:t> И НЕ </a:t>
            </a:r>
            <a:r>
              <a:rPr lang="ru-RU" sz="1800" u="sng" dirty="0"/>
              <a:t>К НАМ!</a:t>
            </a:r>
            <a:endParaRPr lang="ru-RU" sz="1800" dirty="0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 dirty="0"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6642605"/>
              </p:ext>
            </p:extLst>
          </p:nvPr>
        </p:nvGraphicFramePr>
        <p:xfrm>
          <a:off x="2483768" y="4437112"/>
          <a:ext cx="612068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  <a:gridCol w="360040"/>
              </a:tblGrid>
              <a:tr h="14401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ю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6193679" y="1682357"/>
            <a:ext cx="2002869" cy="1440160"/>
            <a:chOff x="1133514" y="3501008"/>
            <a:chExt cx="2002869" cy="1440160"/>
          </a:xfrm>
        </p:grpSpPr>
        <p:sp>
          <p:nvSpPr>
            <p:cNvPr id="5" name="Овал 4"/>
            <p:cNvSpPr/>
            <p:nvPr/>
          </p:nvSpPr>
          <p:spPr>
            <a:xfrm>
              <a:off x="2123726" y="4227154"/>
              <a:ext cx="45719" cy="4571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547664" y="3501008"/>
              <a:ext cx="0" cy="14401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2713312" y="3501008"/>
              <a:ext cx="0" cy="14401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/>
            <p:cNvCxnSpPr/>
            <p:nvPr/>
          </p:nvCxnSpPr>
          <p:spPr>
            <a:xfrm>
              <a:off x="1403648" y="3717032"/>
              <a:ext cx="0" cy="423168"/>
            </a:xfrm>
            <a:prstGeom prst="straightConnector1">
              <a:avLst/>
            </a:prstGeom>
            <a:ln w="19050"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V="1">
              <a:off x="2848351" y="4365104"/>
              <a:ext cx="0" cy="423168"/>
            </a:xfrm>
            <a:prstGeom prst="straightConnector1">
              <a:avLst/>
            </a:prstGeom>
            <a:ln w="19050">
              <a:tailEnd type="stealth" w="sm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1989425" y="3907709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A</a:t>
              </a:r>
              <a:endParaRPr lang="ru-RU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33514" y="3723043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</a:t>
              </a:r>
              <a:endParaRPr lang="ru-RU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848351" y="4448101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/>
                <a:t>I</a:t>
              </a:r>
              <a:endParaRPr lang="ru-RU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4788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395536" y="980728"/>
            <a:ext cx="8135937" cy="460851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ru-RU" altLang="ru-RU" sz="1800" kern="0" smtClean="0"/>
          </a:p>
          <a:p>
            <a:pPr marL="0" indent="0">
              <a:spcBef>
                <a:spcPct val="0"/>
              </a:spcBef>
              <a:buClrTx/>
              <a:buSzTx/>
              <a:buFont typeface="Wingdings" pitchFamily="2" charset="2"/>
              <a:buNone/>
              <a:defRPr/>
            </a:pPr>
            <a:endParaRPr lang="ru-RU" altLang="ru-RU" sz="1800" kern="0" dirty="0" smtClean="0"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69715" y="1484784"/>
            <a:ext cx="5328592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19. Сколько протонов и сколько нейтронов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содержится в ядре                 ?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 smtClean="0"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 smtClean="0"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 smtClean="0"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dirty="0">
              <a:ea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 smtClean="0">
                <a:ea typeface="Times New Roman" pitchFamily="18" charset="0"/>
              </a:rPr>
              <a:t>В </a:t>
            </a:r>
            <a:r>
              <a:rPr lang="ru-RU" altLang="ru-RU" dirty="0">
                <a:ea typeface="Times New Roman" pitchFamily="18" charset="0"/>
              </a:rPr>
              <a:t>бланке ответов № 1</a:t>
            </a:r>
            <a:r>
              <a:rPr lang="ru-RU" altLang="ru-RU" dirty="0" smtClean="0">
                <a:ea typeface="Times New Roman" pitchFamily="18" charset="0"/>
              </a:rPr>
              <a:t>: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64518"/>
              </p:ext>
            </p:extLst>
          </p:nvPr>
        </p:nvGraphicFramePr>
        <p:xfrm>
          <a:off x="3469852" y="1916832"/>
          <a:ext cx="764136" cy="625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Формула" r:id="rId3" imgW="317225" imgH="241091" progId="Equation.3">
                  <p:embed/>
                </p:oleObj>
              </mc:Choice>
              <mc:Fallback>
                <p:oleObj name="Формула" r:id="rId3" imgW="317225" imgH="2410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9852" y="1916832"/>
                        <a:ext cx="764136" cy="6252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450194"/>
              </p:ext>
            </p:extLst>
          </p:nvPr>
        </p:nvGraphicFramePr>
        <p:xfrm>
          <a:off x="1259632" y="2780928"/>
          <a:ext cx="609600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Число протонов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Число нейтронов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923005"/>
              </p:ext>
            </p:extLst>
          </p:nvPr>
        </p:nvGraphicFramePr>
        <p:xfrm>
          <a:off x="1331640" y="4241245"/>
          <a:ext cx="5688625" cy="37084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  <a:gridCol w="33462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9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44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046262" y="1484784"/>
            <a:ext cx="6913562" cy="374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None/>
            </a:pPr>
            <a:r>
              <a:rPr lang="ru-RU" sz="1800" dirty="0"/>
              <a:t>22. В нашем распоряжении есть рычажные весы с точностью измерения 1 г (более лёгких гирек нет) для измерения массы тел от 100 г до 1 кг. С помощью этих весов требуется определить массу одного небольшого гвоздя из коробки,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в </a:t>
            </a:r>
            <a:r>
              <a:rPr lang="ru-RU" sz="1800" dirty="0"/>
              <a:t>которой лежит много одинаковых гвоздей. Оказалось, что масса 100 гвоздей равна 450 г. Чему равна масса одного гвоздя, с учётом погрешности измерений?</a:t>
            </a:r>
          </a:p>
          <a:p>
            <a:pPr>
              <a:buNone/>
            </a:pPr>
            <a:r>
              <a:rPr lang="ru-RU" sz="1800" dirty="0"/>
              <a:t>	Ответ:  ( </a:t>
            </a:r>
            <a:r>
              <a:rPr lang="ru-RU" sz="1800" u="sng" dirty="0"/>
              <a:t>        4,50       ±        0,01      </a:t>
            </a:r>
            <a:r>
              <a:rPr lang="ru-RU" sz="1800" dirty="0"/>
              <a:t> ) г.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В бланке ответов № 1:  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323633"/>
              </p:ext>
            </p:extLst>
          </p:nvPr>
        </p:nvGraphicFramePr>
        <p:xfrm>
          <a:off x="1060748" y="4653136"/>
          <a:ext cx="682628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  <a:gridCol w="4015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,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,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39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1274196" y="2492896"/>
            <a:ext cx="6913562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dirty="0"/>
              <a:t>Обратите внимание </a:t>
            </a:r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dirty="0"/>
              <a:t>на Кодификатор </a:t>
            </a:r>
            <a:endParaRPr lang="en-US" altLang="ru-RU" dirty="0"/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ru-RU" altLang="ru-RU" dirty="0"/>
              <a:t>и на приведённые в нём формулы.</a:t>
            </a:r>
          </a:p>
          <a:p>
            <a:pPr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ru-RU" dirty="0">
                <a:solidFill>
                  <a:srgbClr val="0033CC"/>
                </a:solidFill>
              </a:rPr>
              <a:t>www.fipi.ru</a:t>
            </a:r>
            <a:endParaRPr lang="ru-RU" altLang="ru-RU" dirty="0">
              <a:solidFill>
                <a:srgbClr val="0033CC"/>
              </a:solidFill>
            </a:endParaRPr>
          </a:p>
        </p:txBody>
      </p:sp>
      <p:sp>
        <p:nvSpPr>
          <p:cNvPr id="3" name="Прямоугольник 1"/>
          <p:cNvSpPr>
            <a:spLocks noChangeArrowheads="1"/>
          </p:cNvSpPr>
          <p:nvPr/>
        </p:nvSpPr>
        <p:spPr bwMode="auto">
          <a:xfrm>
            <a:off x="467544" y="1633154"/>
            <a:ext cx="81184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buNone/>
            </a:pPr>
            <a:r>
              <a:rPr lang="ru-RU" dirty="0"/>
              <a:t>Задачи с развёрнутым решением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1402_С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12776"/>
            <a:ext cx="2209800" cy="1362075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755576" y="1268760"/>
            <a:ext cx="4978896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Маленький шарик, подвешенный к потолку на лёгкой нерастяжимой нити, совершает колебания в вертикальной плоскости. Максимальное отклонение нити от вертикали составляет угол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sym typeface="Symbol"/>
              </a:rPr>
              <a:t>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sym typeface="Symbol"/>
              </a:rPr>
              <a:t> = 60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sym typeface="Symbol"/>
              </a:rPr>
              <a:t>.</a:t>
            </a:r>
            <a:r>
              <a:rPr kumimoji="0" lang="en-US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sym typeface="Symbol"/>
              </a:rPr>
              <a:t> </a:t>
            </a:r>
            <a:r>
              <a:rPr lang="ru-RU" altLang="ru-RU" dirty="0">
                <a:ea typeface="Times New Roman" pitchFamily="18" charset="0"/>
              </a:rPr>
              <a:t>Сделайте рисунок с указанием сил, приложенных к шарику в тот момент, когда шарик движется влево-вверх, а нить образует угол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sym typeface="Symbol"/>
              </a:rPr>
              <a:t></a:t>
            </a:r>
            <a:r>
              <a:rPr kumimoji="0" lang="ru-RU" alt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sym typeface="Symbol"/>
              </a:rPr>
              <a:t> = 30</a:t>
            </a:r>
            <a:r>
              <a:rPr lang="en-US" altLang="ru-RU" dirty="0" smtClean="0">
                <a:ea typeface="Times New Roman" pitchFamily="18" charset="0"/>
                <a:sym typeface="Symbol"/>
              </a:rPr>
              <a:t></a:t>
            </a:r>
            <a:r>
              <a:rPr lang="ru-RU" altLang="ru-RU" dirty="0" smtClean="0">
                <a:ea typeface="Times New Roman" pitchFamily="18" charset="0"/>
                <a:sym typeface="Symbol"/>
              </a:rPr>
              <a:t> </a:t>
            </a:r>
            <a:r>
              <a:rPr lang="ru-RU" altLang="ru-RU" dirty="0">
                <a:ea typeface="Times New Roman" pitchFamily="18" charset="0"/>
              </a:rPr>
              <a:t>с вертикалью (см. рисунок). Покажите на этом рисунке, куда направлено в этот момент ускорение шарика (по нити, перпендикулярно нити, внутрь траектории, наружу от траектории). Ответ обоснуйте. Сопротивление воздуха не учитывать.</a:t>
            </a:r>
            <a:endParaRPr lang="ru-RU" altLang="ru-RU" dirty="0"/>
          </a:p>
          <a:p>
            <a:pPr lvl="0" algn="just"/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6963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02_С1-кр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772816"/>
            <a:ext cx="1219200" cy="1428750"/>
          </a:xfrm>
          <a:prstGeom prst="rect">
            <a:avLst/>
          </a:prstGeom>
          <a:solidFill>
            <a:srgbClr val="FFFFFF"/>
          </a:solidFill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12"/>
              <p:cNvSpPr>
                <a:spLocks noChangeArrowheads="1"/>
              </p:cNvSpPr>
              <p:nvPr/>
            </p:nvSpPr>
            <p:spPr bwMode="auto">
              <a:xfrm>
                <a:off x="704156" y="882335"/>
                <a:ext cx="5976664" cy="49716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/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</a:rPr>
                  <a:t>1. К шарику приложены сила тяжести  </a:t>
                </a:r>
                <a14:m>
                  <m:oMath xmlns:m="http://schemas.openxmlformats.org/officeDocument/2006/math">
                    <m:r>
                      <a:rPr kumimoji="0" lang="en-US" alt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kumimoji="0" lang="en-US" altLang="ru-RU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</m:ctrlPr>
                      </m:accPr>
                      <m:e>
                        <m:r>
                          <a:rPr kumimoji="0" lang="en-US" altLang="ru-RU" sz="16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ea typeface="Times New Roman" pitchFamily="18" charset="0"/>
                  </a:rPr>
                  <a:t>, </a:t>
                </a:r>
                <a:r>
                  <a:rPr lang="ru-RU" altLang="ru-RU" sz="1600" dirty="0" smtClean="0">
                    <a:ea typeface="Times New Roman" pitchFamily="18" charset="0"/>
                  </a:rPr>
                  <a:t>направленная </a:t>
                </a:r>
                <a:r>
                  <a:rPr lang="ru-RU" altLang="ru-RU" sz="1600" dirty="0">
                    <a:ea typeface="Times New Roman" pitchFamily="18" charset="0"/>
                  </a:rPr>
                  <a:t>вертикально вниз, и сила натяжения </a:t>
                </a:r>
                <a:r>
                  <a:rPr lang="ru-RU" altLang="ru-RU" sz="1600" dirty="0" smtClean="0">
                    <a:ea typeface="Times New Roman" pitchFamily="18" charset="0"/>
                  </a:rPr>
                  <a:t>нити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1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ru-RU" sz="1600" b="0" i="1" smtClean="0">
                            <a:latin typeface="Cambria Math"/>
                          </a:rPr>
                          <m:t>𝑇</m:t>
                        </m:r>
                      </m:e>
                    </m:acc>
                  </m:oMath>
                </a14:m>
                <a:r>
                  <a:rPr lang="ru-RU" altLang="ru-RU" sz="1600" dirty="0" smtClean="0">
                    <a:ea typeface="Times New Roman" pitchFamily="18" charset="0"/>
                  </a:rPr>
                  <a:t>, </a:t>
                </a:r>
                <a:r>
                  <a:rPr lang="ru-RU" altLang="ru-RU" sz="1600" dirty="0">
                    <a:ea typeface="Times New Roman" pitchFamily="18" charset="0"/>
                  </a:rPr>
                  <a:t>направленная по нити вверх. Ускорение </a:t>
                </a:r>
                <a:r>
                  <a:rPr lang="ru-RU" altLang="ru-RU" sz="1600" dirty="0" smtClean="0">
                    <a:ea typeface="Times New Roman" pitchFamily="18" charset="0"/>
                  </a:rPr>
                  <a:t>шарика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1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ru-RU" sz="1600" b="0" i="1" smtClean="0">
                            <a:latin typeface="Cambria Math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1600" dirty="0" smtClean="0">
                    <a:ea typeface="Times New Roman" pitchFamily="18" charset="0"/>
                  </a:rPr>
                  <a:t> направлено внутрь траектории правее направления силы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1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ru-RU" sz="1600" b="0" i="1" smtClean="0">
                            <a:latin typeface="Cambria Math"/>
                          </a:rPr>
                          <m:t>𝑇</m:t>
                        </m:r>
                      </m:e>
                    </m:acc>
                  </m:oMath>
                </a14:m>
                <a:r>
                  <a:rPr lang="ru-RU" altLang="ru-RU" sz="1600" dirty="0" smtClean="0">
                    <a:ea typeface="Times New Roman" pitchFamily="18" charset="0"/>
                  </a:rPr>
                  <a:t>   (см. рисунок).  </a:t>
                </a:r>
              </a:p>
              <a:p>
                <a:pPr lvl="0" algn="just"/>
                <a:endParaRPr kumimoji="0" lang="en-US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lvl="0" algn="just"/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2. В промежуточной</a:t>
                </a:r>
                <a:r>
                  <a:rPr kumimoji="0" lang="ru-RU" altLang="ru-RU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точке скорость шарика отлична от нуля, поэтому </a:t>
                </a:r>
                <a:r>
                  <a:rPr lang="ru-RU" altLang="ru-RU" sz="1600" dirty="0" smtClean="0"/>
                  <a:t>у шарика есть центростремительное ускорение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16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altLang="ru-RU" sz="16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ru-RU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altLang="ru-RU" sz="1600" b="0" i="1" smtClean="0">
                            <a:latin typeface="Cambria Math"/>
                          </a:rPr>
                          <m:t>ц</m:t>
                        </m:r>
                      </m:sub>
                    </m:sSub>
                    <m:r>
                      <a:rPr lang="ru-RU" altLang="ru-RU" sz="16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ru-RU" sz="16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, </a:t>
                </a:r>
                <a:r>
                  <a:rPr lang="ru-RU" altLang="ru-RU" sz="1600" dirty="0">
                    <a:ea typeface="Times New Roman" pitchFamily="18" charset="0"/>
                  </a:rPr>
                  <a:t>направленное к центру окружности, по которой движется шарик</a:t>
                </a:r>
                <a:r>
                  <a:rPr lang="ru-RU" altLang="ru-RU" sz="1600" dirty="0" smtClean="0">
                    <a:ea typeface="Times New Roman" pitchFamily="18" charset="0"/>
                  </a:rPr>
                  <a:t>. </a:t>
                </a:r>
                <a:endParaRPr lang="ru-RU" altLang="ru-RU" sz="1600" dirty="0"/>
              </a:p>
              <a:p>
                <a:pPr algn="just"/>
                <a:endParaRPr kumimoji="0" lang="en-US" alt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algn="just"/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3. Проекция равнодействующей сил </a:t>
                </a:r>
                <a14:m>
                  <m:oMath xmlns:m="http://schemas.openxmlformats.org/officeDocument/2006/math">
                    <m:r>
                      <a:rPr lang="en-US" altLang="ru-RU" sz="1600" i="1">
                        <a:latin typeface="Cambria Math"/>
                        <a:ea typeface="Times New Roman" pitchFamily="18" charset="0"/>
                      </a:rPr>
                      <m:t>𝑚</m:t>
                    </m:r>
                    <m:acc>
                      <m:accPr>
                        <m:chr m:val="⃗"/>
                        <m:ctrlPr>
                          <a:rPr lang="en-US" altLang="ru-RU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ru-RU" sz="1600" i="1">
                            <a:latin typeface="Cambria Math"/>
                          </a:rPr>
                          <m:t>𝑔</m:t>
                        </m:r>
                      </m:e>
                    </m:acc>
                  </m:oMath>
                </a14:m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1600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ru-RU" sz="1600" i="1">
                            <a:latin typeface="Cambria Math"/>
                          </a:rPr>
                          <m:t>𝑇</m:t>
                        </m:r>
                      </m:e>
                    </m:acc>
                  </m:oMath>
                </a14:m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на касательную к траектории равна по модулю </a:t>
                </a:r>
                <a14:m>
                  <m:oMath xmlns:m="http://schemas.openxmlformats.org/officeDocument/2006/math">
                    <m:r>
                      <a:rPr lang="en-US" altLang="ru-RU" sz="1600" b="0" i="1" smtClean="0">
                        <a:latin typeface="Cambria Math"/>
                      </a:rPr>
                      <m:t>𝑚𝑔</m:t>
                    </m:r>
                    <m:r>
                      <a:rPr lang="en-US" altLang="ru-RU" sz="1600" i="1">
                        <a:latin typeface="Cambria Math"/>
                      </a:rPr>
                      <m:t>𝑠𝑖𝑛</m:t>
                    </m:r>
                    <m:r>
                      <a:rPr lang="en-US" altLang="ru-RU" sz="1600" i="1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. По второму закону</a:t>
                </a:r>
                <a:r>
                  <a:rPr kumimoji="0" lang="ru-RU" altLang="ru-RU" sz="16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Ньютона,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 </a:t>
                </a:r>
                <a:r>
                  <a:rPr lang="ru-RU" altLang="ru-RU" sz="1600" dirty="0"/>
                  <a:t>п</a:t>
                </a:r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роекция ускорения шарика на касательную к окружности равна по модулю </a:t>
                </a:r>
                <a14:m>
                  <m:oMath xmlns:m="http://schemas.openxmlformats.org/officeDocument/2006/math">
                    <m:r>
                      <a:rPr kumimoji="0" lang="en-US" alt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</a:rPr>
                      <m:t>𝑔𝑠𝑖𝑛</m:t>
                    </m:r>
                    <m:r>
                      <a:rPr kumimoji="0" lang="en-US" alt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</a:rPr>
                      <m:t>𝛽</m:t>
                    </m:r>
                    <m:r>
                      <a:rPr kumimoji="0" lang="en-US" altLang="ru-RU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/>
                        <a:ea typeface="Cambria Math"/>
                      </a:rPr>
                      <m:t>. </m:t>
                    </m:r>
                  </m:oMath>
                </a14:m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Поэтому </a:t>
                </a:r>
                <a:r>
                  <a:rPr lang="ru-RU" altLang="ru-RU" sz="1600" dirty="0">
                    <a:ea typeface="Times New Roman" pitchFamily="18" charset="0"/>
                  </a:rPr>
                  <a:t>у шарика есть касательная </a:t>
                </a:r>
                <a:r>
                  <a:rPr lang="ru-RU" altLang="ru-RU" sz="1600" dirty="0" smtClean="0">
                    <a:ea typeface="Times New Roman" pitchFamily="18" charset="0"/>
                  </a:rPr>
                  <a:t>составляющая </a:t>
                </a:r>
                <a:r>
                  <a:rPr lang="ru-RU" altLang="ru-RU" sz="1600" dirty="0">
                    <a:ea typeface="Times New Roman" pitchFamily="18" charset="0"/>
                  </a:rPr>
                  <a:t>ускорения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altLang="ru-RU" sz="16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ru-RU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ru-RU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altLang="ru-RU" sz="160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sub>
                    </m:sSub>
                    <m:r>
                      <a:rPr lang="ru-RU" altLang="ru-RU" sz="160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altLang="ru-RU" sz="1600" b="0" i="1" smtClean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kumimoji="0" lang="ru-RU" altLang="ru-RU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rPr>
                  <a:t>, </a:t>
                </a:r>
                <a:r>
                  <a:rPr lang="ru-RU" altLang="ru-RU" sz="1600" dirty="0">
                    <a:ea typeface="Times New Roman" pitchFamily="18" charset="0"/>
                  </a:rPr>
                  <a:t>направленная в сторону положения равновесия</a:t>
                </a:r>
                <a:r>
                  <a:rPr lang="ru-RU" altLang="ru-RU" sz="1600" dirty="0" smtClean="0">
                    <a:ea typeface="Times New Roman" pitchFamily="18" charset="0"/>
                  </a:rPr>
                  <a:t>.</a:t>
                </a:r>
              </a:p>
              <a:p>
                <a:pPr lvl="0" algn="just"/>
                <a:endParaRPr lang="en-US" altLang="ru-RU" sz="1600" dirty="0" smtClean="0">
                  <a:ea typeface="Times New Roman" pitchFamily="18" charset="0"/>
                </a:endParaRPr>
              </a:p>
              <a:p>
                <a:pPr lvl="0" algn="just"/>
                <a:r>
                  <a:rPr lang="ru-RU" altLang="ru-RU" sz="1600" dirty="0" smtClean="0">
                    <a:ea typeface="Times New Roman" pitchFamily="18" charset="0"/>
                  </a:rPr>
                  <a:t>4</a:t>
                </a:r>
                <a:r>
                  <a:rPr lang="ru-RU" altLang="ru-RU" sz="1600" dirty="0">
                    <a:ea typeface="Times New Roman" pitchFamily="18" charset="0"/>
                  </a:rPr>
                  <a:t>. Ускорение шарика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1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ru-RU" sz="1600" b="0" i="1" smtClean="0">
                            <a:latin typeface="Cambria Math"/>
                          </a:rPr>
                          <m:t>𝑎</m:t>
                        </m:r>
                      </m:e>
                    </m:acc>
                    <m:r>
                      <a:rPr lang="en-US" altLang="ru-RU" sz="16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ru-RU" sz="16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ru-RU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ru-RU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ru-RU" altLang="ru-RU" sz="1600" b="0" i="1" smtClean="0">
                            <a:latin typeface="Cambria Math"/>
                          </a:rPr>
                          <m:t>ц</m:t>
                        </m:r>
                      </m:sub>
                    </m:sSub>
                    <m:r>
                      <a:rPr lang="en-US" altLang="ru-RU" sz="16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altLang="ru-RU" sz="16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en-US" altLang="ru-RU" sz="16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altLang="ru-RU" sz="1600" b="0" i="1" smtClean="0">
                                <a:latin typeface="Cambria Math"/>
                              </a:rPr>
                              <m:t>𝑎</m:t>
                            </m:r>
                          </m:e>
                        </m:acc>
                      </m:e>
                      <m:sub>
                        <m:r>
                          <a:rPr lang="en-US" altLang="ru-RU" sz="1600" b="0" i="1" smtClean="0">
                            <a:latin typeface="Cambria Math"/>
                            <a:ea typeface="Cambria Math"/>
                          </a:rPr>
                          <m:t>𝜏</m:t>
                        </m:r>
                      </m:sub>
                    </m:sSub>
                  </m:oMath>
                </a14:m>
                <a:r>
                  <a:rPr lang="en-US" altLang="ru-RU" sz="1600" dirty="0" smtClean="0"/>
                  <a:t> </a:t>
                </a:r>
                <a:r>
                  <a:rPr lang="ru-RU" altLang="ru-RU" sz="1600" dirty="0">
                    <a:ea typeface="Times New Roman" pitchFamily="18" charset="0"/>
                  </a:rPr>
                  <a:t>направлено внутрь траектории правее направления силы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16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ru-RU" sz="1600" b="0" i="1" smtClean="0">
                            <a:latin typeface="Cambria Math"/>
                          </a:rPr>
                          <m:t>𝑇</m:t>
                        </m:r>
                      </m:e>
                    </m:acc>
                  </m:oMath>
                </a14:m>
                <a:endParaRPr lang="ru-RU" altLang="ru-RU" sz="1600" dirty="0"/>
              </a:p>
            </p:txBody>
          </p:sp>
        </mc:Choice>
        <mc:Fallback xmlns="">
          <p:sp>
            <p:nvSpPr>
              <p:cNvPr id="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4156" y="882335"/>
                <a:ext cx="5976664" cy="4971682"/>
              </a:xfrm>
              <a:prstGeom prst="rect">
                <a:avLst/>
              </a:prstGeom>
              <a:blipFill rotWithShape="1">
                <a:blip r:embed="rId3"/>
                <a:stretch>
                  <a:fillRect l="-612" r="-510" b="-7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1984641"/>
      </p:ext>
    </p:extLst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1821</TotalTime>
  <Words>920</Words>
  <Application>Microsoft Office PowerPoint</Application>
  <PresentationFormat>Экран (4:3)</PresentationFormat>
  <Paragraphs>142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Пиксел</vt:lpstr>
      <vt:lpstr>Формула</vt:lpstr>
      <vt:lpstr>Equation.DSMT4</vt:lpstr>
      <vt:lpstr>Picture</vt:lpstr>
      <vt:lpstr>Подготовка к решению задач  с развёрнутым ответом   ЕГЭ-2017  по физике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ЛЕГЕНДЫ И МИФЫ МОЛЕКУЛЯРНОЙ ФИЗИКИ</dc:title>
  <dc:creator>v</dc:creator>
  <cp:lastModifiedBy>Виталий</cp:lastModifiedBy>
  <cp:revision>129</cp:revision>
  <dcterms:created xsi:type="dcterms:W3CDTF">2009-05-29T22:48:38Z</dcterms:created>
  <dcterms:modified xsi:type="dcterms:W3CDTF">2016-12-12T23:52:53Z</dcterms:modified>
</cp:coreProperties>
</file>