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34188" cy="99647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721696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ОСНОВНАЯ ОБРАЗОВАТЕЛЬНАЯ  ПРОГРАММА </a:t>
            </a:r>
            <a:br>
              <a:rPr lang="ru-RU" sz="3100" dirty="0" smtClean="0"/>
            </a:br>
            <a:r>
              <a:rPr lang="ru-RU" sz="3100" dirty="0" smtClean="0"/>
              <a:t>ДОШКОЛЬНОГО ОБРАЗОВАНИЯ</a:t>
            </a:r>
            <a:br>
              <a:rPr lang="ru-RU" sz="3100" dirty="0" smtClean="0"/>
            </a:br>
            <a:r>
              <a:rPr lang="ru-RU" sz="3100" dirty="0" smtClean="0"/>
              <a:t>МУНИЦИПАЛЬНОГО БЮДЖЕТНОГО ДОШКОЛЬНОГО ОБРАЗОВАТЕЛЬНОГО УЧРЕЖДЕНИЯ </a:t>
            </a:r>
            <a:br>
              <a:rPr lang="ru-RU" sz="3100" dirty="0" smtClean="0"/>
            </a:br>
            <a:r>
              <a:rPr lang="ru-RU" sz="3100" dirty="0" smtClean="0"/>
              <a:t>ЦЕНТР РАЗВИТИЯ РЕБЁНКА – </a:t>
            </a:r>
            <a:br>
              <a:rPr lang="ru-RU" sz="3100" dirty="0" smtClean="0"/>
            </a:br>
            <a:r>
              <a:rPr lang="ru-RU" sz="3100" dirty="0" smtClean="0"/>
              <a:t>ДЕТСКИЙ САД № 15 «СВЕТЛЯЧОК»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9208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Взаимодействие МБДОУ </a:t>
            </a:r>
            <a:r>
              <a:rPr lang="ru-RU" sz="2800" dirty="0" err="1" smtClean="0"/>
              <a:t>ЦРР-д</a:t>
            </a:r>
            <a:r>
              <a:rPr lang="ru-RU" sz="2800" dirty="0" smtClean="0"/>
              <a:t>/ с № 15 «Светлячок»</a:t>
            </a:r>
            <a:br>
              <a:rPr lang="ru-RU" sz="2800" dirty="0" smtClean="0"/>
            </a:br>
            <a:r>
              <a:rPr lang="ru-RU" sz="2800" dirty="0" smtClean="0"/>
              <a:t>с другими учреждениями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87824" y="3429000"/>
            <a:ext cx="2736304" cy="11521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МБДОУ </a:t>
            </a:r>
            <a:r>
              <a:rPr lang="ru-RU" sz="1400" b="1" dirty="0" err="1" smtClean="0">
                <a:solidFill>
                  <a:schemeClr val="accent2">
                    <a:lumMod val="50000"/>
                  </a:schemeClr>
                </a:solidFill>
              </a:rPr>
              <a:t>ЦРР-д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/с </a:t>
            </a:r>
            <a:endParaRPr lang="ru-RU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№15«Светлячок»</a:t>
            </a:r>
            <a:endParaRPr lang="ru-RU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491880" y="1340768"/>
            <a:ext cx="2016224" cy="7920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МЧС</a:t>
            </a:r>
            <a:endParaRPr lang="ru-RU" sz="1400" dirty="0" smtClean="0"/>
          </a:p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804248" y="4365104"/>
            <a:ext cx="2016224" cy="7920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МАУ ДО ЦВД «ТЮЗ»</a:t>
            </a:r>
            <a:endParaRPr lang="ru-RU" sz="1400" dirty="0" smtClean="0"/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804248" y="5445224"/>
            <a:ext cx="2016224" cy="7920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МБУДО ДЮСШ</a:t>
            </a:r>
            <a:endParaRPr lang="ru-RU" sz="1400" dirty="0" smtClean="0"/>
          </a:p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388968" y="2221632"/>
            <a:ext cx="2016224" cy="7920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ЦРБ</a:t>
            </a:r>
            <a:endParaRPr lang="ru-RU" sz="1600" dirty="0" smtClean="0"/>
          </a:p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2276872"/>
            <a:ext cx="2016224" cy="7920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Пожарная  часть</a:t>
            </a:r>
            <a:endParaRPr lang="ru-RU" sz="1400" dirty="0" smtClean="0"/>
          </a:p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259632" y="1340768"/>
            <a:ext cx="2016224" cy="7920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Отдел образования администрации Тбилисского района</a:t>
            </a:r>
            <a:endParaRPr lang="ru-RU" sz="1200" dirty="0" smtClean="0"/>
          </a:p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51520" y="3356992"/>
            <a:ext cx="2016224" cy="7920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Музыкальная</a:t>
            </a:r>
            <a:endParaRPr lang="ru-RU" sz="1400" dirty="0" smtClean="0"/>
          </a:p>
          <a:p>
            <a:pPr algn="ctr"/>
            <a:r>
              <a:rPr lang="ru-RU" sz="1400" b="1" dirty="0" smtClean="0"/>
              <a:t>школа</a:t>
            </a:r>
            <a:endParaRPr lang="ru-RU" sz="1400" dirty="0" smtClean="0"/>
          </a:p>
          <a:p>
            <a:pPr algn="ctr"/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732240" y="3284984"/>
            <a:ext cx="2016224" cy="7920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Другие дошкольные учреждения</a:t>
            </a:r>
            <a:endParaRPr lang="ru-RU" sz="1400" dirty="0" smtClean="0"/>
          </a:p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51520" y="4365104"/>
            <a:ext cx="2016224" cy="7920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Дом детского творчества, КДЦ</a:t>
            </a:r>
            <a:endParaRPr lang="ru-RU" sz="1400" dirty="0" smtClean="0"/>
          </a:p>
          <a:p>
            <a:pPr algn="ctr"/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868144" y="1340768"/>
            <a:ext cx="2016224" cy="7920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Музей</a:t>
            </a:r>
            <a:endParaRPr lang="ru-RU" sz="1400" dirty="0" smtClean="0"/>
          </a:p>
          <a:p>
            <a:pPr algn="ctr"/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1520" y="5445224"/>
            <a:ext cx="2016224" cy="7920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Центральная детская библиотека</a:t>
            </a:r>
            <a:endParaRPr lang="ru-RU" sz="1400" dirty="0" smtClean="0"/>
          </a:p>
          <a:p>
            <a:pPr algn="ctr"/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483768" y="5805264"/>
            <a:ext cx="2016224" cy="7920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МБОУ СОШ № 5,7</a:t>
            </a:r>
            <a:endParaRPr lang="ru-RU" sz="1400" dirty="0" smtClean="0"/>
          </a:p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644008" y="5805264"/>
            <a:ext cx="2016224" cy="7920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ГИБДД</a:t>
            </a:r>
            <a:endParaRPr lang="ru-RU" sz="1400" dirty="0" smtClean="0"/>
          </a:p>
          <a:p>
            <a:pPr algn="ctr"/>
            <a:endParaRPr lang="ru-RU" dirty="0"/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2915816" y="2348880"/>
            <a:ext cx="432048" cy="936104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4427984" y="2276872"/>
            <a:ext cx="0" cy="1080120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>
            <a:off x="3563888" y="4725144"/>
            <a:ext cx="216024" cy="936104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>
            <a:off x="2339752" y="4653136"/>
            <a:ext cx="648072" cy="864096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5796136" y="4653136"/>
            <a:ext cx="720080" cy="792088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5004048" y="4725144"/>
            <a:ext cx="432048" cy="936104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H="1">
            <a:off x="5580112" y="2348880"/>
            <a:ext cx="432048" cy="1080120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H="1">
            <a:off x="5724128" y="2924944"/>
            <a:ext cx="576064" cy="504056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5868144" y="4221088"/>
            <a:ext cx="792088" cy="504056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V="1">
            <a:off x="5868144" y="3789040"/>
            <a:ext cx="720080" cy="72008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2411760" y="3861048"/>
            <a:ext cx="504056" cy="72008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2627784" y="2924944"/>
            <a:ext cx="432048" cy="504056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flipV="1">
            <a:off x="2411760" y="4509120"/>
            <a:ext cx="576064" cy="144016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Взаимодействие педагогического коллектива с семьями дошкольников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b="1" dirty="0" smtClean="0"/>
              <a:t>Цели и задачи партнерства с родителями (законными представителями)</a:t>
            </a:r>
            <a:endParaRPr lang="ru-RU" dirty="0" smtClean="0"/>
          </a:p>
          <a:p>
            <a:pPr algn="just"/>
            <a:r>
              <a:rPr lang="ru-RU" dirty="0" smtClean="0"/>
              <a:t>Семья является институтом первичной социализации и образования, который оказывает большое влияние на развитие ребенка в младенческом, раннем и дошкольном возрасте. Поэтому педагогам, реализующим образовательные программы дошкольного образования, необходимо учитывать в своей работе такие факторы, как условия жизни в семье, состав семьи, ее ценности и традиции, а также уважать и признавать способности и достижения родителей (законных представителей) в деле воспитания и развития их детей. </a:t>
            </a:r>
          </a:p>
          <a:p>
            <a:pPr algn="just"/>
            <a:r>
              <a:rPr lang="ru-RU" dirty="0" smtClean="0"/>
              <a:t>Тесное сотрудничество с семьей делает успешной работу учреждения. Только в диалоге обе стороны могут узнать, как ребенок ведет себя в другой жизненной среде. Обмен информацией о ребенке является основой для воспитательного партнерства между родителями (законными представителями) и воспитателями, то есть для открытого, доверительного и интенсивного сотрудничества обеих сторон в общем деле образования и воспитания детей.</a:t>
            </a:r>
          </a:p>
          <a:p>
            <a:pPr algn="just"/>
            <a:r>
              <a:rPr lang="ru-RU" dirty="0" smtClean="0"/>
              <a:t>Взаимодействие с семьей в духе партнерства в деле образования и воспитания детей является предпосылкой для обеспечения их полноценного развития. Педагоги поддерживают семью в деле развития ребенка и при необходимости привлекают других специалистов и службы (консультации педагога-психолога, учителя-логопеда,  и др.).</a:t>
            </a:r>
          </a:p>
          <a:p>
            <a:pPr algn="just"/>
            <a:r>
              <a:rPr lang="ru-RU" dirty="0" smtClean="0"/>
              <a:t>Таким образом, Учреждение занимается профилактикой и борются с возникновением отклонений в развитии детей на ранних стадиях развития.</a:t>
            </a:r>
          </a:p>
          <a:p>
            <a:pPr algn="just"/>
            <a:r>
              <a:rPr lang="ru-RU" dirty="0" smtClean="0"/>
              <a:t>Уважение, сопереживание и искренность являются важными позициями, способствующими позитивному проведению диалога.</a:t>
            </a:r>
          </a:p>
          <a:p>
            <a:pPr algn="just">
              <a:buNone/>
            </a:pPr>
            <a:endParaRPr lang="ru-RU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Программа коррекционно-развивающей работы с детьми с ограниченными возможностями здоровья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ru-RU" dirty="0" smtClean="0"/>
              <a:t>Общий объем образовательной программы для детей с ограниченными возможностями здоровья, реализуется в группах компенсирующей направленности, рассчитывается с учетом направленности Программы в соответствии с возрастом воспитанников, основными направлениями их развития, спецификой дошкольного образования и включает время, отведенное на образовательную деятельность, осуществляемую в процессе учреждения различных видов детской деятельности (игровой, коммуникативной, познавательно-исследовательской, продуктивной, музыкально-художественной и др.) с квалифицированной коррекцией недостатков в физическом и/или психическом развитии детей; образовательную деятельность с квалифицированной коррекцией недостатков в физическом и психическом развитии детей, осуществляемую в ходе режимных моментов; самостоятельную деятельность детей; взаимодействие с семьями детей по реализации образовательной программы дошкольного образования для детей с ОВЗ. </a:t>
            </a:r>
          </a:p>
          <a:p>
            <a:pPr algn="just"/>
            <a:r>
              <a:rPr lang="ru-RU" dirty="0" smtClean="0"/>
              <a:t>Задачи деятельности в группах компенсирующей направленности являются:</a:t>
            </a:r>
          </a:p>
          <a:p>
            <a:pPr algn="just"/>
            <a:r>
              <a:rPr lang="ru-RU" dirty="0" smtClean="0"/>
              <a:t>– развитие физических, интеллектуальных, нравственных, эстетических и личностных качеств;</a:t>
            </a:r>
          </a:p>
          <a:p>
            <a:pPr algn="just"/>
            <a:r>
              <a:rPr lang="ru-RU" dirty="0" smtClean="0"/>
              <a:t>– формирование предпосылок учебной деятельности;</a:t>
            </a:r>
          </a:p>
          <a:p>
            <a:pPr algn="just"/>
            <a:r>
              <a:rPr lang="ru-RU" dirty="0" smtClean="0"/>
              <a:t>– сохранение и укрепление здоровья;</a:t>
            </a:r>
          </a:p>
          <a:p>
            <a:pPr algn="just"/>
            <a:r>
              <a:rPr lang="ru-RU" dirty="0" smtClean="0"/>
              <a:t>– коррекция недостатков в физическом и (или) психическом развитии детей;</a:t>
            </a:r>
          </a:p>
          <a:p>
            <a:pPr algn="just"/>
            <a:r>
              <a:rPr lang="ru-RU" dirty="0" smtClean="0"/>
              <a:t>– создание современной развивающей предметно-пространственной среды, комфортной как для детей с ОВЗ, так и для нормально развивающихся детей, их родителей (законных представителей) и педагогического коллектива;</a:t>
            </a:r>
          </a:p>
          <a:p>
            <a:pPr algn="just"/>
            <a:r>
              <a:rPr lang="ru-RU" dirty="0" smtClean="0"/>
              <a:t>– формирование у детей общей культуры.</a:t>
            </a:r>
          </a:p>
          <a:p>
            <a:pPr algn="just"/>
            <a:r>
              <a:rPr lang="ru-RU" dirty="0" smtClean="0"/>
              <a:t>Коррекционно-развивающая работа строится с учетом особых образовательных потребностей детей с ОВЗ и заключений </a:t>
            </a:r>
            <a:r>
              <a:rPr lang="ru-RU" dirty="0" err="1" smtClean="0"/>
              <a:t>психолого-медико-педагогической</a:t>
            </a:r>
            <a:r>
              <a:rPr lang="ru-RU" dirty="0" smtClean="0"/>
              <a:t> комиссии.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Организация развивающей </a:t>
            </a:r>
            <a:br>
              <a:rPr lang="ru-RU" sz="2800" dirty="0" smtClean="0"/>
            </a:br>
            <a:r>
              <a:rPr lang="ru-RU" sz="2800" dirty="0" smtClean="0"/>
              <a:t>предметно-пространственной среды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96544"/>
          </a:xfrm>
        </p:spPr>
        <p:txBody>
          <a:bodyPr>
            <a:normAutofit fontScale="40000" lnSpcReduction="20000"/>
          </a:bodyPr>
          <a:lstStyle/>
          <a:p>
            <a:pPr algn="just"/>
            <a:r>
              <a:rPr lang="ru-RU" sz="3400" dirty="0" smtClean="0"/>
              <a:t>Развивающая предметно-пространственная среда учреждения соответствует требованиям Стандарта и санитарно-эпидемиологическим требованиям. </a:t>
            </a:r>
          </a:p>
          <a:p>
            <a:pPr algn="just"/>
            <a:r>
              <a:rPr lang="ru-RU" sz="3400" dirty="0" smtClean="0"/>
              <a:t>РППС в учреждении обеспечивает реализацию Программы. Данная Программа спроектирована на основе целей, задач и принципов Стандарта. При проектировании РППС учтены особенности образовательной деятельности, </a:t>
            </a:r>
            <a:r>
              <a:rPr lang="ru-RU" sz="3400" dirty="0" err="1" smtClean="0"/>
              <a:t>социокультурные</a:t>
            </a:r>
            <a:r>
              <a:rPr lang="ru-RU" sz="3400" dirty="0" smtClean="0"/>
              <a:t>, экономические и другие  условия, требования используемых вариативных образовательных программ, возможности и потребности участников образовательной деятельности (детей и их семей, педагогов и других сотрудников Учреждения, участников сетевого взаимодействия и пр.).</a:t>
            </a:r>
          </a:p>
          <a:p>
            <a:pPr algn="just"/>
            <a:r>
              <a:rPr lang="ru-RU" sz="3400" dirty="0" smtClean="0"/>
              <a:t>В соответствии со Стандартом РППС создана с  учетом целей и принципов Программы, возрастной и </a:t>
            </a:r>
            <a:r>
              <a:rPr lang="ru-RU" sz="3400" dirty="0" err="1" smtClean="0"/>
              <a:t>гендерной</a:t>
            </a:r>
            <a:r>
              <a:rPr lang="ru-RU" sz="3400" dirty="0" smtClean="0"/>
              <a:t> специфики.</a:t>
            </a:r>
          </a:p>
          <a:p>
            <a:pPr algn="just"/>
            <a:r>
              <a:rPr lang="ru-RU" sz="3400" dirty="0" smtClean="0"/>
              <a:t>РППС учреждения обеспечивает возможность реализации разных видов детской активности, в том числе с учетом специфики информационной социализации детей и правил безопасного пользования Интернетом: игровой, коммуникативной, познавательно-исследовательской, двигательной, конструирования, восприятия произведений словесного, музыкального и изобразительного творчества, продуктивной деятельности и пр. в соответствии с потребностями каждого возрастного этапа детей, охраны и укрепления их здоровья, возможностями учета особенностей и коррекции недостатков их развития.</a:t>
            </a:r>
          </a:p>
          <a:p>
            <a:pPr algn="just"/>
            <a:r>
              <a:rPr lang="ru-RU" sz="3400" dirty="0" smtClean="0"/>
              <a:t>При проектировании пространства внутренних помещений учреждения, прилегающих территорий, предназначенных для реализации Программы, наполнении их мебелью, средствами обучения, материалами и другими компонентами руководствовались следующими принципами формирования среды.</a:t>
            </a:r>
          </a:p>
          <a:p>
            <a:pPr algn="just"/>
            <a:r>
              <a:rPr lang="ru-RU" sz="3400" dirty="0" smtClean="0"/>
              <a:t>РППС учреждения создана педагогами для развития индивидуальности каждого ребенка с учетом его возможностей, уровня активности и интересов, поддерживая формирование его индивидуальной траектории развития.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Кадровые условия реализации Программы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В настоящее время педагогическим коллективом накоплен богатый опыт воспитательно-образовательной работы; есть признание социума, образовательные запросы родителей удовлетворяются, реализуются индивидуальные возможности детей, педагогов, родителей.</a:t>
            </a:r>
          </a:p>
          <a:p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Воспитательно-образовательный процесс в учреждении осуществляют 26 педагогических работников:</a:t>
            </a: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	- из них штатных:    24   ч.</a:t>
            </a: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    - из них женщин:    26  ч.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Имеют высшее образование:   15  ч.</a:t>
            </a: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	среднее специальное:    11  ч.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Имеют высшую квалификационную категорию:   1  ч.</a:t>
            </a: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	первую квалификационную категорию:    21  ч.</a:t>
            </a: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	вторую квалификационную категорию:    0   ч.</a:t>
            </a: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	без категории:   4    ч.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Имеют стаж педагогической работы:</a:t>
            </a: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     до 5 лет	1   ч.</a:t>
            </a: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     5 – 10 лет	6  ч.</a:t>
            </a: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     10 – 20 лет	 8  ч.</a:t>
            </a: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     свыше 20 лет	   11  ч.</a:t>
            </a: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     Пенсионеров  –  3    ч.</a:t>
            </a: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     Декрет  –   2   ч.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sz="2900" dirty="0" smtClean="0"/>
              <a:t>Миссия дошкольного образования – сохранение уникальности и </a:t>
            </a:r>
            <a:r>
              <a:rPr lang="ru-RU" sz="2900" dirty="0" err="1" smtClean="0"/>
              <a:t>самоценности</a:t>
            </a:r>
            <a:r>
              <a:rPr lang="ru-RU" sz="2900" dirty="0" smtClean="0"/>
              <a:t> дошкольного детства как отправной точки включения и дальнейшего овладения разнообразными формами жизнедеятельности в быстро изменяющемся мире, содействие развитию различных форм активности ребенка, передача общественных норм и ценностей, способствующих позитивной социализации в поликультурном многонациональном обществе.</a:t>
            </a:r>
          </a:p>
          <a:p>
            <a:pPr algn="just"/>
            <a:r>
              <a:rPr lang="ru-RU" sz="2900" dirty="0" smtClean="0"/>
              <a:t>Задача приобщения детей к жизни в современном социальном пространстве требует обновления не только </a:t>
            </a:r>
            <a:r>
              <a:rPr lang="ru-RU" sz="2900" i="1" dirty="0" smtClean="0"/>
              <a:t>содержания</a:t>
            </a:r>
            <a:r>
              <a:rPr lang="ru-RU" sz="2900" dirty="0" smtClean="0"/>
              <a:t> дошкольного образования, но и </a:t>
            </a:r>
            <a:r>
              <a:rPr lang="ru-RU" sz="2900" i="1" dirty="0" smtClean="0"/>
              <a:t>способов</a:t>
            </a:r>
            <a:r>
              <a:rPr lang="ru-RU" sz="2900" dirty="0" smtClean="0"/>
              <a:t> взаимодействия между детьми и взрослыми, формирования базового доверия ребенка к миру, комфортного и безопасного образа жизни.</a:t>
            </a:r>
          </a:p>
          <a:p>
            <a:pPr algn="just"/>
            <a:r>
              <a:rPr lang="ru-RU" sz="2900" dirty="0" smtClean="0"/>
              <a:t>Переосмысление роли и задач образования в период раннего и дошкольного детства, происходящее во всем мире, связано с выявлением образовательного потенциала детей раннего и дошкольного возраста, факторов, влияющих на развитие детей, краткосрочных и долгосрочных эффектов условий жизни и образовательных стратегий на ранних этапах развития, их влияния на биографию отдельного человека, значения для стабильного развития общества и экономики в целом. </a:t>
            </a:r>
          </a:p>
          <a:p>
            <a:pPr algn="just"/>
            <a:r>
              <a:rPr lang="ru-RU" sz="2900" dirty="0" smtClean="0"/>
              <a:t>Современные достижения цивилизации открывают новые возможности для развития ребенка с первых дней его жизни. Эти возможности связаны:</a:t>
            </a:r>
            <a:endParaRPr lang="ru-RU" sz="2900" b="1" dirty="0" smtClean="0"/>
          </a:p>
          <a:p>
            <a:pPr algn="just">
              <a:buNone/>
            </a:pPr>
            <a:r>
              <a:rPr lang="ru-RU" sz="2900" dirty="0" smtClean="0"/>
              <a:t>– с повышением ценностного статуса детства в современном обществе;</a:t>
            </a:r>
            <a:endParaRPr lang="ru-RU" sz="2900" b="1" dirty="0" smtClean="0"/>
          </a:p>
          <a:p>
            <a:pPr algn="just">
              <a:buNone/>
            </a:pPr>
            <a:r>
              <a:rPr lang="ru-RU" sz="2900" dirty="0" smtClean="0"/>
              <a:t>– с созданием новых форм и видов развивающих сред, способных мотивировать детей;</a:t>
            </a:r>
            <a:endParaRPr lang="ru-RU" sz="2900" b="1" dirty="0" smtClean="0"/>
          </a:p>
          <a:p>
            <a:pPr algn="just">
              <a:buNone/>
            </a:pPr>
            <a:r>
              <a:rPr lang="ru-RU" sz="2900" dirty="0" smtClean="0"/>
              <a:t>– с появлением коммуникационных и сетевых технологий;</a:t>
            </a:r>
            <a:endParaRPr lang="ru-RU" sz="2900" b="1" dirty="0" smtClean="0"/>
          </a:p>
          <a:p>
            <a:pPr algn="just">
              <a:buNone/>
            </a:pPr>
            <a:r>
              <a:rPr lang="ru-RU" sz="2900" dirty="0" smtClean="0"/>
              <a:t>– с расширением инновационных программ профессиональной подготовки педагогов и воспитателей, обладающих мастерством коммуникативной компетентности и искусством мотивирования поведения детей. </a:t>
            </a:r>
          </a:p>
          <a:p>
            <a:pPr algn="just">
              <a:buNone/>
            </a:pPr>
            <a:endParaRPr lang="ru-RU" sz="2900" dirty="0" smtClean="0"/>
          </a:p>
          <a:p>
            <a:pPr algn="just">
              <a:buNone/>
            </a:pPr>
            <a:r>
              <a:rPr lang="ru-RU" sz="2900" dirty="0" smtClean="0"/>
              <a:t>       Программа направлена на создание социальной ситуации развития дошкольников, социальных и материальных условий, открывающих возможности позитивной социализации ребенка, формирования у него доверия к миру, к людям и к себе, его личностного и познавательного развития, развития инициативы и творческих способностей посредством </a:t>
            </a:r>
            <a:r>
              <a:rPr lang="ru-RU" sz="2900" dirty="0" err="1" smtClean="0"/>
              <a:t>культуросообразных</a:t>
            </a:r>
            <a:r>
              <a:rPr lang="ru-RU" sz="2900" dirty="0" smtClean="0"/>
              <a:t> и </a:t>
            </a:r>
            <a:r>
              <a:rPr lang="ru-RU" sz="2900" dirty="0" err="1" smtClean="0"/>
              <a:t>возрастосообразных</a:t>
            </a:r>
            <a:r>
              <a:rPr lang="ru-RU" sz="2900" dirty="0" smtClean="0"/>
              <a:t> видов деятельности в сотрудничестве со взрослыми и другими детьми, а также на обеспечение здоровья и безопасности детей</a:t>
            </a:r>
            <a:r>
              <a:rPr lang="ru-RU" sz="1600" dirty="0" smtClean="0"/>
              <a:t>.</a:t>
            </a:r>
            <a:endParaRPr lang="ru-RU" sz="1600" b="1" dirty="0" smtClean="0"/>
          </a:p>
          <a:p>
            <a:pPr>
              <a:buNone/>
            </a:pPr>
            <a:endParaRPr lang="ru-RU" sz="2900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6561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b="1" dirty="0" smtClean="0"/>
              <a:t>Содержание Программы в соответствии с требованиями Стандарта включает три основных раздела – целевой, содержательный и организационный. </a:t>
            </a:r>
            <a:r>
              <a:rPr lang="ru-RU" sz="2200" dirty="0" smtClean="0"/>
              <a:t/>
            </a:r>
            <a:br>
              <a:rPr lang="ru-RU" sz="22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363272" cy="4968552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sz="2900" i="1" dirty="0" smtClean="0"/>
              <a:t>Целевой раздел</a:t>
            </a:r>
            <a:r>
              <a:rPr lang="ru-RU" sz="2900" dirty="0" smtClean="0"/>
              <a:t> Программы определяет ее цели и задачи, принципы и подходы к формированию Программы, планируемые результаты ее освоения в виде целевых ориентиров. </a:t>
            </a:r>
          </a:p>
          <a:p>
            <a:pPr algn="just"/>
            <a:r>
              <a:rPr lang="ru-RU" sz="2900" i="1" dirty="0" smtClean="0"/>
              <a:t>Содержательный раздел</a:t>
            </a:r>
            <a:r>
              <a:rPr lang="ru-RU" sz="2900" dirty="0" smtClean="0"/>
              <a:t> Программы включает описание образовательной деятельности в соответствии с направлениями развития ребенка в пяти образовательных областях – социально-коммуникативной, познавательной, речевой, художественно-эстетической, физической.</a:t>
            </a:r>
          </a:p>
          <a:p>
            <a:pPr algn="just"/>
            <a:r>
              <a:rPr lang="ru-RU" sz="2900" dirty="0" smtClean="0"/>
              <a:t>Программа определяет примерное содержание образовательных областей с учетом возрастных и индивидуальных особенностей детей в различных видах деятельности.</a:t>
            </a:r>
          </a:p>
          <a:p>
            <a:pPr algn="just"/>
            <a:r>
              <a:rPr lang="ru-RU" sz="2900" dirty="0" smtClean="0"/>
              <a:t>Организационный раздел Программы описывает систему условий реализации образовательной деятельности, необходимых для достижения целей Программы, планируемых результатов ее освоения в виде целевых ориентиров, а также особенности учреждения образовательной деятельности, а именно описание: </a:t>
            </a:r>
          </a:p>
          <a:p>
            <a:pPr algn="just">
              <a:buNone/>
            </a:pPr>
            <a:r>
              <a:rPr lang="ru-RU" sz="2900" dirty="0" smtClean="0"/>
              <a:t>– психолого-педагогических, кадровых, материально-технических и финансовых условий,</a:t>
            </a:r>
          </a:p>
          <a:p>
            <a:pPr algn="just">
              <a:buNone/>
            </a:pPr>
            <a:r>
              <a:rPr lang="ru-RU" sz="2900" dirty="0" smtClean="0"/>
              <a:t>– особенностей учреждения развивающей предметно-пространственной среды, </a:t>
            </a:r>
          </a:p>
          <a:p>
            <a:pPr algn="just">
              <a:buNone/>
            </a:pPr>
            <a:r>
              <a:rPr lang="ru-RU" sz="2900" dirty="0" smtClean="0"/>
              <a:t>– особенностей образовательной деятельности разных видов и культурных практик,</a:t>
            </a:r>
          </a:p>
          <a:p>
            <a:pPr algn="just">
              <a:buNone/>
            </a:pPr>
            <a:r>
              <a:rPr lang="ru-RU" sz="2900" dirty="0" smtClean="0"/>
              <a:t>– способов и направлений поддержки детской инициативы, </a:t>
            </a:r>
          </a:p>
          <a:p>
            <a:pPr algn="just">
              <a:buNone/>
            </a:pPr>
            <a:r>
              <a:rPr lang="ru-RU" sz="2900" dirty="0" smtClean="0"/>
              <a:t>– особенностей взаимодействия педагогического коллектива с семьями дошкольников, </a:t>
            </a:r>
          </a:p>
          <a:p>
            <a:pPr algn="just">
              <a:buNone/>
            </a:pPr>
            <a:r>
              <a:rPr lang="ru-RU" sz="2900" dirty="0" smtClean="0"/>
              <a:t>– особенностей разработки режима дня и формирования распорядка дня с учетом возрастных и индивидуальных особенностей детей, их специальных образовательных потребностей.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Цели и задачи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Целью Программы является проектирование социальных ситуаций развития ребенка и развивающей предметно-пространственной среды, обеспечивающих позитивную социализацию, мотивацию и поддержку индивидуальности детей через общение, игру, познавательно-исследовательскую деятельность и другие формы активности. </a:t>
            </a:r>
          </a:p>
          <a:p>
            <a:r>
              <a:rPr lang="ru-RU" dirty="0" smtClean="0"/>
              <a:t>Задачи:</a:t>
            </a:r>
          </a:p>
          <a:p>
            <a:pPr>
              <a:buNone/>
            </a:pPr>
            <a:r>
              <a:rPr lang="ru-RU" dirty="0" smtClean="0"/>
              <a:t>– охрана и укрепление физического и психического здоровья детей, в том числе их эмоционального благополучия;</a:t>
            </a:r>
          </a:p>
          <a:p>
            <a:pPr>
              <a:buNone/>
            </a:pPr>
            <a:r>
              <a:rPr lang="ru-RU" dirty="0" smtClean="0"/>
              <a:t>– обеспечение равных возможностей для полноценного развития каждого ребенка в период дошкольного детства независимо от места проживания, пола, нации, языка, социального статуса;</a:t>
            </a:r>
          </a:p>
          <a:p>
            <a:pPr>
              <a:buNone/>
            </a:pPr>
            <a:r>
              <a:rPr lang="ru-RU" dirty="0" smtClean="0"/>
              <a:t>– создание благоприятных условий развития детей в соответствии с их возрастными и индивидуальными особенностями, развитие способностей и творческого потенциала каждого ребенка как субъекта отношений с другими детьми, взрослыми и миром;</a:t>
            </a:r>
          </a:p>
          <a:p>
            <a:pPr>
              <a:buNone/>
            </a:pPr>
            <a:r>
              <a:rPr lang="ru-RU" dirty="0" smtClean="0"/>
              <a:t>– объединение обучения и воспитания в целостный образовательный процесс на основе духовно-нравственных и </a:t>
            </a:r>
            <a:r>
              <a:rPr lang="ru-RU" dirty="0" err="1" smtClean="0"/>
              <a:t>социокультурных</a:t>
            </a:r>
            <a:r>
              <a:rPr lang="ru-RU" dirty="0" smtClean="0"/>
              <a:t> ценностей, принятых в обществе правил и норм поведения в интересах человека, семьи, общества;</a:t>
            </a:r>
          </a:p>
          <a:p>
            <a:pPr>
              <a:buNone/>
            </a:pPr>
            <a:r>
              <a:rPr lang="ru-RU" dirty="0" smtClean="0"/>
              <a:t>– формирование общей культуры личности детей, развитие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формирование предпосылок учебной деятельности;</a:t>
            </a:r>
          </a:p>
          <a:p>
            <a:pPr>
              <a:buNone/>
            </a:pPr>
            <a:r>
              <a:rPr lang="ru-RU" dirty="0" smtClean="0"/>
              <a:t>– формирование </a:t>
            </a:r>
            <a:r>
              <a:rPr lang="ru-RU" dirty="0" err="1" smtClean="0"/>
              <a:t>социокультурной</a:t>
            </a:r>
            <a:r>
              <a:rPr lang="ru-RU" dirty="0" smtClean="0"/>
              <a:t> среды, соответствующей возрастным и индивидуальным особенностям детей;</a:t>
            </a:r>
          </a:p>
          <a:p>
            <a:pPr>
              <a:buNone/>
            </a:pPr>
            <a:r>
              <a:rPr lang="ru-RU" dirty="0" smtClean="0"/>
              <a:t>– обеспечение психолого-педагогической поддержки семьи и повышение компетентности родителей (законных представителей) в вопросах развития и образования, охраны и укрепления здоровья детей;</a:t>
            </a:r>
          </a:p>
          <a:p>
            <a:pPr>
              <a:buNone/>
            </a:pPr>
            <a:r>
              <a:rPr lang="ru-RU" dirty="0" smtClean="0"/>
              <a:t>– обеспечение преемственности целей, задач и содержания дошкольного общего и начального общего образования.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Принципы и подходы к формированию Программы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i="1" dirty="0" smtClean="0"/>
              <a:t>Поддержка разнообразия детства</a:t>
            </a:r>
            <a:r>
              <a:rPr lang="ru-RU" dirty="0" smtClean="0"/>
              <a:t>.</a:t>
            </a:r>
          </a:p>
          <a:p>
            <a:r>
              <a:rPr lang="ru-RU" i="1" dirty="0" smtClean="0"/>
              <a:t>Сохранение уникальности и </a:t>
            </a:r>
            <a:r>
              <a:rPr lang="ru-RU" i="1" dirty="0" err="1" smtClean="0"/>
              <a:t>самоценности</a:t>
            </a:r>
            <a:r>
              <a:rPr lang="ru-RU" i="1" dirty="0" smtClean="0"/>
              <a:t> детства</a:t>
            </a:r>
            <a:r>
              <a:rPr lang="ru-RU" dirty="0" smtClean="0"/>
              <a:t> </a:t>
            </a:r>
          </a:p>
          <a:p>
            <a:r>
              <a:rPr lang="ru-RU" i="1" dirty="0" smtClean="0"/>
              <a:t>Позитивная социализация</a:t>
            </a:r>
          </a:p>
          <a:p>
            <a:r>
              <a:rPr lang="ru-RU" i="1" dirty="0" smtClean="0"/>
              <a:t>Личностно-развивающий и гуманистический характер взаимодействия</a:t>
            </a:r>
            <a:r>
              <a:rPr lang="ru-RU" dirty="0" smtClean="0"/>
              <a:t> </a:t>
            </a:r>
          </a:p>
          <a:p>
            <a:r>
              <a:rPr lang="ru-RU" i="1" dirty="0" smtClean="0"/>
              <a:t>Содействие и сотрудничество детей и взрослых</a:t>
            </a:r>
            <a:r>
              <a:rPr lang="ru-RU" dirty="0" smtClean="0"/>
              <a:t>, </a:t>
            </a:r>
            <a:r>
              <a:rPr lang="ru-RU" i="1" dirty="0" smtClean="0"/>
              <a:t>признание ребенка полноценным участником (субъектом) образовательных отношений</a:t>
            </a:r>
          </a:p>
          <a:p>
            <a:r>
              <a:rPr lang="ru-RU" i="1" dirty="0" smtClean="0"/>
              <a:t>Сотрудничество учреждения с семьей</a:t>
            </a:r>
          </a:p>
          <a:p>
            <a:r>
              <a:rPr lang="ru-RU" i="1" dirty="0" smtClean="0"/>
              <a:t>Сетевое взаимодействие с организациями</a:t>
            </a:r>
            <a:r>
              <a:rPr lang="ru-RU" dirty="0" smtClean="0"/>
              <a:t> </a:t>
            </a:r>
          </a:p>
          <a:p>
            <a:r>
              <a:rPr lang="ru-RU" i="1" dirty="0" smtClean="0"/>
              <a:t>Индивидуализация дошкольного образования </a:t>
            </a:r>
          </a:p>
          <a:p>
            <a:r>
              <a:rPr lang="ru-RU" i="1" dirty="0" smtClean="0"/>
              <a:t>Возрастная адекватность образования</a:t>
            </a:r>
          </a:p>
          <a:p>
            <a:r>
              <a:rPr lang="ru-RU" i="1" dirty="0" smtClean="0"/>
              <a:t>Развивающее вариативное образование</a:t>
            </a:r>
          </a:p>
          <a:p>
            <a:r>
              <a:rPr lang="ru-RU" i="1" dirty="0" smtClean="0"/>
              <a:t>Полнота содержания и интеграция отдельных образовательных областей</a:t>
            </a:r>
          </a:p>
          <a:p>
            <a:r>
              <a:rPr lang="ru-RU" i="1" dirty="0" smtClean="0"/>
              <a:t>Инвариантность ценностей и целей при вариативности средств реализации и достижения целей Программы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72234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Планируемые результаты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ru-RU" dirty="0" smtClean="0"/>
              <a:t>Создание комфортной </a:t>
            </a:r>
            <a:r>
              <a:rPr lang="ru-RU" dirty="0" err="1" smtClean="0"/>
              <a:t>здоровьесберегающей</a:t>
            </a:r>
            <a:r>
              <a:rPr lang="ru-RU" dirty="0" smtClean="0"/>
              <a:t> среды в учреждении, в которой каждый участник педагогического процесса может реализовать свои возможности.</a:t>
            </a:r>
          </a:p>
          <a:p>
            <a:pPr algn="just"/>
            <a:r>
              <a:rPr lang="ru-RU" dirty="0" smtClean="0"/>
              <a:t>А именно: сохранять свое здоровье, развивать индивидуальные способности, склонности, интеллект, самостоятельность, профессиональные умения, а также умение осуществлять управление и контроль над собственной педагогической деятельностью.</a:t>
            </a:r>
          </a:p>
          <a:p>
            <a:pPr algn="just"/>
            <a:r>
              <a:rPr lang="ru-RU" dirty="0" smtClean="0"/>
              <a:t>Содержание Программы обеспечивает развитие личности, мотивации и способностей детей в различных видах деятельности и охватывает следующие структурные единицы, представляющие определенные направления развития и образования детей (далее – образовательные области):</a:t>
            </a:r>
          </a:p>
          <a:p>
            <a:pPr algn="just">
              <a:buNone/>
            </a:pPr>
            <a:r>
              <a:rPr lang="ru-RU" dirty="0" smtClean="0"/>
              <a:t>- социально-коммуникативное развитие;</a:t>
            </a:r>
          </a:p>
          <a:p>
            <a:pPr algn="just">
              <a:buNone/>
            </a:pPr>
            <a:r>
              <a:rPr lang="ru-RU" dirty="0" smtClean="0"/>
              <a:t>- познавательное развитие;</a:t>
            </a:r>
          </a:p>
          <a:p>
            <a:pPr algn="just">
              <a:buNone/>
            </a:pPr>
            <a:r>
              <a:rPr lang="ru-RU" dirty="0" smtClean="0"/>
              <a:t>- речевое развитие;</a:t>
            </a:r>
          </a:p>
          <a:p>
            <a:pPr algn="just">
              <a:buNone/>
            </a:pPr>
            <a:r>
              <a:rPr lang="ru-RU" dirty="0" smtClean="0"/>
              <a:t>- художественно-эстетическое развитие;</a:t>
            </a:r>
          </a:p>
          <a:p>
            <a:pPr algn="just">
              <a:buNone/>
            </a:pPr>
            <a:r>
              <a:rPr lang="ru-RU" dirty="0" smtClean="0"/>
              <a:t>- физическое развитие.</a:t>
            </a:r>
          </a:p>
          <a:p>
            <a:pPr algn="just"/>
            <a:r>
              <a:rPr lang="ru-RU" dirty="0" smtClean="0"/>
              <a:t>Реализация образовательных целей и задач Программы направлена на достижение целевых ориентиров дошкольного образования, которые описаны как основные характеристики развития ребенка. Основные характеристики развития ребенка представлены в виде изложения возможных достижений воспитанников на разных возрастных этапах дошкольного детства.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Целевые ориентиры в раннем возрасте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i="1" dirty="0" smtClean="0"/>
              <a:t>К трем годам ребенок</a:t>
            </a:r>
            <a:r>
              <a:rPr lang="ru-RU" dirty="0" smtClean="0"/>
              <a:t>:</a:t>
            </a:r>
          </a:p>
          <a:p>
            <a:pPr lvl="0" algn="just"/>
            <a:r>
              <a:rPr lang="ru-RU" dirty="0" smtClean="0"/>
              <a:t> интересуется окружающими предметами, активно действует с ними, исследует их свойства, экспериментирует. Использует специфические, культурно фиксированные предметные действия, знает назначение бытовых предметов (ложки, расчески, карандаша и пр.) и умеет пользоваться ими. Проявляет настойчивость в достижении результата своих действий; </a:t>
            </a:r>
          </a:p>
          <a:p>
            <a:pPr lvl="0" algn="just"/>
            <a:r>
              <a:rPr lang="ru-RU" dirty="0" smtClean="0"/>
              <a:t> стремится к общению и воспринимает смыслы в различных ситуациях общения со взрослыми, активно подражает им в движениях и действиях, умеет действовать согласованно; </a:t>
            </a:r>
          </a:p>
          <a:p>
            <a:pPr lvl="0" algn="just"/>
            <a:r>
              <a:rPr lang="ru-RU" dirty="0" smtClean="0"/>
              <a:t> владеет активной и пассивной речью: понимает речь взрослых, может обращаться с вопросами и просьбами, знает названия окружающих предметов и игрушек;</a:t>
            </a:r>
          </a:p>
          <a:p>
            <a:pPr lvl="0" algn="just"/>
            <a:r>
              <a:rPr lang="ru-RU" dirty="0" smtClean="0"/>
              <a:t> проявляет интерес к сверстникам; наблюдает за их действиями и подражает им.  Взаимодействие с ровесниками окрашено яркими эмоциями; </a:t>
            </a:r>
          </a:p>
          <a:p>
            <a:pPr lvl="0" algn="just"/>
            <a:r>
              <a:rPr lang="ru-RU" dirty="0" smtClean="0"/>
              <a:t> в короткой игре воспроизводит действия взрослого, впервые осуществляя игровые замещения;</a:t>
            </a:r>
          </a:p>
          <a:p>
            <a:pPr lvl="0" algn="just"/>
            <a:r>
              <a:rPr lang="ru-RU" dirty="0" smtClean="0"/>
              <a:t> проявляет самостоятельность в бытовых и игровых действиях. Владеет простейшими навыками самообслуживания; </a:t>
            </a:r>
          </a:p>
          <a:p>
            <a:pPr lvl="0" algn="just"/>
            <a:r>
              <a:rPr lang="ru-RU" dirty="0" smtClean="0"/>
              <a:t> любит слушать стихи, песни, короткие сказки, рассматривать картинки, двигаться под музыку. Проявляет живой эмоциональный отклик на эстетические впечатления. Охотно включается в продуктивные виды деятельности (изобразительную деятельность, конструирование и др.);</a:t>
            </a:r>
          </a:p>
          <a:p>
            <a:pPr lvl="0" algn="just"/>
            <a:r>
              <a:rPr lang="ru-RU" dirty="0" smtClean="0"/>
              <a:t> с удовольствием двигается – ходит, бегает в разных направлениях, стремится осваивать различные виды движения (подпрыгивание, лазанье, перешагивание и пр.).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Целевые ориентиры на этапе завершения освоения Программы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61872"/>
          </a:xfrm>
        </p:spPr>
        <p:txBody>
          <a:bodyPr>
            <a:normAutofit fontScale="55000" lnSpcReduction="20000"/>
          </a:bodyPr>
          <a:lstStyle/>
          <a:p>
            <a:r>
              <a:rPr lang="ru-RU" i="1" dirty="0" smtClean="0"/>
              <a:t>К семи годам:</a:t>
            </a:r>
            <a:endParaRPr lang="ru-RU" dirty="0" smtClean="0"/>
          </a:p>
          <a:p>
            <a:pPr lvl="0" algn="just"/>
            <a:r>
              <a:rPr lang="ru-RU" dirty="0" smtClean="0"/>
              <a:t> ребенок овладевает основными культурными способами деятельности, проявляет инициативу и самостоятельность в игре, общении, конструировании и других видах детской активности. Способен выбирать себе род занятий, участников по совместной деятельности;</a:t>
            </a:r>
          </a:p>
          <a:p>
            <a:pPr lvl="0" algn="just"/>
            <a:r>
              <a:rPr lang="ru-RU" dirty="0" smtClean="0"/>
              <a:t> ребенок положительно относится к миру, другим людям и самому себе, обладает чувством собственного достоинства. Активно взаимодействует со сверстниками и взрослыми, участвует в совместных играх. 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конфликты;</a:t>
            </a:r>
          </a:p>
          <a:p>
            <a:pPr lvl="0" algn="just"/>
            <a:r>
              <a:rPr lang="ru-RU" dirty="0" smtClean="0"/>
              <a:t> ребенок обладает воображением, которое реализуется в разных видах деятельности и прежде всего в игре. Ребенок владеет разными формами и видами игры, различает условную и реальную ситуации, следует игровым правилам; </a:t>
            </a:r>
          </a:p>
          <a:p>
            <a:pPr lvl="0" algn="just"/>
            <a:r>
              <a:rPr lang="ru-RU" dirty="0" smtClean="0"/>
              <a:t> ребенок достаточно хорошо владеет устной речью, может высказывать свои мысли и желания, использовать речь для выражения своих мыслей, чувств и желаний, построения речевого высказывания в ситуации общения, может выделять звуки в словах, у ребенка складываются предпосылки грамотности;</a:t>
            </a:r>
          </a:p>
          <a:p>
            <a:pPr lvl="0" algn="just"/>
            <a:r>
              <a:rPr lang="ru-RU" dirty="0" smtClean="0"/>
              <a:t> у ребенка развита крупная и мелкая моторика. Он подвижен, вынослив, владеет основными произвольными движениями, может контролировать свои движения и управлять ими; </a:t>
            </a:r>
          </a:p>
          <a:p>
            <a:pPr lvl="0" algn="just"/>
            <a:r>
              <a:rPr lang="ru-RU" dirty="0" smtClean="0"/>
              <a:t> ребенок способен к волевым усилиям, может следовать социальным нормам поведения и правилам в разных видах деятельности; </a:t>
            </a:r>
          </a:p>
          <a:p>
            <a:pPr algn="just"/>
            <a:r>
              <a:rPr lang="ru-RU" dirty="0" smtClean="0"/>
              <a:t> ребенок проявляет любознательность, задает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Качество образовательной деятельности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3388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 smtClean="0"/>
              <a:t>Программой </a:t>
            </a:r>
            <a:r>
              <a:rPr lang="ru-RU" i="1" dirty="0" smtClean="0"/>
              <a:t>не предусматривается оценивание</a:t>
            </a:r>
            <a:r>
              <a:rPr lang="ru-RU" dirty="0" smtClean="0"/>
              <a:t> качества образовательной деятельности учреждения на основе достижения детьми планируемых результатов освоения Программы.</a:t>
            </a:r>
          </a:p>
          <a:p>
            <a:pPr algn="just"/>
            <a:r>
              <a:rPr lang="ru-RU" dirty="0" smtClean="0"/>
              <a:t>Целевые ориентиры, представленные в Программе:</a:t>
            </a:r>
          </a:p>
          <a:p>
            <a:pPr lvl="0" algn="just"/>
            <a:r>
              <a:rPr lang="ru-RU" dirty="0" smtClean="0"/>
              <a:t>не подлежат непосредственной оценке;</a:t>
            </a:r>
          </a:p>
          <a:p>
            <a:pPr lvl="0" algn="just"/>
            <a:r>
              <a:rPr lang="ru-RU" dirty="0" smtClean="0"/>
              <a:t>не являются непосредственным основанием оценки как итогового, так и промежуточного уровня развития детей; </a:t>
            </a:r>
          </a:p>
          <a:p>
            <a:pPr lvl="0" algn="just"/>
            <a:r>
              <a:rPr lang="ru-RU" dirty="0" smtClean="0"/>
              <a:t>не являются основанием для их формального сравнения с реальными достижениями детей;</a:t>
            </a:r>
          </a:p>
          <a:p>
            <a:pPr lvl="0" algn="just"/>
            <a:r>
              <a:rPr lang="ru-RU" dirty="0" smtClean="0"/>
              <a:t>не являются основой объективной оценки соответствия установленным требованиям образовательной деятельности и подготовки детей; </a:t>
            </a:r>
          </a:p>
          <a:p>
            <a:pPr lvl="0" algn="just"/>
            <a:r>
              <a:rPr lang="ru-RU" dirty="0" smtClean="0"/>
              <a:t>не являются непосредственным основанием при оценке качества образования. </a:t>
            </a:r>
          </a:p>
          <a:p>
            <a:pPr algn="just"/>
            <a:r>
              <a:rPr lang="ru-RU" dirty="0" smtClean="0"/>
              <a:t>Программой предусмотрена система мониторинга динамики развития детей, динамики их образовательных достижений, основанная на методе наблюдения и включающая:</a:t>
            </a:r>
          </a:p>
          <a:p>
            <a:pPr algn="just"/>
            <a:r>
              <a:rPr lang="ru-RU" dirty="0" smtClean="0"/>
              <a:t>–   педагогические наблюдения, педагогическую диагностику, связанную с оценкой эффективности педагогических действий с целью их дальнейшей оптимизации;</a:t>
            </a:r>
          </a:p>
          <a:p>
            <a:pPr algn="just"/>
            <a:r>
              <a:rPr lang="ru-RU" dirty="0" smtClean="0"/>
              <a:t>– детские </a:t>
            </a:r>
            <a:r>
              <a:rPr lang="ru-RU" dirty="0" err="1" smtClean="0"/>
              <a:t>портфолио</a:t>
            </a:r>
            <a:r>
              <a:rPr lang="ru-RU" dirty="0" smtClean="0"/>
              <a:t>, фиксирующие достижения ребенка в ходе образовательной деятельности; </a:t>
            </a:r>
          </a:p>
          <a:p>
            <a:pPr algn="just"/>
            <a:r>
              <a:rPr lang="ru-RU" dirty="0" smtClean="0"/>
              <a:t>–   карты развития ребенка; </a:t>
            </a:r>
          </a:p>
          <a:p>
            <a:pPr algn="just"/>
            <a:r>
              <a:rPr lang="ru-RU" dirty="0" smtClean="0"/>
              <a:t>–   различные шкалы индивидуального развития.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420</TotalTime>
  <Words>2316</Words>
  <Application>Microsoft Office PowerPoint</Application>
  <PresentationFormat>Экран (4:3)</PresentationFormat>
  <Paragraphs>150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     ОСНОВНАЯ ОБРАЗОВАТЕЛЬНАЯ  ПРОГРАММА  ДОШКОЛЬНОГО ОБРАЗОВАНИЯ МУНИЦИПАЛЬНОГО БЮДЖЕТНОГО ДОШКОЛЬНОГО ОБРАЗОВАТЕЛЬНОГО УЧРЕЖДЕНИЯ  ЦЕНТР РАЗВИТИЯ РЕБЁНКА –  ДЕТСКИЙ САД № 15 «СВЕТЛЯЧОК»  </vt:lpstr>
      <vt:lpstr>Слайд 2</vt:lpstr>
      <vt:lpstr>  Содержание Программы в соответствии с требованиями Стандарта включает три основных раздела – целевой, содержательный и организационный.  </vt:lpstr>
      <vt:lpstr>Цели и задачи</vt:lpstr>
      <vt:lpstr>Принципы и подходы к формированию Программы</vt:lpstr>
      <vt:lpstr>Планируемые результаты</vt:lpstr>
      <vt:lpstr>Целевые ориентиры в раннем возрасте</vt:lpstr>
      <vt:lpstr>Целевые ориентиры на этапе завершения освоения Программы</vt:lpstr>
      <vt:lpstr>Качество образовательной деятельности</vt:lpstr>
      <vt:lpstr>Взаимодействие МБДОУ ЦРР-д/ с № 15 «Светлячок» с другими учреждениями</vt:lpstr>
      <vt:lpstr>Взаимодействие педагогического коллектива с семьями дошкольников</vt:lpstr>
      <vt:lpstr>Программа коррекционно-развивающей работы с детьми с ограниченными возможностями здоровья</vt:lpstr>
      <vt:lpstr>Организация развивающей  предметно-пространственной среды</vt:lpstr>
      <vt:lpstr>Кадровые условия реализации Программы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ОСНОВНАЯ ОБРАЗОВАТЕЛЬНАЯ  ПРОГРАММА  ДОШКОЛЬНОГО ОБРАЗОВАНИЯ МУНИЦИПАЛЬНОГО БЮДЖЕТНОГО ДОШКОЛЬНОГО ОБРАЗОВАТЕЛЬНОГО УЧРЕЖДЕНИЯ  ЦЕНТР РАЗВИТИЯ РЕБЁНКА –  ДЕТСКИЙ САД № 15 «СВЕТЛЯЧОК»  </dc:title>
  <dc:creator>Мдоу-15</dc:creator>
  <cp:lastModifiedBy>Мдоу-15</cp:lastModifiedBy>
  <cp:revision>25</cp:revision>
  <dcterms:created xsi:type="dcterms:W3CDTF">2015-10-16T08:28:35Z</dcterms:created>
  <dcterms:modified xsi:type="dcterms:W3CDTF">2016-03-28T10:08:06Z</dcterms:modified>
</cp:coreProperties>
</file>