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37E-CB76-4108-8ADD-3E1014A12B43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BE7F-C69B-4434-B7BA-2C2A0F86E24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37E-CB76-4108-8ADD-3E1014A12B43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BE7F-C69B-4434-B7BA-2C2A0F86E2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37E-CB76-4108-8ADD-3E1014A12B43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BE7F-C69B-4434-B7BA-2C2A0F86E2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37E-CB76-4108-8ADD-3E1014A12B43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BE7F-C69B-4434-B7BA-2C2A0F86E2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37E-CB76-4108-8ADD-3E1014A12B43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AACBE7F-C69B-4434-B7BA-2C2A0F86E24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37E-CB76-4108-8ADD-3E1014A12B43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BE7F-C69B-4434-B7BA-2C2A0F86E2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37E-CB76-4108-8ADD-3E1014A12B43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BE7F-C69B-4434-B7BA-2C2A0F86E2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37E-CB76-4108-8ADD-3E1014A12B43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BE7F-C69B-4434-B7BA-2C2A0F86E2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37E-CB76-4108-8ADD-3E1014A12B43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BE7F-C69B-4434-B7BA-2C2A0F86E2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37E-CB76-4108-8ADD-3E1014A12B43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BE7F-C69B-4434-B7BA-2C2A0F86E2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37E-CB76-4108-8ADD-3E1014A12B43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BE7F-C69B-4434-B7BA-2C2A0F86E2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2C137E-CB76-4108-8ADD-3E1014A12B43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ACBE7F-C69B-4434-B7BA-2C2A0F86E24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5271" y="404664"/>
            <a:ext cx="7941568" cy="576064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МБДОУ детский сад №1 «Тополек»</a:t>
            </a:r>
            <a:endParaRPr lang="ru-RU" sz="16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7264896" cy="4608512"/>
          </a:xfrm>
        </p:spPr>
        <p:txBody>
          <a:bodyPr>
            <a:normAutofit fontScale="70000" lnSpcReduction="20000"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Проект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«Цветочная сказка»</a:t>
            </a:r>
          </a:p>
          <a:p>
            <a:endParaRPr lang="ru-RU" sz="3200" b="1" dirty="0">
              <a:solidFill>
                <a:srgbClr val="FFFF00"/>
              </a:solidFill>
            </a:endParaRPr>
          </a:p>
          <a:p>
            <a:endParaRPr lang="ru-RU" sz="3200" b="1" dirty="0" smtClean="0">
              <a:solidFill>
                <a:srgbClr val="FFFF00"/>
              </a:solidFill>
            </a:endParaRPr>
          </a:p>
          <a:p>
            <a:pPr algn="r"/>
            <a:r>
              <a:rPr lang="ru-RU" sz="3200" b="1" dirty="0" smtClean="0">
                <a:solidFill>
                  <a:srgbClr val="FFFF00"/>
                </a:solidFill>
              </a:rPr>
              <a:t>Авторы: воспитатели Назаренко С.А., Черкасова Е.В.,</a:t>
            </a:r>
          </a:p>
          <a:p>
            <a:pPr algn="r"/>
            <a:r>
              <a:rPr lang="ru-RU" sz="3200" b="1" dirty="0">
                <a:solidFill>
                  <a:srgbClr val="FFFF00"/>
                </a:solidFill>
              </a:rPr>
              <a:t>м</a:t>
            </a:r>
            <a:r>
              <a:rPr lang="ru-RU" sz="3200" b="1" dirty="0" smtClean="0">
                <a:solidFill>
                  <a:srgbClr val="FFFF00"/>
                </a:solidFill>
              </a:rPr>
              <a:t>узыкальный руководитель </a:t>
            </a:r>
            <a:r>
              <a:rPr lang="ru-RU" sz="3200" b="1" dirty="0" err="1" smtClean="0">
                <a:solidFill>
                  <a:srgbClr val="FFFF00"/>
                </a:solidFill>
              </a:rPr>
              <a:t>Ераскина</a:t>
            </a:r>
            <a:r>
              <a:rPr lang="ru-RU" sz="3200" b="1" dirty="0" smtClean="0">
                <a:solidFill>
                  <a:srgbClr val="FFFF00"/>
                </a:solidFill>
              </a:rPr>
              <a:t> М.В.</a:t>
            </a:r>
          </a:p>
          <a:p>
            <a:pPr algn="r"/>
            <a:endParaRPr lang="ru-RU" sz="3200" b="1" dirty="0">
              <a:solidFill>
                <a:srgbClr val="FFFF00"/>
              </a:solidFill>
            </a:endParaRPr>
          </a:p>
          <a:p>
            <a:pPr algn="r"/>
            <a:endParaRPr lang="ru-RU" sz="3200" b="1" dirty="0" smtClean="0">
              <a:solidFill>
                <a:srgbClr val="FFFF00"/>
              </a:solidFill>
            </a:endParaRPr>
          </a:p>
          <a:p>
            <a:pPr algn="r"/>
            <a:endParaRPr lang="ru-RU" sz="3200" b="1" dirty="0">
              <a:solidFill>
                <a:srgbClr val="FFFF00"/>
              </a:solidFill>
            </a:endParaRPr>
          </a:p>
          <a:p>
            <a:pPr algn="r"/>
            <a:endParaRPr lang="ru-RU" sz="3200" b="1" dirty="0" smtClean="0">
              <a:solidFill>
                <a:srgbClr val="FFFF00"/>
              </a:solidFill>
            </a:endParaRPr>
          </a:p>
          <a:p>
            <a:endParaRPr lang="ru-RU" sz="2000" b="1" dirty="0" smtClean="0">
              <a:solidFill>
                <a:srgbClr val="FFFF00"/>
              </a:solidFill>
            </a:endParaRPr>
          </a:p>
          <a:p>
            <a:endParaRPr lang="ru-RU" sz="2000" b="1" dirty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Слобода Родионово-Несветайская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2016</a:t>
            </a:r>
            <a:endParaRPr lang="ru-RU" sz="26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1466850" cy="1714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49080"/>
            <a:ext cx="1609725" cy="2124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725144"/>
            <a:ext cx="2638425" cy="1733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507455"/>
            <a:ext cx="15240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6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778098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C000"/>
                </a:solidFill>
              </a:rPr>
              <a:t>Художественно-эстетическое развитие</a:t>
            </a:r>
            <a:endParaRPr lang="ru-RU" u="sng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pPr marL="137160" indent="0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Музыкальное воспитание: </a:t>
            </a:r>
            <a:r>
              <a:rPr lang="ru-RU" dirty="0">
                <a:solidFill>
                  <a:srgbClr val="FFFF00"/>
                </a:solidFill>
              </a:rPr>
              <a:t>слушание  тематической музыки с применением ИКТ, разучивание песен о </a:t>
            </a:r>
            <a:r>
              <a:rPr lang="ru-RU" dirty="0" smtClean="0">
                <a:solidFill>
                  <a:srgbClr val="FFFF00"/>
                </a:solidFill>
              </a:rPr>
              <a:t>цветах, пластические этюды, </a:t>
            </a:r>
            <a:r>
              <a:rPr lang="ru-RU" dirty="0">
                <a:solidFill>
                  <a:srgbClr val="FFFF00"/>
                </a:solidFill>
              </a:rPr>
              <a:t>постановка характерных танцев.</a:t>
            </a:r>
            <a:endParaRPr lang="ru-RU" dirty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84984"/>
            <a:ext cx="3888432" cy="29163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84984"/>
            <a:ext cx="3803915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19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C000"/>
                </a:solidFill>
              </a:rPr>
              <a:t>Изобразительная деятельность</a:t>
            </a:r>
            <a:endParaRPr lang="ru-RU" u="sng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76064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Знакомство с творчеством художников, рисующих цветы. Рисование на тему «Цветочная поляна».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01008"/>
            <a:ext cx="3635896" cy="27269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4032449" cy="30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3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490066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C000"/>
                </a:solidFill>
              </a:rPr>
              <a:t>Продуктивная деятельность</a:t>
            </a:r>
            <a:endParaRPr lang="ru-RU" u="sng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805264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Лепка техникой «Барельеф» «Волшебный цветок», объемная аппликация «Букет для мамы».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60849"/>
            <a:ext cx="4032448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96952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52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210146"/>
          </a:xfrm>
        </p:spPr>
        <p:txBody>
          <a:bodyPr/>
          <a:lstStyle/>
          <a:p>
            <a:r>
              <a:rPr lang="ru-RU" u="sng" dirty="0" smtClean="0">
                <a:solidFill>
                  <a:srgbClr val="FFC000"/>
                </a:solidFill>
              </a:rPr>
              <a:t>Работа с родителями</a:t>
            </a:r>
            <a:endParaRPr lang="ru-RU" u="sng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579296" cy="496859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200" dirty="0" smtClean="0"/>
              <a:t>Создание совместно с детьми книжек-малышек «Мой любимый цветок», изготовление декоративных поделок, открыток на цветочную тему.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64904"/>
            <a:ext cx="3096344" cy="23222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708920"/>
            <a:ext cx="2483768" cy="3311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4509120"/>
            <a:ext cx="2992431" cy="22443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420888"/>
            <a:ext cx="1466850" cy="1714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030680"/>
            <a:ext cx="14668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45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792088"/>
          </a:xfrm>
        </p:spPr>
        <p:txBody>
          <a:bodyPr/>
          <a:lstStyle/>
          <a:p>
            <a:r>
              <a:rPr lang="ru-RU" u="sng" dirty="0" smtClean="0">
                <a:solidFill>
                  <a:srgbClr val="FFC000"/>
                </a:solidFill>
              </a:rPr>
              <a:t>Заключительный этап</a:t>
            </a:r>
            <a:endParaRPr lang="ru-RU" u="sng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036496" cy="5904656"/>
          </a:xfrm>
        </p:spPr>
        <p:txBody>
          <a:bodyPr/>
          <a:lstStyle/>
          <a:p>
            <a:pPr marL="137160" indent="0"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Праздник «Цветочный переполох»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436767"/>
            <a:ext cx="3995936" cy="2996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6741"/>
            <a:ext cx="3312369" cy="44164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06505"/>
            <a:ext cx="3888432" cy="29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09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C000"/>
                </a:solidFill>
              </a:rPr>
              <a:t>Результаты работы над проектом</a:t>
            </a:r>
            <a:endParaRPr lang="ru-RU" u="sng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>
                <a:solidFill>
                  <a:srgbClr val="FFFF00"/>
                </a:solidFill>
              </a:rPr>
              <a:t>Дети знают названия разнообразных цветущих растений, их особенности.</a:t>
            </a:r>
          </a:p>
          <a:p>
            <a:pPr lvl="0"/>
            <a:r>
              <a:rPr lang="ru-RU" dirty="0">
                <a:solidFill>
                  <a:srgbClr val="FFFF00"/>
                </a:solidFill>
              </a:rPr>
              <a:t>Умеют ориентироваться в видах растений (комнатные, луговые, садовые, лекарственные).</a:t>
            </a:r>
          </a:p>
          <a:p>
            <a:pPr lvl="0"/>
            <a:r>
              <a:rPr lang="ru-RU" dirty="0">
                <a:solidFill>
                  <a:srgbClr val="FFFF00"/>
                </a:solidFill>
              </a:rPr>
              <a:t>Понимают необходимость бережного и заботливого отношения к цветам.</a:t>
            </a:r>
          </a:p>
          <a:p>
            <a:pPr lvl="0"/>
            <a:r>
              <a:rPr lang="ru-RU" dirty="0">
                <a:solidFill>
                  <a:srgbClr val="FFFF00"/>
                </a:solidFill>
              </a:rPr>
              <a:t>Освоили нормы поведения в природном окружении.</a:t>
            </a:r>
          </a:p>
          <a:p>
            <a:pPr lvl="0"/>
            <a:r>
              <a:rPr lang="ru-RU" dirty="0">
                <a:solidFill>
                  <a:srgbClr val="FFFF00"/>
                </a:solidFill>
              </a:rPr>
              <a:t>Видят красоту окружающего мира.</a:t>
            </a:r>
          </a:p>
          <a:p>
            <a:pPr lvl="0"/>
            <a:r>
              <a:rPr lang="ru-RU" dirty="0">
                <a:solidFill>
                  <a:srgbClr val="FFFF00"/>
                </a:solidFill>
              </a:rPr>
              <a:t>Родители приняли активное участие в реализации проекта.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05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-122105"/>
            <a:ext cx="9587408" cy="171420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latin typeface="+mn-lt"/>
              </a:rPr>
              <a:t>Спасибо за внимание!</a:t>
            </a:r>
            <a:endParaRPr lang="ru-RU" sz="6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085584" cy="482453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6588224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33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FFC000"/>
                </a:solidFill>
              </a:rPr>
              <a:t>Аннотация проекта</a:t>
            </a:r>
            <a:endParaRPr lang="ru-RU" u="sng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184616"/>
          </a:xfrm>
        </p:spPr>
        <p:txBody>
          <a:bodyPr>
            <a:normAutofit fontScale="92500" lnSpcReduction="10000"/>
          </a:bodyPr>
          <a:lstStyle/>
          <a:p>
            <a:pPr marL="13716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800" b="1" dirty="0">
                <a:solidFill>
                  <a:srgbClr val="FFFF00"/>
                </a:solidFill>
              </a:rPr>
              <a:t>Тип проекта: </a:t>
            </a:r>
            <a:r>
              <a:rPr lang="ru-RU" sz="1800" dirty="0" smtClean="0">
                <a:solidFill>
                  <a:srgbClr val="FFFF00"/>
                </a:solidFill>
              </a:rPr>
              <a:t>познавательно-творческий</a:t>
            </a:r>
          </a:p>
          <a:p>
            <a:pPr marL="13716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FFFF00"/>
                </a:solidFill>
              </a:rPr>
              <a:t>Срок реализации: </a:t>
            </a:r>
            <a:r>
              <a:rPr lang="ru-RU" sz="1800" dirty="0" smtClean="0">
                <a:solidFill>
                  <a:srgbClr val="FFFF00"/>
                </a:solidFill>
              </a:rPr>
              <a:t>краткосрочный (3 недели)</a:t>
            </a:r>
            <a:endParaRPr lang="ru-RU" sz="1800" dirty="0">
              <a:solidFill>
                <a:srgbClr val="FFFF00"/>
              </a:solidFill>
            </a:endParaRPr>
          </a:p>
          <a:p>
            <a:pPr marL="13716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800" b="1" dirty="0">
                <a:solidFill>
                  <a:srgbClr val="FFFF00"/>
                </a:solidFill>
              </a:rPr>
              <a:t>Участники проекта:</a:t>
            </a:r>
            <a:r>
              <a:rPr lang="ru-RU" sz="1800" dirty="0">
                <a:solidFill>
                  <a:srgbClr val="FFFF00"/>
                </a:solidFill>
              </a:rPr>
              <a:t> дети старшей группы, родители, воспитатели старшей  группы, музыкальный руководитель.</a:t>
            </a:r>
          </a:p>
          <a:p>
            <a:pPr marL="13716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FFFF00"/>
                </a:solidFill>
              </a:rPr>
              <a:t>Цель </a:t>
            </a:r>
            <a:r>
              <a:rPr lang="ru-RU" sz="1800" b="1" dirty="0">
                <a:solidFill>
                  <a:srgbClr val="FFFF00"/>
                </a:solidFill>
              </a:rPr>
              <a:t>проекта: </a:t>
            </a:r>
            <a:r>
              <a:rPr lang="ru-RU" sz="1800" dirty="0">
                <a:solidFill>
                  <a:srgbClr val="FFFF00"/>
                </a:solidFill>
              </a:rPr>
              <a:t>развивать познавательный интерес детей, стимулировать творческую активность, воспитывать непотребительское отношение к природе</a:t>
            </a:r>
            <a:r>
              <a:rPr lang="ru-RU" sz="1800" dirty="0" smtClean="0">
                <a:solidFill>
                  <a:srgbClr val="FFFF00"/>
                </a:solidFill>
              </a:rPr>
              <a:t>.</a:t>
            </a:r>
          </a:p>
          <a:p>
            <a:pPr marL="13716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800" b="1" u="sng" dirty="0" smtClean="0">
                <a:solidFill>
                  <a:srgbClr val="FFFF00"/>
                </a:solidFill>
              </a:rPr>
              <a:t>Актуальность проекта</a:t>
            </a:r>
            <a:endParaRPr lang="ru-RU" sz="1800" b="1" u="sng" dirty="0">
              <a:solidFill>
                <a:srgbClr val="FFFF00"/>
              </a:solidFill>
            </a:endParaRPr>
          </a:p>
          <a:p>
            <a:pPr marL="137160" indent="0" algn="just">
              <a:buNone/>
            </a:pPr>
            <a:r>
              <a:rPr lang="ru-RU" sz="1800" dirty="0">
                <a:solidFill>
                  <a:srgbClr val="FFFF00"/>
                </a:solidFill>
              </a:rPr>
              <a:t>Чтобы наши дети выросли не бесчувственными существами, а тонко чувствующими красоту образованными людьми, мы должны с самого раннего детства  развивать в них чувство прекрасного, воспитывать бережное отношение  к продуктам творчества природы и желание защитить мир природы, заботиться о нем. Именно на это и направлен проект «Цветочная сказка»</a:t>
            </a:r>
          </a:p>
          <a:p>
            <a:pPr marL="137160" indent="0" algn="just">
              <a:buNone/>
            </a:pPr>
            <a:r>
              <a:rPr lang="ru-RU" sz="1800" b="1" u="sng" dirty="0">
                <a:solidFill>
                  <a:srgbClr val="FFFF00"/>
                </a:solidFill>
              </a:rPr>
              <a:t>Планируемые результаты:</a:t>
            </a:r>
          </a:p>
          <a:p>
            <a:pPr marL="137160" indent="0" algn="just">
              <a:buNone/>
            </a:pPr>
            <a:r>
              <a:rPr lang="ru-RU" sz="1800" dirty="0">
                <a:solidFill>
                  <a:srgbClr val="FFFF00"/>
                </a:solidFill>
              </a:rPr>
              <a:t> развитие познавательного интереса детей, расширение представлений о цветах. Формирование положительно-эмоционального и осознанного отношения к природе. Развитие творчества и воображения.</a:t>
            </a:r>
          </a:p>
          <a:p>
            <a:endParaRPr lang="ru-RU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3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>
            <a:normAutofit/>
          </a:bodyPr>
          <a:lstStyle/>
          <a:p>
            <a:r>
              <a:rPr lang="ru-RU" sz="2400" u="sng" dirty="0" smtClean="0">
                <a:solidFill>
                  <a:srgbClr val="FFC000"/>
                </a:solidFill>
              </a:rPr>
              <a:t>Задачи проекта по образовательным областям:</a:t>
            </a:r>
            <a:endParaRPr lang="ru-RU" sz="2400" u="sng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517632" cy="5472608"/>
          </a:xfrm>
        </p:spPr>
        <p:txBody>
          <a:bodyPr>
            <a:normAutofit fontScale="55000" lnSpcReduction="20000"/>
          </a:bodyPr>
          <a:lstStyle/>
          <a:p>
            <a:r>
              <a:rPr lang="ru-RU" b="1" u="sng" dirty="0">
                <a:solidFill>
                  <a:srgbClr val="FFFF00"/>
                </a:solidFill>
              </a:rPr>
              <a:t>Познавательное развитие: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>
                <a:solidFill>
                  <a:srgbClr val="FFFF00"/>
                </a:solidFill>
              </a:rPr>
              <a:t>Познакомить детей с разделением цветов на садовые и полевые; закрепить знание названий известных цветов и познакомить с новыми; дать представление о строении цветка; изучить способы  ухода за цветами; дать представление о профессии садовника; развивать умение сравнивать и анализировать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b="1" u="sng" dirty="0">
                <a:solidFill>
                  <a:srgbClr val="FFFF00"/>
                </a:solidFill>
              </a:rPr>
              <a:t>Речевое развитие: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>
                <a:solidFill>
                  <a:srgbClr val="FFFF00"/>
                </a:solidFill>
              </a:rPr>
              <a:t>Познакомить детей с художественными произведениями о цветах; учить детей выразительно читать стихи о цветах; познакомить с приметами, загадками, пословицами и поговорками, связанными с цветами.</a:t>
            </a:r>
          </a:p>
          <a:p>
            <a:r>
              <a:rPr lang="ru-RU" b="1" u="sng" dirty="0">
                <a:solidFill>
                  <a:srgbClr val="FFFF00"/>
                </a:solidFill>
              </a:rPr>
              <a:t>Физическое развитие: 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>
                <a:solidFill>
                  <a:srgbClr val="FFFF00"/>
                </a:solidFill>
              </a:rPr>
              <a:t>Развивать интерес к двигательной активности посредством тематических подвижных игр; совершенствовать двигательные навыки.</a:t>
            </a:r>
          </a:p>
          <a:p>
            <a:r>
              <a:rPr lang="ru-RU" dirty="0">
                <a:solidFill>
                  <a:srgbClr val="FFFF00"/>
                </a:solidFill>
              </a:rPr>
              <a:t> </a:t>
            </a:r>
          </a:p>
          <a:p>
            <a:r>
              <a:rPr lang="ru-RU" dirty="0">
                <a:solidFill>
                  <a:srgbClr val="FFFF00"/>
                </a:solidFill>
              </a:rPr>
              <a:t> </a:t>
            </a:r>
          </a:p>
          <a:p>
            <a:r>
              <a:rPr lang="ru-RU" b="1" u="sng" dirty="0">
                <a:solidFill>
                  <a:srgbClr val="FFFF00"/>
                </a:solidFill>
              </a:rPr>
              <a:t>Социально-коммуникативное: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>
                <a:solidFill>
                  <a:srgbClr val="FFFF00"/>
                </a:solidFill>
              </a:rPr>
              <a:t>Воспитывать бережное отношение к объектам природы, умение работать в команде,  учить использовать на практике теоретические знания и навыки.</a:t>
            </a:r>
          </a:p>
          <a:p>
            <a:r>
              <a:rPr lang="ru-RU" b="1" dirty="0">
                <a:solidFill>
                  <a:srgbClr val="FFFF00"/>
                </a:solidFill>
              </a:rPr>
              <a:t> 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b="1" u="sng" dirty="0">
                <a:solidFill>
                  <a:srgbClr val="FFFF00"/>
                </a:solidFill>
              </a:rPr>
              <a:t>Художественно-эстетическое:</a:t>
            </a:r>
            <a:endParaRPr lang="ru-RU" dirty="0">
              <a:solidFill>
                <a:srgbClr val="FFFF00"/>
              </a:solidFill>
            </a:endParaRPr>
          </a:p>
          <a:p>
            <a:pPr lvl="0"/>
            <a:r>
              <a:rPr lang="ru-RU" dirty="0">
                <a:solidFill>
                  <a:srgbClr val="FFFF00"/>
                </a:solidFill>
              </a:rPr>
              <a:t>Познакомить детей с произведениями живописи, связанными с цветами; учить передавать образ цветов посредством рисования, лепки и аппликации; развивать творчество и воображение</a:t>
            </a:r>
          </a:p>
          <a:p>
            <a:pPr lvl="0"/>
            <a:r>
              <a:rPr lang="ru-RU" dirty="0">
                <a:solidFill>
                  <a:srgbClr val="FFFF00"/>
                </a:solidFill>
              </a:rPr>
              <a:t>Продолжать знакомить с музыкальными произведениями, связанными с цветами; разучить песни о цветах; учить  передавать образы цветов в пластике и характерных танцах.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28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C000"/>
                </a:solidFill>
              </a:rPr>
              <a:t>Подготовительный этап проекта</a:t>
            </a:r>
            <a:endParaRPr lang="ru-RU" u="sng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	Сбор и анализ литературы по данной теме</a:t>
            </a:r>
          </a:p>
          <a:p>
            <a:r>
              <a:rPr lang="ru-RU" dirty="0">
                <a:solidFill>
                  <a:srgbClr val="FFFF00"/>
                </a:solidFill>
              </a:rPr>
              <a:t>	Разработка плана реализации проекта</a:t>
            </a:r>
          </a:p>
          <a:p>
            <a:r>
              <a:rPr lang="ru-RU" dirty="0">
                <a:solidFill>
                  <a:srgbClr val="FFFF00"/>
                </a:solidFill>
              </a:rPr>
              <a:t>	Разработка дидактических игр, пособий</a:t>
            </a:r>
          </a:p>
          <a:p>
            <a:r>
              <a:rPr lang="ru-RU" dirty="0">
                <a:solidFill>
                  <a:srgbClr val="FFFF00"/>
                </a:solidFill>
              </a:rPr>
              <a:t>	Подборка иллюстративного материала.</a:t>
            </a:r>
          </a:p>
          <a:p>
            <a:r>
              <a:rPr lang="ru-RU" dirty="0">
                <a:solidFill>
                  <a:srgbClr val="FFFF00"/>
                </a:solidFill>
              </a:rPr>
              <a:t>	Подборка стихотворений, загадок, песен, сказок, мифов, легенд по теме.</a:t>
            </a:r>
          </a:p>
          <a:p>
            <a:r>
              <a:rPr lang="ru-RU" dirty="0">
                <a:solidFill>
                  <a:srgbClr val="FFFF00"/>
                </a:solidFill>
              </a:rPr>
              <a:t>	Подборка подвижных, пальчиковых, дидактических игр, веселых вопросов и упражнений по теме.</a:t>
            </a:r>
          </a:p>
        </p:txBody>
      </p:sp>
    </p:spTree>
    <p:extLst>
      <p:ext uri="{BB962C8B-B14F-4D97-AF65-F5344CB8AC3E}">
        <p14:creationId xmlns:p14="http://schemas.microsoft.com/office/powerpoint/2010/main" val="3511798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C000"/>
                </a:solidFill>
              </a:rPr>
              <a:t>Формы организации основного этапа проекта</a:t>
            </a:r>
            <a:endParaRPr lang="ru-RU" u="sng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3200" dirty="0">
                <a:solidFill>
                  <a:srgbClr val="FFFF00"/>
                </a:solidFill>
              </a:rPr>
              <a:t>Беседы</a:t>
            </a:r>
          </a:p>
          <a:p>
            <a:pPr lvl="0"/>
            <a:r>
              <a:rPr lang="ru-RU" sz="3200" dirty="0">
                <a:solidFill>
                  <a:srgbClr val="FFFF00"/>
                </a:solidFill>
              </a:rPr>
              <a:t>игровая деятельность: дидактические, экологические, настольные, подвижные  игры; </a:t>
            </a:r>
          </a:p>
          <a:p>
            <a:pPr lvl="0"/>
            <a:r>
              <a:rPr lang="ru-RU" sz="3200" dirty="0">
                <a:solidFill>
                  <a:srgbClr val="FFFF00"/>
                </a:solidFill>
              </a:rPr>
              <a:t>детское экспериментирование </a:t>
            </a:r>
            <a:r>
              <a:rPr lang="ru-RU" sz="3200" dirty="0" smtClean="0">
                <a:solidFill>
                  <a:srgbClr val="FFFF00"/>
                </a:solidFill>
              </a:rPr>
              <a:t>(наблюдения</a:t>
            </a:r>
            <a:r>
              <a:rPr lang="ru-RU" sz="3200" dirty="0">
                <a:solidFill>
                  <a:srgbClr val="FFFF00"/>
                </a:solidFill>
              </a:rPr>
              <a:t>, исследования);</a:t>
            </a:r>
          </a:p>
          <a:p>
            <a:pPr lvl="0"/>
            <a:r>
              <a:rPr lang="ru-RU" sz="3200" dirty="0">
                <a:solidFill>
                  <a:srgbClr val="FFFF00"/>
                </a:solidFill>
              </a:rPr>
              <a:t>художественно-творческая деятельность детей и родителей воспитанников</a:t>
            </a:r>
          </a:p>
          <a:p>
            <a:pPr lvl="0"/>
            <a:r>
              <a:rPr lang="ru-RU" sz="3200" dirty="0">
                <a:solidFill>
                  <a:srgbClr val="FFFF00"/>
                </a:solidFill>
              </a:rPr>
              <a:t>трудовая деятельность</a:t>
            </a:r>
          </a:p>
          <a:p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921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16660" cy="1008112"/>
          </a:xfrm>
        </p:spPr>
        <p:txBody>
          <a:bodyPr>
            <a:noAutofit/>
          </a:bodyPr>
          <a:lstStyle/>
          <a:p>
            <a:r>
              <a:rPr lang="ru-RU" sz="3600" u="sng" dirty="0">
                <a:solidFill>
                  <a:srgbClr val="FFC000"/>
                </a:solidFill>
              </a:rPr>
              <a:t>Реализация проекта по образовательным областям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89658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Познавательное развитие: </a:t>
            </a:r>
            <a:r>
              <a:rPr lang="ru-RU" sz="2400" dirty="0" smtClean="0">
                <a:solidFill>
                  <a:srgbClr val="FFFF00"/>
                </a:solidFill>
              </a:rPr>
              <a:t>наблюдение на прогулке, беседы, рассматривание иллюстраций , дидактические игры.</a:t>
            </a:r>
          </a:p>
          <a:p>
            <a:pPr marL="137160" indent="0">
              <a:buNone/>
            </a:pP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63688"/>
            <a:ext cx="2808312" cy="21062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4570443"/>
            <a:ext cx="2820315" cy="21152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376264"/>
            <a:ext cx="2675789" cy="20068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622455"/>
            <a:ext cx="2771800" cy="2078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738437"/>
            <a:ext cx="15240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1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</p:spPr>
        <p:txBody>
          <a:bodyPr/>
          <a:lstStyle/>
          <a:p>
            <a:r>
              <a:rPr lang="ru-RU" u="sng" dirty="0" smtClean="0">
                <a:solidFill>
                  <a:srgbClr val="FFC000"/>
                </a:solidFill>
              </a:rPr>
              <a:t>Речевое развитие</a:t>
            </a:r>
            <a:endParaRPr lang="ru-RU" u="sng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40064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Составление  рассказов по картине , </a:t>
            </a:r>
            <a:r>
              <a:rPr lang="ru-RU" sz="2400" dirty="0">
                <a:solidFill>
                  <a:srgbClr val="FFFF00"/>
                </a:solidFill>
              </a:rPr>
              <a:t>разгадывание загадок, разучивание стихотворений, пословиц, поговорок, </a:t>
            </a:r>
            <a:r>
              <a:rPr lang="ru-RU" sz="2400" dirty="0" smtClean="0">
                <a:solidFill>
                  <a:srgbClr val="FFFF00"/>
                </a:solidFill>
              </a:rPr>
              <a:t>пальчиковая </a:t>
            </a:r>
            <a:r>
              <a:rPr lang="ru-RU" sz="2400" dirty="0">
                <a:solidFill>
                  <a:srgbClr val="FFFF00"/>
                </a:solidFill>
              </a:rPr>
              <a:t>гимнастика и </a:t>
            </a:r>
            <a:r>
              <a:rPr lang="ru-RU" sz="2400" dirty="0" smtClean="0">
                <a:solidFill>
                  <a:srgbClr val="FFFF00"/>
                </a:solidFill>
              </a:rPr>
              <a:t>др.</a:t>
            </a:r>
          </a:p>
          <a:p>
            <a:pPr marL="137160" indent="0">
              <a:buNone/>
            </a:pP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74" y="3500046"/>
            <a:ext cx="2377170" cy="31695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96436"/>
            <a:ext cx="2885293" cy="24932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79382"/>
            <a:ext cx="2988437" cy="224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33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778098"/>
          </a:xfrm>
        </p:spPr>
        <p:txBody>
          <a:bodyPr>
            <a:normAutofit fontScale="90000"/>
          </a:bodyPr>
          <a:lstStyle/>
          <a:p>
            <a:r>
              <a:rPr lang="ru-RU" u="sng" dirty="0">
                <a:solidFill>
                  <a:srgbClr val="FFC000"/>
                </a:solidFill>
              </a:rPr>
              <a:t>Социально-коммуникативное развитие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517632" cy="5904656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Сюжетно-ролевые игры, сюжетно-ролевые </a:t>
            </a:r>
            <a:r>
              <a:rPr lang="ru-RU" dirty="0" err="1" smtClean="0">
                <a:solidFill>
                  <a:srgbClr val="FFFF00"/>
                </a:solidFill>
              </a:rPr>
              <a:t>игры,трудовая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деятельност</a:t>
            </a:r>
            <a:r>
              <a:rPr lang="ru-RU" dirty="0" smtClean="0">
                <a:solidFill>
                  <a:srgbClr val="FFFF00"/>
                </a:solidFill>
              </a:rPr>
              <a:t> ь по уходу за растениями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2952328" cy="22142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245559"/>
            <a:ext cx="2843808" cy="21328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259510"/>
            <a:ext cx="3456384" cy="2592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60808"/>
            <a:ext cx="3251853" cy="24388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562226"/>
            <a:ext cx="2160240" cy="141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12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634082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C000"/>
                </a:solidFill>
              </a:rPr>
              <a:t>Физическое развитие</a:t>
            </a:r>
            <a:endParaRPr lang="ru-RU" u="sng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688632"/>
          </a:xfrm>
        </p:spPr>
        <p:txBody>
          <a:bodyPr/>
          <a:lstStyle/>
          <a:p>
            <a:pPr marL="137160" indent="0">
              <a:buNone/>
            </a:pPr>
            <a:r>
              <a:rPr lang="ru-RU" dirty="0">
                <a:solidFill>
                  <a:srgbClr val="FFFF00"/>
                </a:solidFill>
              </a:rPr>
              <a:t>Подвижные игры, </a:t>
            </a:r>
            <a:r>
              <a:rPr lang="ru-RU" dirty="0" err="1">
                <a:solidFill>
                  <a:srgbClr val="FFFF00"/>
                </a:solidFill>
              </a:rPr>
              <a:t>физминутки</a:t>
            </a:r>
            <a:r>
              <a:rPr lang="ru-RU" dirty="0">
                <a:solidFill>
                  <a:srgbClr val="FFFF00"/>
                </a:solidFill>
              </a:rPr>
              <a:t>, комплекс утренней гимнастики, игровые упражнения.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3827917" cy="28709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01008"/>
            <a:ext cx="3923928" cy="29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09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3169</TotalTime>
  <Words>520</Words>
  <Application>Microsoft Office PowerPoint</Application>
  <PresentationFormat>Экран (4:3)</PresentationFormat>
  <Paragraphs>79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МБДОУ детский сад №1 «Тополек»</vt:lpstr>
      <vt:lpstr>Аннотация проекта</vt:lpstr>
      <vt:lpstr>Задачи проекта по образовательным областям:</vt:lpstr>
      <vt:lpstr>Подготовительный этап проекта</vt:lpstr>
      <vt:lpstr>Формы организации основного этапа проекта</vt:lpstr>
      <vt:lpstr>Реализация проекта по образовательным областям</vt:lpstr>
      <vt:lpstr>Речевое развитие</vt:lpstr>
      <vt:lpstr>Социально-коммуникативное развитие</vt:lpstr>
      <vt:lpstr>Физическое развитие</vt:lpstr>
      <vt:lpstr>Художественно-эстетическое развитие</vt:lpstr>
      <vt:lpstr>Изобразительная деятельность</vt:lpstr>
      <vt:lpstr>Продуктивная деятельность</vt:lpstr>
      <vt:lpstr>Работа с родителями</vt:lpstr>
      <vt:lpstr>Заключительный этап</vt:lpstr>
      <vt:lpstr>Результаты работы над проектом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етский сад №1 Тополек»</dc:title>
  <dc:creator>User</dc:creator>
  <cp:lastModifiedBy>User</cp:lastModifiedBy>
  <cp:revision>23</cp:revision>
  <dcterms:created xsi:type="dcterms:W3CDTF">2016-07-13T08:15:53Z</dcterms:created>
  <dcterms:modified xsi:type="dcterms:W3CDTF">2016-07-15T13:05:08Z</dcterms:modified>
</cp:coreProperties>
</file>