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90"/>
  </p:notesMasterIdLst>
  <p:sldIdLst>
    <p:sldId id="391" r:id="rId2"/>
    <p:sldId id="392" r:id="rId3"/>
    <p:sldId id="393" r:id="rId4"/>
    <p:sldId id="394" r:id="rId5"/>
    <p:sldId id="395" r:id="rId6"/>
    <p:sldId id="396" r:id="rId7"/>
    <p:sldId id="397" r:id="rId8"/>
    <p:sldId id="398" r:id="rId9"/>
    <p:sldId id="399" r:id="rId10"/>
    <p:sldId id="400" r:id="rId11"/>
    <p:sldId id="401" r:id="rId12"/>
    <p:sldId id="402" r:id="rId13"/>
    <p:sldId id="403" r:id="rId14"/>
    <p:sldId id="404" r:id="rId15"/>
    <p:sldId id="405" r:id="rId16"/>
    <p:sldId id="406" r:id="rId17"/>
    <p:sldId id="407" r:id="rId18"/>
    <p:sldId id="408" r:id="rId19"/>
    <p:sldId id="409" r:id="rId20"/>
    <p:sldId id="410" r:id="rId21"/>
    <p:sldId id="411" r:id="rId22"/>
    <p:sldId id="412" r:id="rId23"/>
    <p:sldId id="413" r:id="rId24"/>
    <p:sldId id="414" r:id="rId25"/>
    <p:sldId id="415" r:id="rId26"/>
    <p:sldId id="416" r:id="rId27"/>
    <p:sldId id="417" r:id="rId28"/>
    <p:sldId id="418" r:id="rId29"/>
    <p:sldId id="419" r:id="rId30"/>
    <p:sldId id="420" r:id="rId31"/>
    <p:sldId id="421" r:id="rId32"/>
    <p:sldId id="422" r:id="rId33"/>
    <p:sldId id="423" r:id="rId34"/>
    <p:sldId id="424" r:id="rId35"/>
    <p:sldId id="425" r:id="rId36"/>
    <p:sldId id="426" r:id="rId37"/>
    <p:sldId id="427" r:id="rId38"/>
    <p:sldId id="428" r:id="rId39"/>
    <p:sldId id="429" r:id="rId40"/>
    <p:sldId id="430" r:id="rId41"/>
    <p:sldId id="431" r:id="rId42"/>
    <p:sldId id="432" r:id="rId43"/>
    <p:sldId id="433" r:id="rId44"/>
    <p:sldId id="434" r:id="rId45"/>
    <p:sldId id="435" r:id="rId46"/>
    <p:sldId id="436" r:id="rId47"/>
    <p:sldId id="437" r:id="rId48"/>
    <p:sldId id="438" r:id="rId49"/>
    <p:sldId id="439" r:id="rId50"/>
    <p:sldId id="440" r:id="rId51"/>
    <p:sldId id="441" r:id="rId52"/>
    <p:sldId id="442" r:id="rId53"/>
    <p:sldId id="443" r:id="rId54"/>
    <p:sldId id="444" r:id="rId55"/>
    <p:sldId id="445" r:id="rId56"/>
    <p:sldId id="446" r:id="rId57"/>
    <p:sldId id="447" r:id="rId58"/>
    <p:sldId id="448" r:id="rId59"/>
    <p:sldId id="449" r:id="rId60"/>
    <p:sldId id="450" r:id="rId61"/>
    <p:sldId id="451" r:id="rId62"/>
    <p:sldId id="452" r:id="rId63"/>
    <p:sldId id="453" r:id="rId64"/>
    <p:sldId id="454" r:id="rId65"/>
    <p:sldId id="455" r:id="rId66"/>
    <p:sldId id="456" r:id="rId67"/>
    <p:sldId id="457" r:id="rId68"/>
    <p:sldId id="458" r:id="rId69"/>
    <p:sldId id="459" r:id="rId70"/>
    <p:sldId id="460" r:id="rId71"/>
    <p:sldId id="461" r:id="rId72"/>
    <p:sldId id="462" r:id="rId73"/>
    <p:sldId id="463" r:id="rId74"/>
    <p:sldId id="464" r:id="rId75"/>
    <p:sldId id="465" r:id="rId76"/>
    <p:sldId id="466" r:id="rId77"/>
    <p:sldId id="467" r:id="rId78"/>
    <p:sldId id="468" r:id="rId79"/>
    <p:sldId id="469" r:id="rId80"/>
    <p:sldId id="470" r:id="rId81"/>
    <p:sldId id="471" r:id="rId82"/>
    <p:sldId id="472" r:id="rId83"/>
    <p:sldId id="473" r:id="rId84"/>
    <p:sldId id="474" r:id="rId85"/>
    <p:sldId id="475" r:id="rId86"/>
    <p:sldId id="476" r:id="rId87"/>
    <p:sldId id="477" r:id="rId88"/>
    <p:sldId id="478" r:id="rId89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7641"/>
    <a:srgbClr val="588725"/>
    <a:srgbClr val="4F7921"/>
    <a:srgbClr val="E96717"/>
    <a:srgbClr val="3C9A55"/>
    <a:srgbClr val="659A2A"/>
    <a:srgbClr val="FF7373"/>
    <a:srgbClr val="FFFFCC"/>
    <a:srgbClr val="2F19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68" autoAdjust="0"/>
    <p:restoredTop sz="94628" autoAdjust="0"/>
  </p:normalViewPr>
  <p:slideViewPr>
    <p:cSldViewPr snapToGrid="0">
      <p:cViewPr varScale="1">
        <p:scale>
          <a:sx n="69" d="100"/>
          <a:sy n="69" d="100"/>
        </p:scale>
        <p:origin x="864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15819" units="1/cm"/>
          <inkml:channelProperty channel="Y" name="resolution" value="36.1204" units="1/cm"/>
          <inkml:channelProperty channel="T" name="resolution" value="1" units="1/dev"/>
        </inkml:channelProperties>
      </inkml:inkSource>
      <inkml:timestamp xml:id="ts0" timeString="2016-06-09T00:13:11.484"/>
    </inkml:context>
    <inkml:brush xml:id="br0">
      <inkml:brushProperty name="width" value="0.13333" units="cm"/>
      <inkml:brushProperty name="height" value="0.13333" units="cm"/>
      <inkml:brushProperty name="color" value="#ED1C24"/>
      <inkml:brushProperty name="fitToCurve" value="1"/>
    </inkml:brush>
  </inkml:definitions>
  <inkml:trace contextRef="#ctx0" brushRef="#br0">5984 2677 0,'-24'0'78,"-1"0"-47,1 0-15,-1 0-1,-24 0 17,1 0-32,23 0 15,1-25-15,-1 25 0,1 0 16,-1 0 0,1 0-16,-25 0 15,25 0 1,-1 0-1,1 0 1,-1 0 15,1 0 47,48 0 94,1 0-94,-1 25-15,-24 24-63,0-25 0,0 0 0,0 1 0,0-1 16,0 1-16,0-1 0,0 25 15,0-25 1,0 1-16,0-1 15,0 1 17,25-25 15,24 0 78,-49 24-94,0 0-31,24 25 15,-24-24-15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15819" units="1/cm"/>
          <inkml:channelProperty channel="Y" name="resolution" value="36.1204" units="1/cm"/>
          <inkml:channelProperty channel="T" name="resolution" value="1" units="1/dev"/>
        </inkml:channelProperties>
      </inkml:inkSource>
      <inkml:timestamp xml:id="ts0" timeString="2016-06-09T00:13:26.598"/>
    </inkml:context>
    <inkml:brush xml:id="br0">
      <inkml:brushProperty name="width" value="0.13333" units="cm"/>
      <inkml:brushProperty name="height" value="0.13333" units="cm"/>
      <inkml:brushProperty name="color" value="#ED1C24"/>
      <inkml:brushProperty name="fitToCurve" value="1"/>
    </inkml:brush>
  </inkml:definitions>
  <inkml:trace contextRef="#ctx0" brushRef="#br0">0 0 0,'24'0'16,"25"0"15,-25 0 1,1 0-1,-1 0-31,1 0 31,-25 24 0,24-24-31,0 0 16,1 0 15,-25 25-31,49-25 16,-49 24 15,0 1-15,24-25-16,-24 24 15,0 1 1,25-25 0,-1 0-1,-24 48-15,0-23 31,24-25 1,-24 24-32,0 1 31,-24-25 110,24 24-110,-24-24-16,24 24 1,-25-24 0,25 25-16,0 24 15,-49-49-15,49 24 0,-24-24 0,24 25 16,0-1 0,-25-24-16,25 24 15,-24-24-15,24 25 16,-24-25-16,-1 0 0,25 24 15,-24-24 17,24 25-32,-25-25 15,25 49 32,-48-49-47,23 24 125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15819" units="1/cm"/>
          <inkml:channelProperty channel="Y" name="resolution" value="36.1204" units="1/cm"/>
          <inkml:channelProperty channel="T" name="resolution" value="1" units="1/dev"/>
        </inkml:channelProperties>
      </inkml:inkSource>
      <inkml:timestamp xml:id="ts0" timeString="2016-06-09T00:12:57.569"/>
    </inkml:context>
    <inkml:brush xml:id="br0">
      <inkml:brushProperty name="width" value="0.46667" units="cm"/>
      <inkml:brushProperty name="height" value="0.46667" units="cm"/>
      <inkml:brushProperty name="color" value="#57D200"/>
      <inkml:brushProperty name="fitToCurve" value="1"/>
    </inkml:brush>
  </inkml:definitions>
  <inkml:trace contextRef="#ctx0" brushRef="#br0">1661 0 0,'-25'0'15,"25"25"-15,-24-25 32,24 24 15,-24-24-32,24 25 32,-25-25-47,25 24 0,0 0 16,-49-24-16,49 25 0,-24-25 0,24 49 15,-25-49-15,25 24 0,0 0 16,-24-24 0,24 25-16,-24-25 15,24 24-15,0 1 31,-25-25-31,25 24 0,-24-24 16,24 25 0,0 23-1,-49-48-15,49 25 0,0-1 16,-24-24-16,24 25 16,-25-1-16,25 1 15,-24-1-15,24 25 16,-25-49-16,25 24 0,0 1 15,-24-25-15,24 24 16,-25 1-16,25-1 16,-48 0-16,48 25 15,-25-49-15,25 25 0,0-1 16,-24-24-16,24 24 16,-25-24-16,25 25 0,0-1 15,-24-24-15,24 25 0,-25-25 16,25 24-16,-24 25 0,24-25 15,0 1-15,-49-25 0,49 24 0,-24-24 16,24 25-16,0-1 0,-25-24 0,25 25 16,-24-25-16,24 48 0,-25-48 15,25 25-15,0-1 0,0 1 16,-24-1-16,24 1 0,0-1 16,-24-24-16,24 49 0,0-25 15,-25-24-15,25 25 0,0-1 16,0 0-16,-49-24 0,49 25 0,-24-25 0,24 24 15,0 25-15,-24-49 0,24 25 0,0-1 16,-25-24-16,25 24 0,0 1 0,-24-1 16,24 1-16,-25-1 0,25 25 15,0-25-15,-24-24 0,24 25 0,0-1 16,-49-24-16,49 25 0,0-1 0,0 1 16,0 23-16,-24-48 0,24 25 0,0-1 15,-25 1-15,25-1 16,0 0-16,0 1 15,0 24-15,0-25 0,-24-24 16,24 25-16,-25-25 16,25 24-16,0 0 0,-24 1 0,-1-25 15,25 24-15,0 25 16,0-24-16,0-1 16,-48 0-16,48 1 15,0-1-15,-25-24 0,25 25 0,-24-25 16,24 24-16,0 25 15,-25-49-15,25 24 0,0 1 0,0-1 16,-24-24-16,24 25 0,0-1 0,0 0 16,-25-24-16,25 49 0,0-24 0,-24-25 15,24 24-15,0 1 0,0-1 16,-49-24-16,49 24 16,0 1-16,-24-25 15,24 49-15,0-25 16,-25-24-1,25 25-15,0-1 16,0 0-16,-24 1 16,24-1-1,0 25 1,0-24-16,-24-1 16,24 0 15,0 1 0,0-1-15,0 1 15,0-1 0,-25-24 94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15819" units="1/cm"/>
          <inkml:channelProperty channel="Y" name="resolution" value="36.1204" units="1/cm"/>
          <inkml:channelProperty channel="T" name="resolution" value="1" units="1/dev"/>
        </inkml:channelProperties>
      </inkml:inkSource>
      <inkml:timestamp xml:id="ts0" timeString="2016-06-09T00:13:14.735"/>
    </inkml:context>
    <inkml:brush xml:id="br0">
      <inkml:brushProperty name="width" value="0.13333" units="cm"/>
      <inkml:brushProperty name="height" value="0.13333" units="cm"/>
      <inkml:brushProperty name="color" value="#ED1C24"/>
      <inkml:brushProperty name="fitToCurve" value="1"/>
    </inkml:brush>
  </inkml:definitions>
  <inkml:trace contextRef="#ctx0" brushRef="#br0">4738 4899 0,'-24'0'78,"0"0"-31,-1 0-16,1 0 0,-1 0-15,-24 0 15,25 0-15,0 0-1,24 49 17,-25-49-32,1 0 31,-1 0 0,1-24-31,-25 24 16,25 0-16,24-25 15,-25 25-15,1 0 47,-1 0 0,50 0 156,-1 0-172,1 0-15,23 0 15,-23 0-15,-1 0 0,-24 49-1,0-25-15,0 1 0,25-25 0,-25 24 0,0 1 16,0-1-16,0 1 0,24-25 15,-24 48-15,0-23 0,0-1 16,0 1-16,25-25 16,-25 24-1,24-24 1,25 0 31,-25 0 0,-24 25-32,0-1 1,25-24 0,-25 49-1,24-49-15,-24 24 0,25 1 16,-25-1-1,24-24 1,-24 25 0,24-25 46,1 0 48,24 0-64</inkml:trace>
  <inkml:trace contextRef="#ctx0" brushRef="#br0" timeOffset="1969.109">5031 6267 0,'-48'0'140,"23"0"-124,25 24 0,-24-24-1,24 49-15,-25-49 16,1 0-16,24 25 0,-25-25 0,25 24 0,0 0 16,-24-24-16,-25 0 0,25 25 15,-1-25-15,25 24 0,-24-24 16,24 25-16,-24-25 15,24 24-15,-25-24 0,25 49 16,-24-49 0,24 24 156,0 1-172,-25-25 15,25 24-15,-49-24 0,49 25 16,25-25 171,-1 0-140,1 0 16,-1 0-48,1 0 17,-1 0-1,0 0-16,1 0 1,24 0 0,-49 24-16,0 1 15,24-25-15,0 0 0,-24 48 16,25-48-16,-25 25 16,24-25-16,-24 24 15,0 1-15,25-25 16,-25 24-16,24-24 15,-24 24-15,49-24 16,-49 25-16,0 24 16,24-49-16,1 0 31,-25 24-31,24-24 16,-24 25-16,25-25 0,-1 24 15,-24 0 1,25-24-16,-25 25 0,48-25 15,-48 24 1,25-24 0,-1 0 46</inkml:trace>
  <inkml:trace contextRef="#ctx0" brushRef="#br0" timeOffset="3501.0289">5178 7635 0,'-24'0'109,"-1"0"-93,25 24-16,-24-24 16,24 24-1,-25-24 1,25 25-16,-24-25 0,-1 49 0,25-25 15,-48-24-15,48 25 0,-25-25 16,1 24-16,-1-24 16,25 24-1,-24-24-15,24 25 32,-25-25-32,1 0 46,24 24-46,-49-24 16,49 49-16,-24-49 16,24 25-1,-25-25 1,25 24 15,-24-24-15,24 24-16,-24 1 31,24-1 0,-25-24-31,50 0 141,-1 0-94,0 0-16,1 0 0,24 0-31,-25 0 16,0 0 0,-24 25-16,25-1 15,-1-24-15,-24 49 0,25-49 16,-25 24-16,0 1 15,24-25-15,-24 24 16,49-24-16,-25 0 0,-24 25 16,25-25-16,-1 24 15,1-24 1,-25 24-16,24-24 0,-24 49 0,25-49 16,-25 25 15,48-25-31,-72 0 140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15819" units="1/cm"/>
          <inkml:channelProperty channel="Y" name="resolution" value="36.1204" units="1/cm"/>
          <inkml:channelProperty channel="T" name="resolution" value="1" units="1/dev"/>
        </inkml:channelProperties>
      </inkml:inkSource>
      <inkml:timestamp xml:id="ts0" timeString="2016-06-09T00:13:20.080"/>
    </inkml:context>
    <inkml:brush xml:id="br0">
      <inkml:brushProperty name="width" value="0.13333" units="cm"/>
      <inkml:brushProperty name="height" value="0.13333" units="cm"/>
      <inkml:brushProperty name="color" value="#ED1C24"/>
      <inkml:brushProperty name="fitToCurve" value="1"/>
    </inkml:brush>
  </inkml:definitions>
  <inkml:trace contextRef="#ctx0" brushRef="#br0">0 0 0,'24'0'94,"1"0"-94,-1 0 15,1 0-15,-1 0 16,25 0-1,-25 0 1,1 0-16,-1 0 0,-24 24 16,25-24-16,-1 0 0,1 0 15,-1 24-15,25-24 0,-25 0 16,1 0-16,-1 0 16,-24 25-16,24-25 15,1 0 1,-1 0-16,25 0 15,-49 24-15,25-24 16,-1 0-16,0 0 16,1 25-1,-1-25 17,-24 48 61,0-23 1,-24-25-94,24 24 16,0 1-1,0-1-15,0 1 16,-25-25-16,25 24 0,0 0 16,0 25-16,0-24 0,-24-25 0,24 24 0,-24-24 15,24 25-15,0-1 0,0 0 16,0 1-16,-49-25 15,49 49-15,0-25 94,0 1-78,0-1-16,0 0 15,0 1-15,0-1 16,0 25 0,-25-49 15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15819" units="1/cm"/>
          <inkml:channelProperty channel="Y" name="resolution" value="36.1204" units="1/cm"/>
          <inkml:channelProperty channel="T" name="resolution" value="1" units="1/dev"/>
        </inkml:channelProperties>
      </inkml:inkSource>
      <inkml:timestamp xml:id="ts0" timeString="2016-06-09T00:13:23.316"/>
    </inkml:context>
    <inkml:brush xml:id="br0">
      <inkml:brushProperty name="width" value="0.13333" units="cm"/>
      <inkml:brushProperty name="height" value="0.13333" units="cm"/>
      <inkml:brushProperty name="color" value="#ED1C24"/>
      <inkml:brushProperty name="fitToCurve" value="1"/>
    </inkml:brush>
  </inkml:definitions>
  <inkml:trace contextRef="#ctx0" brushRef="#br0">0 1 0,'25'0'16,"-1"0"15,1 0 1,-1 0-17,0 0-15,1 0 16,-1 0-1,25 0-15,-24 0 16,-1 0-16,0 0 16,1 0-16,-1 0 15,1 0-15,24 24 16,-25-24 0,-24 25-16,24-25 15,1 49-15,-1-49 16,-24 24-1,25-24-15,-1 0 16,-24 25-16,49-25 16,-49 24-16,24-24 0,1 0 15,-25 24 1,24-24 0,-24 25-16,0-1 15,25-24-15,-50 0 125,1 0-94,24 49 1,-25-49-32,-24 0 15,25 0 17,24 25-32,0-1 15,-24-24-15,24 24 16,-25-24-16,25 25 15,-24-25-15,24 24 16,-25-24-16,25 25 16,-24-25-1,24 49 1,0-25 0,-49-24-16,49 24 31,-24-24-31,24 25 47,0-1-16,-25-24-15,25 25-16,0-1 15,-24-24 1,24 49-1,-25-25 17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15819" units="1/cm"/>
          <inkml:channelProperty channel="Y" name="resolution" value="36.1204" units="1/cm"/>
          <inkml:channelProperty channel="T" name="resolution" value="1" units="1/dev"/>
        </inkml:channelProperties>
      </inkml:inkSource>
      <inkml:timestamp xml:id="ts0" timeString="2016-06-09T00:13:21.534"/>
    </inkml:context>
    <inkml:brush xml:id="br0">
      <inkml:brushProperty name="width" value="0.13333" units="cm"/>
      <inkml:brushProperty name="height" value="0.13333" units="cm"/>
      <inkml:brushProperty name="color" value="#ED1C24"/>
      <inkml:brushProperty name="fitToCurve" value="1"/>
    </inkml:brush>
  </inkml:definitions>
  <inkml:trace contextRef="#ctx0" brushRef="#br0">708 1611 0,'25'0'15,"24"0"32,-25 0 0,0 0-31,1 0-1,-1 0-15,1 0 32,-1 0-17,25 0-15,-25 0 16,1 0 0,-1 0-16,1 0 15,-1 0-15,0 0 31,1 0-15,24 0 0,-25 0-1,-24 25-15,25-25 16,-1 0 0,0 0 15,-24 24-16,25-24-15,-25 25 47,24-25-47,-48 24 219,24 1-203,0 23-16,0-23 15,-25-1-15,25 1 0,0-1 16,0 1-16,-24-1 0,24 0 0,0 25 16,0-24-16,0-1 15,-24-24-15,24 24 0,-25 1 16,25-1-1,0 1 17,-49-25-17,49 49 1,0-25 15,-24-24-31,24 24 0,0 1 16,0-1 15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15819" units="1/cm"/>
          <inkml:channelProperty channel="Y" name="resolution" value="36.1204" units="1/cm"/>
          <inkml:channelProperty channel="T" name="resolution" value="1" units="1/dev"/>
        </inkml:channelProperties>
      </inkml:inkSource>
      <inkml:timestamp xml:id="ts0" timeString="2016-06-09T00:13:24.879"/>
    </inkml:context>
    <inkml:brush xml:id="br0">
      <inkml:brushProperty name="width" value="0.13333" units="cm"/>
      <inkml:brushProperty name="height" value="0.13333" units="cm"/>
      <inkml:brushProperty name="color" value="#ED1C24"/>
      <inkml:brushProperty name="fitToCurve" value="1"/>
    </inkml:brush>
  </inkml:definitions>
  <inkml:trace contextRef="#ctx0" brushRef="#br0">0 0 0,'25'0'63,"24"0"-32,-25 0-16,1 0 1,-1 0 0,0 0 15,1 0-15,-1 0-1,-24 24 1,49-24-16,-49 24 0,0 1 15,25-25-15,-25 49 16,24-25 0,0-24 15,-24 25-15,25-25-1,-25 24-15,0 0 16,0 1-1,24-1 17,-24 25 46,0-25 16,0 1-63,-24-25-31,-1 0 15,25 24-15,0 1 16,-24-25-16,24 24 16,-24-24-16,24 25 0,-49 23 15,24-23-15,1-1 16,-1 1 0,25-1-1,-24-24 1,24 25-1,-24-25-15,-1 0 32,25 24-32,-49-24 15,49 49 1,25-49 125,-1 0-79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15819" units="1/cm"/>
          <inkml:channelProperty channel="Y" name="resolution" value="36.1204" units="1/cm"/>
          <inkml:channelProperty channel="T" name="resolution" value="1" units="1/dev"/>
        </inkml:channelProperties>
      </inkml:inkSource>
      <inkml:timestamp xml:id="ts0" timeString="2016-06-09T00:13:09.531"/>
    </inkml:context>
    <inkml:brush xml:id="br0">
      <inkml:brushProperty name="width" value="0.13333" units="cm"/>
      <inkml:brushProperty name="height" value="0.13333" units="cm"/>
      <inkml:brushProperty name="color" value="#ED1C24"/>
      <inkml:brushProperty name="fitToCurve" value="1"/>
    </inkml:brush>
  </inkml:definitions>
  <inkml:trace contextRef="#ctx0" brushRef="#br0">6717 1602 0,'-25'0'62,"1"0"-15,-1 0-31,-23 0 15,23 0 0,1 0-15,-1 0-1,1 0 1,-1 0-16,1 0 16,-25 0 15,25 0 0,-1 0-15,1 0-1,-1 0 48,1 0 15,24 25-62,0-1 93,0 25-62,0-25-47,0 1 15,0-1-15,0 0 16,0 1-16,0-1 16,0 1-1,0 24-15,0-25 32,0 0 14,0 1-30,0-1 0,0 1-1,0-1 1,0 25 0,0-25-1,0 1-15,0-1 31,0 1-15,0-1 0,24-24-16,-24 25 15,0 23 32,-24-48 109,0 0-140,-1 0 15,-24 0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15819" units="1/cm"/>
          <inkml:channelProperty channel="Y" name="resolution" value="36.1204" units="1/cm"/>
          <inkml:channelProperty channel="T" name="resolution" value="1" units="1/dev"/>
        </inkml:channelProperties>
      </inkml:inkSource>
      <inkml:timestamp xml:id="ts0" timeString="2016-06-09T00:13:12.844"/>
    </inkml:context>
    <inkml:brush xml:id="br0">
      <inkml:brushProperty name="width" value="0.13333" units="cm"/>
      <inkml:brushProperty name="height" value="0.13333" units="cm"/>
      <inkml:brushProperty name="color" value="#ED1C24"/>
      <inkml:brushProperty name="fitToCurve" value="1"/>
    </inkml:brush>
  </inkml:definitions>
  <inkml:trace contextRef="#ctx0" brushRef="#br0">5251 3629 0,'-24'0'0,"-25"0"78,25 0-62,-1 0-1,1 0 1,-1 0 0,1 0-1,-1 0 1,-23 25-1,23-25-15,1 0 0,-1 0 16,1 0 0,-1 0 31,1 0-32,-25 0 16,25 0 1,-1 0-17,1 0 17,48 0 77,1 0-78,24 0 0,-25 0-15,0 0 0,-24 24-1,0 25 1,0-25-16,0 1 0,0-1 0,0 1 16,0-1-16,0 0 15,25-24-15,-25 49 0,24-24 16,1-1-1,-25 1 95,24-25-79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193BC0-897D-4A7A-B3AC-23882EDEF442}" type="datetimeFigureOut">
              <a:rPr lang="ru-RU" smtClean="0"/>
              <a:t>16.01.2017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76D837-9049-4F63-BF2E-1650C3F0611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3881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Перефразировать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6D837-9049-4F63-BF2E-1650C3F06119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22002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29A87-0197-4797-BF62-3659684A05F1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78885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6D837-9049-4F63-BF2E-1650C3F06119}" type="slidenum">
              <a:rPr lang="ru-RU" smtClean="0"/>
              <a:pPr/>
              <a:t>42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379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algn="r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5535187-33E6-4073-9591-F76DE800F6DE}" type="slidenum">
              <a:rPr lang="ru-RU" sz="140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rPr>
              <a:pPr algn="r" hangingPunct="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45</a:t>
            </a:fld>
            <a:endParaRPr lang="ru-RU" sz="1400" dirty="0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Номер слайда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algn="r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C039827-9088-4D90-8566-66C1BEEB6A92}" type="slidenum">
              <a:rPr lang="ru-RU" sz="140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rPr>
              <a:pPr algn="r" hangingPunct="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45</a:t>
            </a:fld>
            <a:endParaRPr lang="ru-RU" sz="1400" dirty="0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15950" y="877888"/>
            <a:ext cx="5626100" cy="3165475"/>
          </a:xfrm>
          <a:solidFill>
            <a:srgbClr val="5B9BD5"/>
          </a:solidFill>
          <a:ln w="12701" cap="flat">
            <a:solidFill>
              <a:srgbClr val="41719C"/>
            </a:solidFill>
            <a:prstDash val="solid"/>
            <a:miter/>
          </a:ln>
        </p:spPr>
      </p:sp>
      <p:sp>
        <p:nvSpPr>
          <p:cNvPr id="5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060923" y="4350239"/>
            <a:ext cx="4741200" cy="3512877"/>
          </a:xfrm>
        </p:spPr>
        <p:txBody>
          <a:bodyPr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88842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Заголовок!!! Многоуровневый!!!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6D837-9049-4F63-BF2E-1650C3F06119}" type="slidenum">
              <a:rPr lang="ru-RU" smtClean="0"/>
              <a:pPr/>
              <a:t>49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02489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mtClean="0"/>
              <a:t>Заголовок!!!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6D837-9049-4F63-BF2E-1650C3F06119}" type="slidenum">
              <a:rPr lang="ru-RU" smtClean="0"/>
              <a:pPr/>
              <a:t>50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10052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6D837-9049-4F63-BF2E-1650C3F06119}" type="slidenum">
              <a:rPr lang="ru-RU" smtClean="0"/>
              <a:pPr/>
              <a:t>53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83228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Заголовок отработать . Много уровней.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6D837-9049-4F63-BF2E-1650C3F06119}" type="slidenum">
              <a:rPr lang="ru-RU" smtClean="0"/>
              <a:pPr/>
              <a:t>56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80282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Нужны пояснения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6D837-9049-4F63-BF2E-1650C3F06119}" type="slidenum">
              <a:rPr lang="ru-RU" smtClean="0"/>
              <a:pPr/>
              <a:t>57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98658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Не понятная картинка. Какая надпись нужна? Картинку зафиксировать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6D837-9049-4F63-BF2E-1650C3F06119}" type="slidenum">
              <a:rPr lang="ru-RU" smtClean="0"/>
              <a:pPr/>
              <a:t>58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08627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«Обычные мероприятия» – добавить заголовок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6D837-9049-4F63-BF2E-1650C3F06119}" type="slidenum">
              <a:rPr lang="ru-RU" smtClean="0"/>
              <a:pPr/>
              <a:t>60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0953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Картинка нужна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6D837-9049-4F63-BF2E-1650C3F06119}" type="slidenum">
              <a:rPr lang="ru-RU" smtClean="0"/>
              <a:pPr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48402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algn="r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AE59B29-B05D-408A-A730-53DB240EC439}" type="slidenum">
              <a:rPr lang="ru-RU" sz="140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rPr>
              <a:pPr algn="r" hangingPunct="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62</a:t>
            </a:fld>
            <a:endParaRPr lang="ru-RU" sz="1400" dirty="0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Номер слайда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algn="r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5139FE1-8025-4878-99EA-DFFD40E63C01}" type="slidenum">
              <a:rPr lang="ru-RU" sz="140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rPr>
              <a:pPr algn="r" hangingPunct="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62</a:t>
            </a:fld>
            <a:endParaRPr lang="ru-RU" sz="1400" dirty="0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15950" y="877888"/>
            <a:ext cx="5626100" cy="3165475"/>
          </a:xfrm>
          <a:solidFill>
            <a:srgbClr val="5B9BD5"/>
          </a:solidFill>
          <a:ln w="12701" cap="flat">
            <a:solidFill>
              <a:srgbClr val="41719C"/>
            </a:solidFill>
            <a:prstDash val="solid"/>
            <a:miter/>
          </a:ln>
        </p:spPr>
      </p:sp>
      <p:sp>
        <p:nvSpPr>
          <p:cNvPr id="5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060923" y="4350239"/>
            <a:ext cx="4741200" cy="3512877"/>
          </a:xfrm>
        </p:spPr>
        <p:txBody>
          <a:bodyPr>
            <a:spAutoFit/>
          </a:bodyPr>
          <a:lstStyle/>
          <a:p>
            <a:r>
              <a:rPr lang="ru-RU" dirty="0" smtClean="0"/>
              <a:t>Ещё поработать с заголовком</a:t>
            </a:r>
            <a:r>
              <a:rPr lang="ru-RU" baseline="0" dirty="0" smtClean="0"/>
              <a:t> (шрифт и его размеры)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45549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Расстояние между фразами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2F387E-9614-436F-B4C3-9D3A190E7B4F}" type="slidenum">
              <a:rPr lang="ru-RU" smtClean="0"/>
              <a:pPr/>
              <a:t>63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1542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algn="r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62E8F78-D448-4FC2-919A-5B3C9ACBC00D}" type="slidenum">
              <a:rPr lang="ru-RU" sz="140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rPr>
              <a:pPr algn="r" hangingPunct="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64</a:t>
            </a:fld>
            <a:endParaRPr lang="ru-RU" sz="1400" dirty="0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Номер слайда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algn="r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FA5A148-651F-4208-89B6-A09159382AB0}" type="slidenum">
              <a:rPr lang="ru-RU" sz="140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rPr>
              <a:pPr algn="r" hangingPunct="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64</a:t>
            </a:fld>
            <a:endParaRPr lang="ru-RU" sz="1400" dirty="0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15950" y="877888"/>
            <a:ext cx="5626100" cy="3165475"/>
          </a:xfrm>
          <a:solidFill>
            <a:srgbClr val="5B9BD5"/>
          </a:solidFill>
          <a:ln w="12701" cap="flat">
            <a:solidFill>
              <a:srgbClr val="41719C"/>
            </a:solidFill>
            <a:prstDash val="solid"/>
            <a:miter/>
          </a:ln>
        </p:spPr>
      </p:sp>
      <p:sp>
        <p:nvSpPr>
          <p:cNvPr id="5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060923" y="4350239"/>
            <a:ext cx="4741200" cy="3512877"/>
          </a:xfrm>
        </p:spPr>
        <p:txBody>
          <a:bodyPr>
            <a:spAutoFit/>
          </a:bodyPr>
          <a:lstStyle/>
          <a:p>
            <a:r>
              <a:rPr lang="ru-RU" dirty="0" err="1" smtClean="0"/>
              <a:t>Заголоаок</a:t>
            </a:r>
            <a:r>
              <a:rPr lang="ru-RU" dirty="0" smtClean="0"/>
              <a:t> доделать – таза перенести в 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49168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algn="r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605266B-6BFC-4916-BFD6-FC53A0C3FFAB}" type="slidenum">
              <a:rPr lang="ru-RU" sz="140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rPr>
              <a:pPr algn="r" hangingPunct="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65</a:t>
            </a:fld>
            <a:endParaRPr lang="ru-RU" sz="1400" dirty="0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Номер слайда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algn="r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F5EB922-DA20-4302-BE53-43D2FB378C8C}" type="slidenum">
              <a:rPr lang="ru-RU" sz="140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rPr>
              <a:pPr algn="r" hangingPunct="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65</a:t>
            </a:fld>
            <a:endParaRPr lang="ru-RU" sz="1400" dirty="0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15950" y="877888"/>
            <a:ext cx="5626100" cy="3165475"/>
          </a:xfrm>
          <a:solidFill>
            <a:srgbClr val="5B9BD5"/>
          </a:solidFill>
          <a:ln w="12701" cap="flat">
            <a:solidFill>
              <a:srgbClr val="41719C"/>
            </a:solidFill>
            <a:prstDash val="solid"/>
            <a:miter/>
          </a:ln>
        </p:spPr>
      </p:sp>
      <p:sp>
        <p:nvSpPr>
          <p:cNvPr id="5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060923" y="4350239"/>
            <a:ext cx="4741200" cy="3512877"/>
          </a:xfrm>
        </p:spPr>
        <p:txBody>
          <a:bodyPr>
            <a:spAutoFit/>
          </a:bodyPr>
          <a:lstStyle/>
          <a:p>
            <a:r>
              <a:rPr lang="ru-RU" dirty="0" smtClean="0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60807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algn="r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2EB40CC-7003-4EF4-826C-BA974DDA8037}" type="slidenum">
              <a:rPr lang="ru-RU" sz="140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rPr>
              <a:pPr algn="r" hangingPunct="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66</a:t>
            </a:fld>
            <a:endParaRPr lang="ru-RU" sz="1400" dirty="0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Номер слайда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algn="r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F9B75A8-839B-4A9C-BB64-BEB0BA419AB2}" type="slidenum">
              <a:rPr lang="ru-RU" sz="140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rPr>
              <a:pPr algn="r" hangingPunct="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66</a:t>
            </a:fld>
            <a:endParaRPr lang="ru-RU" sz="1400" dirty="0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15950" y="877888"/>
            <a:ext cx="5626100" cy="3165475"/>
          </a:xfrm>
          <a:solidFill>
            <a:srgbClr val="5B9BD5"/>
          </a:solidFill>
          <a:ln w="12701" cap="flat">
            <a:solidFill>
              <a:srgbClr val="41719C"/>
            </a:solidFill>
            <a:prstDash val="solid"/>
            <a:miter/>
          </a:ln>
        </p:spPr>
      </p:sp>
      <p:sp>
        <p:nvSpPr>
          <p:cNvPr id="5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060923" y="4350239"/>
            <a:ext cx="4741200" cy="3512877"/>
          </a:xfrm>
        </p:spPr>
        <p:txBody>
          <a:bodyPr>
            <a:spAutoFit/>
          </a:bodyPr>
          <a:lstStyle/>
          <a:p>
            <a:r>
              <a:rPr lang="ru-RU" sz="12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мышечную часть меридиана Мочевого пузыря,    Текст?!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03079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6D837-9049-4F63-BF2E-1650C3F06119}" type="slidenum">
              <a:rPr lang="ru-RU" smtClean="0"/>
              <a:pPr/>
              <a:t>68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00459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baseline="0" dirty="0" smtClean="0"/>
              <a:t>Заголовок.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6D837-9049-4F63-BF2E-1650C3F06119}" type="slidenum">
              <a:rPr lang="ru-RU" smtClean="0"/>
              <a:pPr/>
              <a:t>69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36663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algn="r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3276E5F-3554-4DFD-AB0F-E384A7C1AB45}" type="slidenum">
              <a:rPr lang="ru-RU" sz="140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rPr>
              <a:pPr algn="r" hangingPunct="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70</a:t>
            </a:fld>
            <a:endParaRPr lang="ru-RU" sz="1400" dirty="0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Номер слайда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algn="r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DD0F4FF-9BD8-411E-B790-2FF1CE0FDACB}" type="slidenum">
              <a:rPr lang="ru-RU" sz="140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rPr>
              <a:pPr algn="r" hangingPunct="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70</a:t>
            </a:fld>
            <a:endParaRPr lang="ru-RU" sz="1400" dirty="0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15950" y="877888"/>
            <a:ext cx="5626100" cy="3165475"/>
          </a:xfrm>
          <a:solidFill>
            <a:srgbClr val="5B9BD5"/>
          </a:solidFill>
          <a:ln w="12701" cap="flat">
            <a:solidFill>
              <a:srgbClr val="41719C"/>
            </a:solidFill>
            <a:prstDash val="solid"/>
            <a:miter/>
          </a:ln>
        </p:spPr>
      </p:sp>
      <p:sp>
        <p:nvSpPr>
          <p:cNvPr id="5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060923" y="4350239"/>
            <a:ext cx="4741200" cy="3512877"/>
          </a:xfrm>
        </p:spPr>
        <p:txBody>
          <a:bodyPr>
            <a:spAutoFit/>
          </a:bodyPr>
          <a:lstStyle/>
          <a:p>
            <a:r>
              <a:rPr lang="ru-RU" dirty="0" smtClean="0"/>
              <a:t>Заголовок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57752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algn="r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D35DE05-D4BB-4F96-BA82-D0DA632A4E43}" type="slidenum">
              <a:rPr lang="ru-RU" sz="140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rPr>
              <a:pPr algn="r" hangingPunct="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71</a:t>
            </a:fld>
            <a:endParaRPr lang="ru-RU" sz="1400" dirty="0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Номер слайда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algn="r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0F4BB15-AE81-43E9-9029-9F2C734DBA87}" type="slidenum">
              <a:rPr lang="ru-RU" sz="140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rPr>
              <a:pPr algn="r" hangingPunct="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71</a:t>
            </a:fld>
            <a:endParaRPr lang="ru-RU" sz="1400" dirty="0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15950" y="877888"/>
            <a:ext cx="5626100" cy="3165475"/>
          </a:xfrm>
          <a:solidFill>
            <a:srgbClr val="5B9BD5"/>
          </a:solidFill>
          <a:ln w="12701" cap="flat">
            <a:solidFill>
              <a:srgbClr val="41719C"/>
            </a:solidFill>
            <a:prstDash val="solid"/>
            <a:miter/>
          </a:ln>
        </p:spPr>
      </p:sp>
      <p:sp>
        <p:nvSpPr>
          <p:cNvPr id="5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060923" y="4350239"/>
            <a:ext cx="4741200" cy="3512877"/>
          </a:xfrm>
        </p:spPr>
        <p:txBody>
          <a:bodyPr>
            <a:spAutoFit/>
          </a:bodyPr>
          <a:lstStyle/>
          <a:p>
            <a:r>
              <a:rPr lang="ru-RU" dirty="0" smtClean="0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04132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6D837-9049-4F63-BF2E-1650C3F06119}" type="slidenum">
              <a:rPr lang="ru-RU" smtClean="0"/>
              <a:pPr/>
              <a:t>72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68120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 реализует путем лечебного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самовоздействия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специфическое.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Редакция и добавление текста и </a:t>
            </a:r>
            <a:r>
              <a:rPr lang="ru-RU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ред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картинки</a:t>
            </a:r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резонансное преобразование кинетической энергии организма, через вибрацию в механизмы оздоровления.</a:t>
            </a:r>
          </a:p>
          <a:p>
            <a:pPr fontAlgn="base"/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Лечебное действие проявляется в комплексе основных физиологических механизмов: тонизирующего влияния, </a:t>
            </a:r>
          </a:p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улучшения трофики (питания) тканей, формирования компенсаций (замены) и нормализации функций организма.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FEA8F9-02A3-4062-AC60-81B9D1A746CC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95867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algn="r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FAF90CE-00F8-422A-A263-B1063B619654}" type="slidenum">
              <a:rPr lang="ru-RU" sz="140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rPr>
              <a:pPr algn="r" hangingPunct="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73</a:t>
            </a:fld>
            <a:endParaRPr lang="ru-RU" sz="1400" dirty="0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Номер слайда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algn="r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0025FEF-E3E8-4B70-88C0-D77089966BD3}" type="slidenum">
              <a:rPr lang="ru-RU" sz="140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rPr>
              <a:pPr algn="r" hangingPunct="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73</a:t>
            </a:fld>
            <a:endParaRPr lang="ru-RU" sz="1400" dirty="0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15950" y="877888"/>
            <a:ext cx="5626100" cy="3165475"/>
          </a:xfrm>
          <a:solidFill>
            <a:srgbClr val="5B9BD5"/>
          </a:solidFill>
          <a:ln w="12701" cap="flat">
            <a:solidFill>
              <a:srgbClr val="41719C"/>
            </a:solidFill>
            <a:prstDash val="solid"/>
            <a:miter/>
          </a:ln>
        </p:spPr>
      </p:sp>
      <p:sp>
        <p:nvSpPr>
          <p:cNvPr id="5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060923" y="4350239"/>
            <a:ext cx="4741200" cy="3512877"/>
          </a:xfrm>
        </p:spPr>
        <p:txBody>
          <a:bodyPr>
            <a:spAutoFit/>
          </a:bodyPr>
          <a:lstStyle/>
          <a:p>
            <a:r>
              <a:rPr lang="ru-RU" dirty="0" smtClean="0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69072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6D837-9049-4F63-BF2E-1650C3F06119}" type="slidenum">
              <a:rPr lang="ru-RU" smtClean="0"/>
              <a:pPr/>
              <a:t>74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89830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Заголовок Работа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6D837-9049-4F63-BF2E-1650C3F06119}" type="slidenum">
              <a:rPr lang="ru-RU" smtClean="0"/>
              <a:pPr/>
              <a:t>76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867639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Дизайн посмотреть!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6D837-9049-4F63-BF2E-1650C3F06119}" type="slidenum">
              <a:rPr lang="ru-RU" smtClean="0"/>
              <a:pPr/>
              <a:t>79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823794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6D837-9049-4F63-BF2E-1650C3F06119}" type="slidenum">
              <a:rPr lang="ru-RU" smtClean="0"/>
              <a:pPr/>
              <a:t>80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56673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Повторы текста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6D837-9049-4F63-BF2E-1650C3F06119}" type="slidenum">
              <a:rPr lang="ru-RU" smtClean="0"/>
              <a:pPr/>
              <a:t>83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192310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Очень много текста. Сократить.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6D837-9049-4F63-BF2E-1650C3F06119}" type="slidenum">
              <a:rPr lang="ru-RU" smtClean="0"/>
              <a:pPr/>
              <a:t>84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7955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algn="r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B77833C-4F40-4D87-94B4-E0CE6CFCF3BD}" type="slidenum">
              <a:rPr lang="ru-RU" sz="140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rPr>
              <a:pPr algn="r" hangingPunct="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11</a:t>
            </a:fld>
            <a:endParaRPr lang="ru-RU" sz="1400" dirty="0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Номер слайда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algn="r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720BA99-DEBB-4AB1-94E6-4BA52153CBAB}" type="slidenum">
              <a:rPr lang="ru-RU" sz="140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rPr>
              <a:pPr algn="r" hangingPunct="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11</a:t>
            </a:fld>
            <a:endParaRPr lang="ru-RU" sz="1400" dirty="0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15950" y="877888"/>
            <a:ext cx="5626100" cy="3165475"/>
          </a:xfrm>
          <a:solidFill>
            <a:srgbClr val="5B9BD5"/>
          </a:solidFill>
          <a:ln w="12701" cap="flat">
            <a:solidFill>
              <a:srgbClr val="41719C"/>
            </a:solidFill>
            <a:prstDash val="solid"/>
            <a:miter/>
          </a:ln>
        </p:spPr>
      </p:sp>
      <p:sp>
        <p:nvSpPr>
          <p:cNvPr id="5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060923" y="4350239"/>
            <a:ext cx="4741200" cy="3512877"/>
          </a:xfrm>
        </p:spPr>
        <p:txBody>
          <a:bodyPr>
            <a:spAutoFit/>
          </a:bodyPr>
          <a:lstStyle/>
          <a:p>
            <a:r>
              <a:rPr lang="ru-RU" dirty="0" smtClean="0"/>
              <a:t>Первый блок</a:t>
            </a:r>
            <a:r>
              <a:rPr lang="ru-RU" baseline="0" dirty="0" smtClean="0"/>
              <a:t> убрать или преобразовать. Пока оставим!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94718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Перестроить!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6D837-9049-4F63-BF2E-1650C3F06119}" type="slidenum">
              <a:rPr lang="ru-RU" smtClean="0"/>
              <a:pPr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74907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6D837-9049-4F63-BF2E-1650C3F06119}" type="slidenum">
              <a:rPr lang="ru-RU" smtClean="0"/>
              <a:pPr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85722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algn="r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6E07EAD-FCF5-4C3C-A2C8-E68EA6FACAC0}" type="slidenum">
              <a:rPr lang="ru-RU" sz="140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rPr>
              <a:pPr algn="r" hangingPunct="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29</a:t>
            </a:fld>
            <a:endParaRPr lang="ru-RU" sz="1400" dirty="0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Номер слайда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algn="r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F7FA4D4-2D3C-4AF0-B944-BA1E185A98E2}" type="slidenum">
              <a:rPr lang="ru-RU" sz="140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rPr>
              <a:pPr algn="r" hangingPunct="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29</a:t>
            </a:fld>
            <a:endParaRPr lang="ru-RU" sz="1400" dirty="0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15950" y="877888"/>
            <a:ext cx="5626100" cy="3165475"/>
          </a:xfrm>
          <a:solidFill>
            <a:srgbClr val="5B9BD5"/>
          </a:solidFill>
          <a:ln w="12701" cap="flat">
            <a:solidFill>
              <a:srgbClr val="41719C"/>
            </a:solidFill>
            <a:prstDash val="solid"/>
            <a:miter/>
          </a:ln>
        </p:spPr>
      </p:sp>
      <p:sp>
        <p:nvSpPr>
          <p:cNvPr id="5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060923" y="4350239"/>
            <a:ext cx="4741200" cy="3512877"/>
          </a:xfrm>
        </p:spPr>
        <p:txBody>
          <a:bodyPr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19443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algn="r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D84CE10-C771-478B-B927-70F3BF39BD48}" type="slidenum">
              <a:rPr lang="ru-RU" sz="140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rPr>
              <a:pPr algn="r" hangingPunct="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34</a:t>
            </a:fld>
            <a:endParaRPr lang="ru-RU" sz="1400" dirty="0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Номер слайда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algn="r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46DA56A-6268-47FB-B2B5-DCDF21E0513E}" type="slidenum">
              <a:rPr lang="ru-RU" sz="140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rPr>
              <a:pPr algn="r" hangingPunct="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34</a:t>
            </a:fld>
            <a:endParaRPr lang="ru-RU" sz="1400" dirty="0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15950" y="877888"/>
            <a:ext cx="5626100" cy="3165475"/>
          </a:xfrm>
          <a:solidFill>
            <a:srgbClr val="5B9BD5"/>
          </a:solidFill>
          <a:ln w="12701" cap="flat">
            <a:solidFill>
              <a:srgbClr val="41719C"/>
            </a:solidFill>
            <a:prstDash val="solid"/>
            <a:miter/>
          </a:ln>
        </p:spPr>
      </p:sp>
      <p:sp>
        <p:nvSpPr>
          <p:cNvPr id="5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060923" y="4350239"/>
            <a:ext cx="4741200" cy="3512877"/>
          </a:xfrm>
        </p:spPr>
        <p:txBody>
          <a:bodyPr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48067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ЭМБЛЕМА!!!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6D837-9049-4F63-BF2E-1650C3F06119}" type="slidenum">
              <a:rPr lang="ru-RU" smtClean="0"/>
              <a:pPr/>
              <a:t>37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8674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BF6CD-3B82-4E81-A716-BD74ACC08536}" type="datetimeFigureOut">
              <a:rPr lang="ru-RU" smtClean="0"/>
              <a:t>16.01.2017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613B6-73CF-45FD-9D0F-C7AF58FB873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2979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BF6CD-3B82-4E81-A716-BD74ACC08536}" type="datetimeFigureOut">
              <a:rPr lang="ru-RU" smtClean="0"/>
              <a:t>16.01.2017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613B6-73CF-45FD-9D0F-C7AF58FB873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8098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BF6CD-3B82-4E81-A716-BD74ACC08536}" type="datetimeFigureOut">
              <a:rPr lang="ru-RU" smtClean="0"/>
              <a:t>16.01.2017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613B6-73CF-45FD-9D0F-C7AF58FB873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9356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BF6CD-3B82-4E81-A716-BD74ACC08536}" type="datetimeFigureOut">
              <a:rPr lang="ru-RU" smtClean="0"/>
              <a:t>16.01.2017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613B6-73CF-45FD-9D0F-C7AF58FB873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6243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BF6CD-3B82-4E81-A716-BD74ACC08536}" type="datetimeFigureOut">
              <a:rPr lang="ru-RU" smtClean="0"/>
              <a:t>16.01.2017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613B6-73CF-45FD-9D0F-C7AF58FB873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6676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BF6CD-3B82-4E81-A716-BD74ACC08536}" type="datetimeFigureOut">
              <a:rPr lang="ru-RU" smtClean="0"/>
              <a:t>16.01.2017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613B6-73CF-45FD-9D0F-C7AF58FB873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5790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BF6CD-3B82-4E81-A716-BD74ACC08536}" type="datetimeFigureOut">
              <a:rPr lang="ru-RU" smtClean="0"/>
              <a:t>16.01.2017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613B6-73CF-45FD-9D0F-C7AF58FB873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26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BF6CD-3B82-4E81-A716-BD74ACC08536}" type="datetimeFigureOut">
              <a:rPr lang="ru-RU" smtClean="0"/>
              <a:t>16.01.2017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613B6-73CF-45FD-9D0F-C7AF58FB873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9925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BF6CD-3B82-4E81-A716-BD74ACC08536}" type="datetimeFigureOut">
              <a:rPr lang="ru-RU" smtClean="0"/>
              <a:t>16.01.2017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613B6-73CF-45FD-9D0F-C7AF58FB873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018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BF6CD-3B82-4E81-A716-BD74ACC08536}" type="datetimeFigureOut">
              <a:rPr lang="ru-RU" smtClean="0"/>
              <a:t>16.01.2017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613B6-73CF-45FD-9D0F-C7AF58FB873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4782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BF6CD-3B82-4E81-A716-BD74ACC08536}" type="datetimeFigureOut">
              <a:rPr lang="ru-RU" smtClean="0"/>
              <a:t>16.01.2017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613B6-73CF-45FD-9D0F-C7AF58FB873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1570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2BF6CD-3B82-4E81-A716-BD74ACC08536}" type="datetimeFigureOut">
              <a:rPr lang="ru-RU" smtClean="0"/>
              <a:t>16.01.2017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613B6-73CF-45FD-9D0F-C7AF58FB873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0563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tiff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tiff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tiff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tiff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tiff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35.jpe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5.tiff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5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tiff"/><Relationship Id="rId4" Type="http://schemas.openxmlformats.org/officeDocument/2006/relationships/image" Target="../media/image51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tiff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tiff"/><Relationship Id="rId5" Type="http://schemas.microsoft.com/office/2007/relationships/hdphoto" Target="../media/hdphoto2.wdp"/><Relationship Id="rId4" Type="http://schemas.openxmlformats.org/officeDocument/2006/relationships/image" Target="../media/image6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5.tif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66.png"/><Relationship Id="rId4" Type="http://schemas.microsoft.com/office/2007/relationships/hdphoto" Target="../media/hdphoto3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tiff"/><Relationship Id="rId4" Type="http://schemas.openxmlformats.org/officeDocument/2006/relationships/image" Target="../media/image6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microsoft.com/office/2007/relationships/hdphoto" Target="../media/hdphoto4.wdp"/><Relationship Id="rId4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tiff"/><Relationship Id="rId4" Type="http://schemas.openxmlformats.org/officeDocument/2006/relationships/image" Target="../media/image7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5.tiff"/><Relationship Id="rId4" Type="http://schemas.openxmlformats.org/officeDocument/2006/relationships/image" Target="../media/image7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12" Type="http://schemas.openxmlformats.org/officeDocument/2006/relationships/image" Target="../media/image5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openxmlformats.org/officeDocument/2006/relationships/image" Target="../media/image83.jpeg"/><Relationship Id="rId5" Type="http://schemas.openxmlformats.org/officeDocument/2006/relationships/image" Target="../media/image77.jpeg"/><Relationship Id="rId10" Type="http://schemas.openxmlformats.org/officeDocument/2006/relationships/image" Target="../media/image82.jpeg"/><Relationship Id="rId4" Type="http://schemas.openxmlformats.org/officeDocument/2006/relationships/image" Target="../media/image76.png"/><Relationship Id="rId9" Type="http://schemas.openxmlformats.org/officeDocument/2006/relationships/image" Target="../media/image81.jpe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tif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tiff"/><Relationship Id="rId4" Type="http://schemas.openxmlformats.org/officeDocument/2006/relationships/image" Target="../media/image8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http://cs620519.vk.me/v620519108/14232/IyxktqY1sIA.jpg" TargetMode="External"/><Relationship Id="rId7" Type="http://schemas.openxmlformats.org/officeDocument/2006/relationships/image" Target="../media/image5.tiff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emf"/><Relationship Id="rId4" Type="http://schemas.openxmlformats.org/officeDocument/2006/relationships/image" Target="../media/image8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image" Target="http://cs620519.vk.me/v620519108/14232/IyxktqY1sIA.jpg" TargetMode="External"/><Relationship Id="rId4" Type="http://schemas.openxmlformats.org/officeDocument/2006/relationships/image" Target="../media/image8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tif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tiff"/><Relationship Id="rId4" Type="http://schemas.openxmlformats.org/officeDocument/2006/relationships/image" Target="../media/image96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http://cs620519.vk.me/v620519108/14232/IyxktqY1sIA.jpg" TargetMode="External"/><Relationship Id="rId3" Type="http://schemas.openxmlformats.org/officeDocument/2006/relationships/image" Target="../media/image99.jpeg"/><Relationship Id="rId7" Type="http://schemas.openxmlformats.org/officeDocument/2006/relationships/image" Target="../media/image8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11" Type="http://schemas.openxmlformats.org/officeDocument/2006/relationships/image" Target="../media/image5.tiff"/><Relationship Id="rId5" Type="http://schemas.openxmlformats.org/officeDocument/2006/relationships/image" Target="../media/image92.jpeg"/><Relationship Id="rId10" Type="http://schemas.microsoft.com/office/2007/relationships/hdphoto" Target="../media/hdphoto4.wdp"/><Relationship Id="rId4" Type="http://schemas.microsoft.com/office/2007/relationships/hdphoto" Target="../media/hdphoto6.wdp"/><Relationship Id="rId9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tif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tif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5" Type="http://schemas.openxmlformats.org/officeDocument/2006/relationships/image" Target="../media/image5.tiff"/><Relationship Id="rId4" Type="http://schemas.openxmlformats.org/officeDocument/2006/relationships/image" Target="../media/image107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9.jpeg"/><Relationship Id="rId7" Type="http://schemas.openxmlformats.org/officeDocument/2006/relationships/image" Target="../media/image11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Relationship Id="rId9" Type="http://schemas.openxmlformats.org/officeDocument/2006/relationships/image" Target="../media/image5.tif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emf"/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tiff"/><Relationship Id="rId4" Type="http://schemas.openxmlformats.org/officeDocument/2006/relationships/image" Target="../media/image120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jpeg"/><Relationship Id="rId4" Type="http://schemas.openxmlformats.org/officeDocument/2006/relationships/image" Target="../media/image5.tiff"/></Relationships>
</file>

<file path=ppt/slides/_rels/slide6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2.jpe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jpeg"/><Relationship Id="rId5" Type="http://schemas.openxmlformats.org/officeDocument/2006/relationships/image" Target="../media/image5.tiff"/><Relationship Id="rId4" Type="http://schemas.openxmlformats.org/officeDocument/2006/relationships/image" Target="../media/image123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7" Type="http://schemas.openxmlformats.org/officeDocument/2006/relationships/image" Target="../media/image11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tiff"/><Relationship Id="rId5" Type="http://schemas.openxmlformats.org/officeDocument/2006/relationships/image" Target="../media/image129.emf"/><Relationship Id="rId4" Type="http://schemas.openxmlformats.org/officeDocument/2006/relationships/image" Target="../media/image12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2.jpeg"/><Relationship Id="rId4" Type="http://schemas.openxmlformats.org/officeDocument/2006/relationships/image" Target="../media/image13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hyperlink" Target="http://www.medlinks.ru/images/art/all12/new_pa49.gi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13" Type="http://schemas.openxmlformats.org/officeDocument/2006/relationships/image" Target="../media/image140.png"/><Relationship Id="rId18" Type="http://schemas.openxmlformats.org/officeDocument/2006/relationships/customXml" Target="../ink/ink7.xml"/><Relationship Id="rId26" Type="http://schemas.openxmlformats.org/officeDocument/2006/relationships/image" Target="../media/image5.tiff"/><Relationship Id="rId3" Type="http://schemas.openxmlformats.org/officeDocument/2006/relationships/image" Target="../media/image137.jpeg"/><Relationship Id="rId21" Type="http://schemas.openxmlformats.org/officeDocument/2006/relationships/image" Target="../media/image144.png"/><Relationship Id="rId7" Type="http://schemas.openxmlformats.org/officeDocument/2006/relationships/image" Target="../media/image137.png"/><Relationship Id="rId12" Type="http://schemas.openxmlformats.org/officeDocument/2006/relationships/customXml" Target="../ink/ink4.xml"/><Relationship Id="rId17" Type="http://schemas.openxmlformats.org/officeDocument/2006/relationships/image" Target="../media/image142.png"/><Relationship Id="rId25" Type="http://schemas.openxmlformats.org/officeDocument/2006/relationships/image" Target="../media/image146.png"/><Relationship Id="rId2" Type="http://schemas.openxmlformats.org/officeDocument/2006/relationships/notesSlide" Target="../notesSlides/notesSlide26.xml"/><Relationship Id="rId16" Type="http://schemas.openxmlformats.org/officeDocument/2006/relationships/customXml" Target="../ink/ink6.xml"/><Relationship Id="rId20" Type="http://schemas.openxmlformats.org/officeDocument/2006/relationships/customXml" Target="../ink/ink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image" Target="../media/image139.png"/><Relationship Id="rId24" Type="http://schemas.openxmlformats.org/officeDocument/2006/relationships/customXml" Target="../ink/ink10.xml"/><Relationship Id="rId5" Type="http://schemas.openxmlformats.org/officeDocument/2006/relationships/image" Target="../media/image136.png"/><Relationship Id="rId15" Type="http://schemas.openxmlformats.org/officeDocument/2006/relationships/image" Target="../media/image141.png"/><Relationship Id="rId23" Type="http://schemas.openxmlformats.org/officeDocument/2006/relationships/image" Target="../media/image145.png"/><Relationship Id="rId19" Type="http://schemas.openxmlformats.org/officeDocument/2006/relationships/image" Target="../media/image143.png"/><Relationship Id="rId4" Type="http://schemas.openxmlformats.org/officeDocument/2006/relationships/customXml" Target="../ink/ink1.xml"/><Relationship Id="rId9" Type="http://schemas.openxmlformats.org/officeDocument/2006/relationships/customXml" Target="../ink/ink3.xml"/><Relationship Id="rId14" Type="http://schemas.openxmlformats.org/officeDocument/2006/relationships/customXml" Target="../ink/ink5.xml"/><Relationship Id="rId22" Type="http://schemas.openxmlformats.org/officeDocument/2006/relationships/customXml" Target="../ink/ink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9.jpeg"/><Relationship Id="rId4" Type="http://schemas.openxmlformats.org/officeDocument/2006/relationships/image" Target="../media/image148.e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1.jpeg"/><Relationship Id="rId4" Type="http://schemas.openxmlformats.org/officeDocument/2006/relationships/image" Target="../media/image105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jpeg"/><Relationship Id="rId5" Type="http://schemas.microsoft.com/office/2007/relationships/hdphoto" Target="../media/hdphoto7.wdp"/><Relationship Id="rId4" Type="http://schemas.openxmlformats.org/officeDocument/2006/relationships/image" Target="../media/image15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71.png"/><Relationship Id="rId4" Type="http://schemas.openxmlformats.org/officeDocument/2006/relationships/image" Target="../media/image156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tiff"/><Relationship Id="rId5" Type="http://schemas.openxmlformats.org/officeDocument/2006/relationships/image" Target="../media/image159.jpeg"/><Relationship Id="rId4" Type="http://schemas.openxmlformats.org/officeDocument/2006/relationships/image" Target="../media/image15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7" Type="http://schemas.openxmlformats.org/officeDocument/2006/relationships/image" Target="../media/image159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4.jpeg"/><Relationship Id="rId5" Type="http://schemas.openxmlformats.org/officeDocument/2006/relationships/image" Target="../media/image163.jpeg"/><Relationship Id="rId4" Type="http://schemas.openxmlformats.org/officeDocument/2006/relationships/image" Target="../media/image162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6.jpe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jpeg"/><Relationship Id="rId13" Type="http://schemas.openxmlformats.org/officeDocument/2006/relationships/image" Target="../media/image177.jpeg"/><Relationship Id="rId3" Type="http://schemas.openxmlformats.org/officeDocument/2006/relationships/image" Target="../media/image167.jpeg"/><Relationship Id="rId7" Type="http://schemas.openxmlformats.org/officeDocument/2006/relationships/image" Target="../media/image171.jpeg"/><Relationship Id="rId12" Type="http://schemas.openxmlformats.org/officeDocument/2006/relationships/image" Target="../media/image17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jpeg"/><Relationship Id="rId11" Type="http://schemas.openxmlformats.org/officeDocument/2006/relationships/image" Target="../media/image175.jpeg"/><Relationship Id="rId5" Type="http://schemas.openxmlformats.org/officeDocument/2006/relationships/image" Target="../media/image169.jpeg"/><Relationship Id="rId10" Type="http://schemas.openxmlformats.org/officeDocument/2006/relationships/image" Target="../media/image174.jpeg"/><Relationship Id="rId4" Type="http://schemas.openxmlformats.org/officeDocument/2006/relationships/image" Target="../media/image168.jpeg"/><Relationship Id="rId9" Type="http://schemas.openxmlformats.org/officeDocument/2006/relationships/image" Target="../media/image173.jpeg"/><Relationship Id="rId14" Type="http://schemas.openxmlformats.org/officeDocument/2006/relationships/image" Target="../media/image178.jpe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3" Type="http://schemas.openxmlformats.org/officeDocument/2006/relationships/image" Target="../media/image180.png"/><Relationship Id="rId7" Type="http://schemas.openxmlformats.org/officeDocument/2006/relationships/image" Target="../media/image184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3.png"/><Relationship Id="rId5" Type="http://schemas.openxmlformats.org/officeDocument/2006/relationships/image" Target="../media/image182.png"/><Relationship Id="rId10" Type="http://schemas.openxmlformats.org/officeDocument/2006/relationships/image" Target="../media/image187.png"/><Relationship Id="rId4" Type="http://schemas.openxmlformats.org/officeDocument/2006/relationships/image" Target="../media/image181.png"/><Relationship Id="rId9" Type="http://schemas.openxmlformats.org/officeDocument/2006/relationships/image" Target="../media/image186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png"/><Relationship Id="rId3" Type="http://schemas.openxmlformats.org/officeDocument/2006/relationships/image" Target="../media/image189.png"/><Relationship Id="rId7" Type="http://schemas.openxmlformats.org/officeDocument/2006/relationships/image" Target="../media/image193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2.png"/><Relationship Id="rId5" Type="http://schemas.openxmlformats.org/officeDocument/2006/relationships/image" Target="../media/image191.png"/><Relationship Id="rId4" Type="http://schemas.openxmlformats.org/officeDocument/2006/relationships/image" Target="../media/image190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341207"/>
            <a:ext cx="12192000" cy="671323"/>
          </a:xfrm>
          <a:prstGeom prst="rect">
            <a:avLst/>
          </a:prstGeom>
          <a:solidFill>
            <a:srgbClr val="588725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spc="300" dirty="0" smtClean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МЕТОД ПРИКЛАДНОЙ ОСТЕОКИНЕЗИОЛОГИИ</a:t>
            </a:r>
            <a:endParaRPr lang="ru-RU" sz="3200" b="1" spc="3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30876" y="1216032"/>
            <a:ext cx="5954485" cy="3272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ru-RU" sz="3600" dirty="0" smtClean="0">
                <a:solidFill>
                  <a:schemeClr val="accent3">
                    <a:lumMod val="50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Оздоровительная</a:t>
            </a:r>
            <a:r>
              <a:rPr lang="en-US" sz="3600" dirty="0" smtClean="0">
                <a:solidFill>
                  <a:schemeClr val="accent3">
                    <a:lumMod val="50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 </a:t>
            </a:r>
            <a:r>
              <a:rPr lang="ru-RU" sz="3600" dirty="0" smtClean="0">
                <a:solidFill>
                  <a:schemeClr val="accent3">
                    <a:lumMod val="50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Система </a:t>
            </a:r>
            <a:r>
              <a:rPr lang="ru-RU" sz="3600" dirty="0">
                <a:solidFill>
                  <a:srgbClr val="E96717"/>
                </a:solidFill>
                <a:latin typeface="Helvetica Neue" charset="0"/>
                <a:ea typeface="Helvetica Neue" charset="0"/>
                <a:cs typeface="Helvetica Neue" charset="0"/>
              </a:rPr>
              <a:t>"УТРО":</a:t>
            </a:r>
          </a:p>
          <a:p>
            <a:pPr>
              <a:lnSpc>
                <a:spcPts val="4200"/>
              </a:lnSpc>
            </a:pPr>
            <a:r>
              <a:rPr lang="en-US" sz="3200" dirty="0" smtClean="0">
                <a:solidFill>
                  <a:srgbClr val="E96717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             </a:t>
            </a:r>
            <a:r>
              <a:rPr lang="ru-RU" sz="3200" dirty="0" smtClean="0">
                <a:solidFill>
                  <a:srgbClr val="E96717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У</a:t>
            </a:r>
            <a:r>
              <a:rPr lang="ru-RU" sz="3200" dirty="0" smtClean="0">
                <a:solidFill>
                  <a:schemeClr val="accent3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ниверсальная</a:t>
            </a:r>
            <a:r>
              <a:rPr lang="ru-RU" sz="3200" dirty="0" smtClean="0">
                <a:solidFill>
                  <a:srgbClr val="2F190B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endParaRPr lang="ru-RU" sz="3200" dirty="0">
              <a:solidFill>
                <a:srgbClr val="2F190B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>
              <a:lnSpc>
                <a:spcPts val="4200"/>
              </a:lnSpc>
            </a:pPr>
            <a:r>
              <a:rPr lang="en-US" sz="3200" dirty="0" smtClean="0">
                <a:solidFill>
                  <a:srgbClr val="E96717"/>
                </a:solidFill>
                <a:latin typeface="Helvetica Neue" charset="0"/>
                <a:ea typeface="Helvetica Neue" charset="0"/>
                <a:cs typeface="Helvetica Neue" charset="0"/>
              </a:rPr>
              <a:t>              </a:t>
            </a:r>
            <a:r>
              <a:rPr lang="ru-RU" sz="3200" dirty="0" smtClean="0">
                <a:solidFill>
                  <a:srgbClr val="E96717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Т</a:t>
            </a:r>
            <a:r>
              <a:rPr lang="ru-RU" sz="3200" dirty="0" smtClean="0">
                <a:solidFill>
                  <a:schemeClr val="accent3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ехнология</a:t>
            </a:r>
            <a:r>
              <a:rPr lang="ru-RU" sz="3200" dirty="0" smtClean="0">
                <a:solidFill>
                  <a:srgbClr val="2F190B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endParaRPr lang="ru-RU" sz="3200" dirty="0">
              <a:solidFill>
                <a:srgbClr val="2F190B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indent="-355600">
              <a:lnSpc>
                <a:spcPts val="3800"/>
              </a:lnSpc>
            </a:pPr>
            <a:r>
              <a:rPr lang="en-US" sz="3200" dirty="0" smtClean="0">
                <a:solidFill>
                  <a:srgbClr val="E96717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             </a:t>
            </a:r>
            <a:r>
              <a:rPr lang="ru-RU" sz="3200" dirty="0" smtClean="0">
                <a:solidFill>
                  <a:srgbClr val="E96717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Р</a:t>
            </a:r>
            <a:r>
              <a:rPr lang="ru-RU" sz="3200" dirty="0" smtClean="0">
                <a:solidFill>
                  <a:schemeClr val="accent3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езонансного</a:t>
            </a:r>
            <a:r>
              <a:rPr lang="ru-RU" sz="3200" dirty="0" smtClean="0">
                <a:solidFill>
                  <a:srgbClr val="2F190B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endParaRPr lang="ru-RU" sz="3200" dirty="0">
              <a:solidFill>
                <a:srgbClr val="2F190B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>
              <a:lnSpc>
                <a:spcPts val="4200"/>
              </a:lnSpc>
            </a:pPr>
            <a:r>
              <a:rPr lang="en-US" sz="3200" dirty="0" smtClean="0">
                <a:solidFill>
                  <a:srgbClr val="E96717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             </a:t>
            </a:r>
            <a:r>
              <a:rPr lang="ru-RU" sz="3200" dirty="0" err="1" smtClean="0">
                <a:solidFill>
                  <a:srgbClr val="E96717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О</a:t>
            </a:r>
            <a:r>
              <a:rPr lang="ru-RU" sz="3200" dirty="0" err="1" smtClean="0">
                <a:solidFill>
                  <a:schemeClr val="accent3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стеокинезиса</a:t>
            </a:r>
            <a:r>
              <a:rPr lang="ru-RU" sz="3200" dirty="0" smtClean="0">
                <a:solidFill>
                  <a:srgbClr val="2F190B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endParaRPr lang="ru-RU" sz="3200" dirty="0">
              <a:solidFill>
                <a:srgbClr val="2F190B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90800" y="5023696"/>
            <a:ext cx="9353550" cy="106695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ts val="3800"/>
              </a:lnSpc>
            </a:pPr>
            <a:r>
              <a:rPr lang="ru-RU" sz="2800" b="1" smtClean="0">
                <a:solidFill>
                  <a:schemeClr val="accent3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«ВАНТОВАЯ ТРЕНИРОВКА ОСТЕОКИНЕЗИСА»</a:t>
            </a:r>
            <a:endParaRPr lang="ru-RU" sz="2800" b="1" dirty="0" smtClean="0">
              <a:solidFill>
                <a:schemeClr val="accent3">
                  <a:lumMod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algn="ctr">
              <a:lnSpc>
                <a:spcPts val="3800"/>
              </a:lnSpc>
            </a:pP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Актуальный метод оздоровления и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самопомощи</a:t>
            </a:r>
            <a:endParaRPr lang="ru-RU" sz="2800" dirty="0">
              <a:solidFill>
                <a:schemeClr val="accent3">
                  <a:lumMod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49876" y="1137150"/>
            <a:ext cx="3713524" cy="3713524"/>
          </a:xfrm>
          <a:prstGeom prst="rect">
            <a:avLst/>
          </a:prstGeom>
        </p:spPr>
      </p:pic>
      <p:pic>
        <p:nvPicPr>
          <p:cNvPr id="5" name="relaks-meditaciya-odinokiy-pastu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0638" y="15910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591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6364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9560" y="1580117"/>
            <a:ext cx="11689079" cy="128500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Оздоровление достигается при выполнении специальных упражнений </a:t>
            </a:r>
          </a:p>
          <a:p>
            <a:pPr marL="0" indent="0" algn="ctr">
              <a:buNone/>
            </a:pPr>
            <a:r>
              <a:rPr lang="ru-RU" sz="2400" b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в результате, которых происходит </a:t>
            </a:r>
            <a:r>
              <a:rPr lang="ru-RU" sz="2400" b="1" dirty="0" err="1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самовоздействие</a:t>
            </a:r>
            <a:r>
              <a:rPr lang="ru-RU" sz="2400" b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,</a:t>
            </a:r>
          </a:p>
          <a:p>
            <a:pPr marL="0" indent="0" algn="ctr">
              <a:buNone/>
            </a:pPr>
            <a:r>
              <a:rPr lang="ru-RU" sz="2400" b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через Резонансные Колебания в Костно-Мышечной системе</a:t>
            </a:r>
          </a:p>
          <a:p>
            <a:pPr marL="0" indent="0" algn="just">
              <a:buNone/>
            </a:pPr>
            <a:endParaRPr lang="ru-RU" dirty="0">
              <a:solidFill>
                <a:srgbClr val="2E764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267287"/>
            <a:ext cx="12192000" cy="1012874"/>
          </a:xfrm>
          <a:prstGeom prst="rect">
            <a:avLst/>
          </a:prstGeom>
          <a:solidFill>
            <a:srgbClr val="588725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          </a:t>
            </a:r>
            <a:endParaRPr lang="ru-RU" sz="32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7" name="Объект 2"/>
          <p:cNvSpPr txBox="1">
            <a:spLocks/>
          </p:cNvSpPr>
          <p:nvPr/>
        </p:nvSpPr>
        <p:spPr>
          <a:xfrm>
            <a:off x="4211585" y="499342"/>
            <a:ext cx="5694416" cy="6652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МЕТОД   ОСТЕОКИНЕЗИСА</a:t>
            </a:r>
            <a:endParaRPr lang="ru-RU" sz="2400" b="1" spc="3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18" name="Изображение 1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81258" y="368301"/>
            <a:ext cx="810846" cy="810846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4326" y="3351223"/>
            <a:ext cx="10611667" cy="325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36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трелка вправо 5"/>
          <p:cNvSpPr/>
          <p:nvPr/>
        </p:nvSpPr>
        <p:spPr>
          <a:xfrm>
            <a:off x="4536000" y="3240002"/>
            <a:ext cx="71999" cy="122758"/>
          </a:xfrm>
          <a:custGeom>
            <a:avLst>
              <a:gd name="f0" fmla="val 21600"/>
              <a:gd name="f1" fmla="val 108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+- f5 0 f4"/>
              <a:gd name="f10" fmla="pin 0 f0 21600"/>
              <a:gd name="f11" fmla="pin 0 f1 10800"/>
              <a:gd name="f12" fmla="val f10"/>
              <a:gd name="f13" fmla="val f11"/>
              <a:gd name="f14" fmla="*/ f9 1 21600"/>
              <a:gd name="f15" fmla="*/ f10 f7 1"/>
              <a:gd name="f16" fmla="*/ f11 f8 1"/>
              <a:gd name="f17" fmla="+- 21600 0 f13"/>
              <a:gd name="f18" fmla="+- 21600 0 f12"/>
              <a:gd name="f19" fmla="*/ 0 f14 1"/>
              <a:gd name="f20" fmla="*/ f13 f8 1"/>
              <a:gd name="f21" fmla="*/ f18 f13 1"/>
              <a:gd name="f22" fmla="*/ f19 1 f14"/>
              <a:gd name="f23" fmla="*/ f17 f8 1"/>
              <a:gd name="f24" fmla="*/ f21 1 10800"/>
              <a:gd name="f25" fmla="*/ f22 f7 1"/>
              <a:gd name="f26" fmla="+- f12 f24 0"/>
              <a:gd name="f27" fmla="*/ f26 f7 1"/>
            </a:gdLst>
            <a:ahLst>
              <a:ahXY gdRefX="f0" minX="f4" maxX="f5" gdRefY="f1" minY="f4" maxY="f6">
                <a:pos x="f15" y="f16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5" t="f20" r="f27" b="f23"/>
            <a:pathLst>
              <a:path w="21600" h="21600">
                <a:moveTo>
                  <a:pt x="f4" y="f13"/>
                </a:moveTo>
                <a:lnTo>
                  <a:pt x="f12" y="f13"/>
                </a:lnTo>
                <a:lnTo>
                  <a:pt x="f12" y="f4"/>
                </a:lnTo>
                <a:lnTo>
                  <a:pt x="f5" y="f6"/>
                </a:lnTo>
                <a:lnTo>
                  <a:pt x="f12" y="f5"/>
                </a:lnTo>
                <a:lnTo>
                  <a:pt x="f12" y="f17"/>
                </a:lnTo>
                <a:lnTo>
                  <a:pt x="f4" y="f17"/>
                </a:lnTo>
                <a:close/>
              </a:path>
            </a:pathLst>
          </a:custGeom>
          <a:solidFill>
            <a:srgbClr val="FF2DBE"/>
          </a:solidFill>
          <a:ln cap="flat">
            <a:noFill/>
            <a:prstDash val="solid"/>
          </a:ln>
        </p:spPr>
        <p:txBody>
          <a:bodyPr vert="horz" wrap="square" lIns="90004" tIns="44997" rIns="90004" bIns="44997" anchor="ctr" anchorCtr="0" compatLnSpc="0">
            <a:noAutofit/>
          </a:bodyPr>
          <a:lstStyle/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dirty="0">
              <a:solidFill>
                <a:srgbClr val="000000"/>
              </a:solidFill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84120" y="1664440"/>
            <a:ext cx="9403080" cy="1441586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1" compatLnSpc="0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dirty="0">
                <a:solidFill>
                  <a:srgbClr val="E96717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Резонанс в биологической системе </a:t>
            </a:r>
            <a:r>
              <a:rPr lang="ru-RU" sz="2400" dirty="0">
                <a:solidFill>
                  <a:srgbClr val="58872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естественным </a:t>
            </a:r>
            <a:r>
              <a:rPr lang="ru-RU" sz="2400" dirty="0" smtClean="0">
                <a:solidFill>
                  <a:srgbClr val="58872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путём </a:t>
            </a:r>
            <a:endParaRPr lang="ru-RU" sz="2400" dirty="0">
              <a:solidFill>
                <a:srgbClr val="588725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dirty="0">
                <a:solidFill>
                  <a:srgbClr val="EA6717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преобразовывает кинетическую энергию </a:t>
            </a:r>
            <a:r>
              <a:rPr lang="ru-RU" sz="2400" dirty="0">
                <a:solidFill>
                  <a:srgbClr val="58872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движения</a:t>
            </a: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dirty="0">
                <a:solidFill>
                  <a:srgbClr val="58872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в функциональную энергию организма</a:t>
            </a: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dirty="0">
                <a:solidFill>
                  <a:srgbClr val="58872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и далее</a:t>
            </a:r>
            <a:r>
              <a:rPr lang="ru-RU" sz="2400" dirty="0">
                <a:solidFill>
                  <a:srgbClr val="FF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r>
              <a:rPr lang="ru-RU" sz="2400" b="1" dirty="0">
                <a:solidFill>
                  <a:srgbClr val="EA6717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в механизмы </a:t>
            </a:r>
            <a:r>
              <a:rPr lang="ru-RU" sz="2400" b="1" dirty="0" smtClean="0">
                <a:solidFill>
                  <a:srgbClr val="EA6717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оздоровления</a:t>
            </a:r>
            <a:endParaRPr lang="ru-RU" sz="2400" dirty="0">
              <a:solidFill>
                <a:srgbClr val="EA6717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267287"/>
            <a:ext cx="12192000" cy="1012874"/>
          </a:xfrm>
          <a:prstGeom prst="rect">
            <a:avLst/>
          </a:prstGeom>
          <a:solidFill>
            <a:srgbClr val="588725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          </a:t>
            </a:r>
            <a:endParaRPr lang="ru-RU" sz="32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5040748" y="545929"/>
            <a:ext cx="8668045" cy="6652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СУТЬ МЕТОДА</a:t>
            </a:r>
            <a:endParaRPr lang="ru-RU" b="1" spc="3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81258" y="368301"/>
            <a:ext cx="810846" cy="810846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" y="1676400"/>
            <a:ext cx="2865120" cy="4968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Изображение 1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25241" y="4008120"/>
            <a:ext cx="6905352" cy="202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31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://a-mov.ru/media/images/books/bernstein-o-lovkosti_023_05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395" y="2862704"/>
            <a:ext cx="2027067" cy="356725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0" y="246224"/>
            <a:ext cx="12192000" cy="1012874"/>
          </a:xfrm>
          <a:prstGeom prst="rect">
            <a:avLst/>
          </a:prstGeom>
          <a:solidFill>
            <a:srgbClr val="588725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          </a:t>
            </a:r>
            <a:endParaRPr lang="ru-RU" sz="32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867898" y="1571371"/>
            <a:ext cx="11014948" cy="8409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Мышцы подобны вантам на корабле</a:t>
            </a:r>
            <a:r>
              <a:rPr lang="en-US" sz="2400" b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, </a:t>
            </a:r>
            <a:endParaRPr lang="ru-RU" sz="2400" b="1" dirty="0" smtClean="0">
              <a:solidFill>
                <a:srgbClr val="2E764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marL="0" indent="0" algn="ctr">
              <a:buNone/>
            </a:pPr>
            <a:r>
              <a:rPr lang="ru-RU" sz="2400" b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удерживающим мачту на корабле в вертикальном положении</a:t>
            </a:r>
            <a:endParaRPr lang="ru-RU" sz="2400" b="1" dirty="0">
              <a:solidFill>
                <a:srgbClr val="2E764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81258" y="347238"/>
            <a:ext cx="810846" cy="810846"/>
          </a:xfrm>
          <a:prstGeom prst="rect">
            <a:avLst/>
          </a:prstGeom>
        </p:spPr>
      </p:pic>
      <p:sp>
        <p:nvSpPr>
          <p:cNvPr id="10" name="Объект 2"/>
          <p:cNvSpPr txBox="1">
            <a:spLocks/>
          </p:cNvSpPr>
          <p:nvPr/>
        </p:nvSpPr>
        <p:spPr>
          <a:xfrm>
            <a:off x="2311204" y="231159"/>
            <a:ext cx="9682676" cy="9751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ПРИНЦИП РАБОТЫ КОСТНО-МЫШЕЧНОЙ </a:t>
            </a:r>
            <a:r>
              <a:rPr lang="ru-RU" sz="2800" b="1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СИСТЕМЫ</a:t>
            </a:r>
            <a:r>
              <a:rPr lang="ru-RU" sz="2800" spc="30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 </a:t>
            </a:r>
            <a:r>
              <a:rPr lang="ru-RU" sz="2800" b="1" dirty="0" smtClean="0">
                <a:solidFill>
                  <a:schemeClr val="bg1"/>
                </a:solidFill>
              </a:rPr>
              <a:t>РАСКРЫВАЕТ  ЛОГИКУ КОНЦЕПЦИИ ОСТЕОКИНЕЗИСА 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6000" y="2919731"/>
            <a:ext cx="3968660" cy="340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79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5" t="8158" r="3884" b="8250"/>
          <a:stretch/>
        </p:blipFill>
        <p:spPr>
          <a:xfrm>
            <a:off x="8291592" y="2547926"/>
            <a:ext cx="3698879" cy="40698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40520" y="2514226"/>
            <a:ext cx="5572104" cy="431202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200" b="1" dirty="0" smtClean="0">
                <a:solidFill>
                  <a:srgbClr val="2E7641"/>
                </a:solidFill>
              </a:rPr>
              <a:t>	</a:t>
            </a:r>
          </a:p>
          <a:p>
            <a:pPr marL="0" indent="0" algn="just">
              <a:buNone/>
            </a:pPr>
            <a:endParaRPr lang="ru-RU" sz="800" b="1" dirty="0" smtClean="0">
              <a:solidFill>
                <a:srgbClr val="2E7641"/>
              </a:solidFill>
            </a:endParaRPr>
          </a:p>
          <a:p>
            <a:pPr marL="0" indent="0" algn="just">
              <a:buNone/>
            </a:pPr>
            <a:r>
              <a:rPr lang="ru-RU" sz="2200" b="1" dirty="0" smtClean="0">
                <a:solidFill>
                  <a:srgbClr val="2E7641"/>
                </a:solidFill>
              </a:rPr>
              <a:t>Теория объясняет наглядно, </a:t>
            </a:r>
            <a:r>
              <a:rPr lang="ru-RU" sz="2200" b="1" dirty="0">
                <a:solidFill>
                  <a:srgbClr val="2E7641"/>
                </a:solidFill>
              </a:rPr>
              <a:t>как </a:t>
            </a:r>
            <a:r>
              <a:rPr lang="ru-RU" sz="2200" b="1" dirty="0" smtClean="0">
                <a:solidFill>
                  <a:srgbClr val="2E7641"/>
                </a:solidFill>
              </a:rPr>
              <a:t>инсталляция </a:t>
            </a:r>
            <a:r>
              <a:rPr lang="ru-RU" sz="2200" b="1" dirty="0" smtClean="0">
                <a:solidFill>
                  <a:srgbClr val="E96717"/>
                </a:solidFill>
              </a:rPr>
              <a:t>функциональной модели </a:t>
            </a:r>
            <a:r>
              <a:rPr lang="ru-RU" sz="2200" b="1" dirty="0" smtClean="0">
                <a:solidFill>
                  <a:srgbClr val="2E7641"/>
                </a:solidFill>
              </a:rPr>
              <a:t>стержне-вантовой конструкции тела человека замещает </a:t>
            </a:r>
            <a:r>
              <a:rPr lang="ru-RU" sz="2200" b="1" dirty="0" smtClean="0">
                <a:solidFill>
                  <a:srgbClr val="E96717"/>
                </a:solidFill>
              </a:rPr>
              <a:t>объект-оригинал тела</a:t>
            </a:r>
            <a:r>
              <a:rPr lang="ru-RU" sz="2200" b="1" dirty="0" smtClean="0">
                <a:solidFill>
                  <a:srgbClr val="2E7641"/>
                </a:solidFill>
              </a:rPr>
              <a:t>, то есть его скелет со всеми </a:t>
            </a:r>
            <a:r>
              <a:rPr lang="ru-RU" sz="2200" b="1" dirty="0">
                <a:solidFill>
                  <a:srgbClr val="2E7641"/>
                </a:solidFill>
              </a:rPr>
              <a:t>мышцами, сухожилиями, фасциями и </a:t>
            </a:r>
            <a:r>
              <a:rPr lang="ru-RU" sz="2200" b="1" dirty="0" smtClean="0">
                <a:solidFill>
                  <a:srgbClr val="2E7641"/>
                </a:solidFill>
              </a:rPr>
              <a:t>связками. </a:t>
            </a:r>
          </a:p>
          <a:p>
            <a:pPr marL="0" indent="0" algn="just">
              <a:buNone/>
            </a:pPr>
            <a:r>
              <a:rPr lang="ru-RU" sz="2200" b="1" dirty="0" smtClean="0">
                <a:solidFill>
                  <a:srgbClr val="2E7641"/>
                </a:solidFill>
              </a:rPr>
              <a:t>Такая аналогия в виде бионической стержне–вантовой </a:t>
            </a:r>
            <a:r>
              <a:rPr lang="ru-RU" sz="2200" b="1" dirty="0">
                <a:solidFill>
                  <a:srgbClr val="2E7641"/>
                </a:solidFill>
              </a:rPr>
              <a:t>модели тела </a:t>
            </a:r>
            <a:r>
              <a:rPr lang="ru-RU" sz="2200" b="1" dirty="0" smtClean="0">
                <a:solidFill>
                  <a:srgbClr val="2E7641"/>
                </a:solidFill>
              </a:rPr>
              <a:t>адекватно повторяет  типичные биомеханические свойства </a:t>
            </a:r>
            <a:r>
              <a:rPr lang="ru-RU" sz="2200" b="1" dirty="0">
                <a:solidFill>
                  <a:srgbClr val="2E7641"/>
                </a:solidFill>
              </a:rPr>
              <a:t>и </a:t>
            </a:r>
            <a:r>
              <a:rPr lang="ru-RU" sz="2200" b="1" dirty="0" smtClean="0">
                <a:solidFill>
                  <a:srgbClr val="2E7641"/>
                </a:solidFill>
              </a:rPr>
              <a:t>взаимосвязи </a:t>
            </a:r>
            <a:r>
              <a:rPr lang="ru-RU" sz="2200" b="1" dirty="0">
                <a:solidFill>
                  <a:srgbClr val="2E7641"/>
                </a:solidFill>
              </a:rPr>
              <a:t>костно-мышечной </a:t>
            </a:r>
            <a:r>
              <a:rPr lang="ru-RU" sz="2200" b="1" dirty="0" smtClean="0">
                <a:solidFill>
                  <a:srgbClr val="2E7641"/>
                </a:solidFill>
              </a:rPr>
              <a:t>системы человека</a:t>
            </a:r>
            <a:r>
              <a:rPr lang="ru-RU" sz="2000" b="1" dirty="0" smtClean="0">
                <a:solidFill>
                  <a:srgbClr val="2E7641"/>
                </a:solidFill>
              </a:rPr>
              <a:t>. </a:t>
            </a:r>
            <a:endParaRPr lang="ru-RU" sz="2000" b="1" dirty="0">
              <a:solidFill>
                <a:srgbClr val="2E7641"/>
              </a:solidFill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923704" y="2468446"/>
            <a:ext cx="150253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350" dirty="0"/>
          </a:p>
        </p:txBody>
      </p:sp>
      <p:pic>
        <p:nvPicPr>
          <p:cNvPr id="1025" name="Рисунок 11" descr="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27" b="583"/>
          <a:stretch>
            <a:fillRect/>
          </a:stretch>
        </p:blipFill>
        <p:spPr bwMode="auto">
          <a:xfrm>
            <a:off x="243332" y="2309247"/>
            <a:ext cx="1930646" cy="43550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Прямая со стрелкой 7"/>
          <p:cNvCxnSpPr/>
          <p:nvPr/>
        </p:nvCxnSpPr>
        <p:spPr>
          <a:xfrm>
            <a:off x="3021132" y="2770094"/>
            <a:ext cx="4209805" cy="0"/>
          </a:xfrm>
          <a:prstGeom prst="straightConnector1">
            <a:avLst/>
          </a:prstGeom>
          <a:ln w="63500" cap="rnd">
            <a:solidFill>
              <a:srgbClr val="E9671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0" y="0"/>
            <a:ext cx="12192000" cy="941720"/>
          </a:xfrm>
          <a:prstGeom prst="rect">
            <a:avLst/>
          </a:prstGeom>
          <a:solidFill>
            <a:srgbClr val="588725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ТЕОРЕТИЧЕСКИЕ </a:t>
            </a:r>
            <a:r>
              <a:rPr lang="ru-RU" sz="3200" b="1" dirty="0">
                <a:solidFill>
                  <a:schemeClr val="bg1"/>
                </a:solidFill>
              </a:rPr>
              <a:t>ОСНОВЫ РЕЗОНАНСНОГО </a:t>
            </a:r>
            <a:r>
              <a:rPr lang="ru-RU" sz="3200" b="1" dirty="0" smtClean="0">
                <a:solidFill>
                  <a:schemeClr val="bg1"/>
                </a:solidFill>
              </a:rPr>
              <a:t>ОСТЕОКИНЕЗИСА</a:t>
            </a:r>
            <a:endParaRPr lang="ru-RU" sz="3200" spc="3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1898" y="912949"/>
            <a:ext cx="12140102" cy="1541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Данный</a:t>
            </a:r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подход к оздоровлению рассматривает тело человека </a:t>
            </a:r>
            <a:endParaRPr lang="ru-RU" sz="2400" b="1" dirty="0" smtClean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области костно-мышечной системы, как тектонически устроенную </a:t>
            </a:r>
            <a:endParaRPr lang="ru-RU" sz="2400" b="1" dirty="0" smtClean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БИОНИЧЕСКУЮ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СТЕРЖНЕ-ВАНТОВУЮ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конструкцию</a:t>
            </a:r>
            <a:endParaRPr lang="ru-RU" sz="24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15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98" y="1763834"/>
            <a:ext cx="3053174" cy="45759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194" y="1748594"/>
            <a:ext cx="3900411" cy="45759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928" y="2813941"/>
            <a:ext cx="4671858" cy="28031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0" y="246224"/>
            <a:ext cx="12192000" cy="1012874"/>
          </a:xfrm>
          <a:prstGeom prst="rect">
            <a:avLst/>
          </a:prstGeom>
          <a:solidFill>
            <a:srgbClr val="588725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          </a:t>
            </a:r>
            <a:endParaRPr lang="ru-RU" sz="32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1420835" y="277128"/>
            <a:ext cx="9585717" cy="9751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СКЕЛЕТ С МЫШЦАМИ  ПОДОБЕН</a:t>
            </a:r>
          </a:p>
          <a:p>
            <a:pPr marL="0" indent="0" algn="ctr"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СТЕРЖНЕ-ВАНТОВОЙ КОНСТРУКЦИИ</a:t>
            </a:r>
            <a:endParaRPr lang="ru-RU" sz="2400" b="1" spc="3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81258" y="347238"/>
            <a:ext cx="810846" cy="81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6544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95703" y="1669851"/>
            <a:ext cx="3519679" cy="4705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808" y="2395921"/>
            <a:ext cx="3498942" cy="2912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096" y="1687830"/>
            <a:ext cx="3294531" cy="47548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0" y="316173"/>
            <a:ext cx="12192000" cy="1012874"/>
          </a:xfrm>
          <a:prstGeom prst="rect">
            <a:avLst/>
          </a:prstGeom>
          <a:solidFill>
            <a:srgbClr val="588725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          </a:t>
            </a:r>
            <a:endParaRPr lang="ru-RU" sz="32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81258" y="347238"/>
            <a:ext cx="810846" cy="810846"/>
          </a:xfrm>
          <a:prstGeom prst="rect">
            <a:avLst/>
          </a:prstGeom>
        </p:spPr>
      </p:pic>
      <p:sp>
        <p:nvSpPr>
          <p:cNvPr id="10" name="Объект 2"/>
          <p:cNvSpPr txBox="1">
            <a:spLocks/>
          </p:cNvSpPr>
          <p:nvPr/>
        </p:nvSpPr>
        <p:spPr>
          <a:xfrm>
            <a:off x="3821925" y="489347"/>
            <a:ext cx="7073462" cy="9751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МЫШЦЫ = ВАНТЫ НА КОРАБЛЕ</a:t>
            </a:r>
            <a:endParaRPr lang="ru-RU" b="1" spc="3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5595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280" y="2758440"/>
            <a:ext cx="3017519" cy="3307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902870" y="1360112"/>
            <a:ext cx="109909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4038600" algn="l"/>
              </a:tabLst>
            </a:pPr>
            <a:r>
              <a:rPr lang="ru-RU" sz="2400" b="1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Форма живой природы </a:t>
            </a:r>
            <a:r>
              <a:rPr lang="ru-RU" sz="2400" b="1" dirty="0">
                <a:solidFill>
                  <a:srgbClr val="E96717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соответствует законам механики</a:t>
            </a:r>
            <a:r>
              <a:rPr lang="ru-RU" sz="2400" b="1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и в этом отношении является образцом для конструирования и разработки конструктивных форм в </a:t>
            </a:r>
            <a:r>
              <a:rPr lang="ru-RU" sz="2400" b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архитектуре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2E7641"/>
              </a:solidFill>
              <a:effectLst>
                <a:reflection blurRad="12700" stA="28000" endPos="45000" dist="1000" dir="5400000" sy="-100000" algn="bl" rotWithShape="0"/>
              </a:effectLst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10" y="2795251"/>
            <a:ext cx="3194997" cy="3194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622695" y="6286221"/>
            <a:ext cx="2840945" cy="369332"/>
          </a:xfrm>
          <a:prstGeom prst="rect">
            <a:avLst/>
          </a:prstGeom>
        </p:spPr>
        <p:txBody>
          <a:bodyPr wrap="square" lIns="3600" rIns="360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Мосты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772984" y="6279164"/>
            <a:ext cx="2840945" cy="369332"/>
          </a:xfrm>
          <a:prstGeom prst="rect">
            <a:avLst/>
          </a:prstGeom>
        </p:spPr>
        <p:txBody>
          <a:bodyPr wrap="square" lIns="3600" rIns="360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Башни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447" y="3167528"/>
            <a:ext cx="3297824" cy="3264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0" y="226632"/>
            <a:ext cx="12192000" cy="1012874"/>
          </a:xfrm>
          <a:prstGeom prst="rect">
            <a:avLst/>
          </a:prstGeom>
          <a:solidFill>
            <a:srgbClr val="588725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          </a:t>
            </a:r>
            <a:endParaRPr lang="ru-RU" sz="32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81258" y="347238"/>
            <a:ext cx="810846" cy="810846"/>
          </a:xfrm>
          <a:prstGeom prst="rect">
            <a:avLst/>
          </a:prstGeom>
        </p:spPr>
      </p:pic>
      <p:sp>
        <p:nvSpPr>
          <p:cNvPr id="14" name="Объект 2"/>
          <p:cNvSpPr txBox="1">
            <a:spLocks/>
          </p:cNvSpPr>
          <p:nvPr/>
        </p:nvSpPr>
        <p:spPr>
          <a:xfrm>
            <a:off x="1892104" y="457452"/>
            <a:ext cx="11031601" cy="6052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БИОНИЧЕСКИЕ АРХИТЕКТУРНЫЕ СООРУЖЕНИЯ</a:t>
            </a:r>
            <a:endParaRPr lang="ru-RU" b="1" spc="3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308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 descr="http://konspekta.net/medlecbazaimg/64884694537.files/image051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731" b="7826"/>
          <a:stretch/>
        </p:blipFill>
        <p:spPr bwMode="auto">
          <a:xfrm>
            <a:off x="2321082" y="1964268"/>
            <a:ext cx="2690356" cy="4519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http://konspekta.net/medlecbazaimg/64884694537.files/image057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0" t="296" r="21993" b="9167"/>
          <a:stretch/>
        </p:blipFill>
        <p:spPr bwMode="auto">
          <a:xfrm>
            <a:off x="6297391" y="1964266"/>
            <a:ext cx="4407535" cy="4519579"/>
          </a:xfrm>
          <a:prstGeom prst="rect">
            <a:avLst/>
          </a:prstGeom>
          <a:noFill/>
          <a:ln w="19050">
            <a:solidFill>
              <a:srgbClr val="2E7641"/>
            </a:solidFill>
          </a:ln>
          <a:effectLst>
            <a:outerShdw blurRad="368300" dist="50800" dir="5400000" algn="ctr" rotWithShape="0">
              <a:srgbClr val="000000">
                <a:alpha val="58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0" y="246224"/>
            <a:ext cx="12192000" cy="1012874"/>
          </a:xfrm>
          <a:prstGeom prst="rect">
            <a:avLst/>
          </a:prstGeom>
          <a:solidFill>
            <a:srgbClr val="588725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          </a:t>
            </a:r>
            <a:endParaRPr lang="ru-RU" sz="32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81258" y="347238"/>
            <a:ext cx="810846" cy="810846"/>
          </a:xfrm>
          <a:prstGeom prst="rect">
            <a:avLst/>
          </a:prstGeom>
        </p:spPr>
      </p:pic>
      <p:sp>
        <p:nvSpPr>
          <p:cNvPr id="10" name="Объект 2"/>
          <p:cNvSpPr txBox="1">
            <a:spLocks/>
          </p:cNvSpPr>
          <p:nvPr/>
        </p:nvSpPr>
        <p:spPr>
          <a:xfrm>
            <a:off x="2216323" y="347238"/>
            <a:ext cx="10844238" cy="5445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ПРИМЕРЫ РАБОТЫ КОСТНО-МЫШЕЧНОЙ СИСТЕМЫ</a:t>
            </a:r>
            <a:r>
              <a:rPr lang="en-US" sz="24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,</a:t>
            </a: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2892411" y="714514"/>
            <a:ext cx="9679005" cy="5445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КАК СТЕРЖНЕ-ВАНТОВОЙ КОНСТРУКЦИИ</a:t>
            </a:r>
          </a:p>
        </p:txBody>
      </p:sp>
    </p:spTree>
    <p:extLst>
      <p:ext uri="{BB962C8B-B14F-4D97-AF65-F5344CB8AC3E}">
        <p14:creationId xmlns:p14="http://schemas.microsoft.com/office/powerpoint/2010/main" val="110273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15484" y="5408291"/>
            <a:ext cx="5146323" cy="113794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Каждый элемент влияет на всю конструкцию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013" y="1883293"/>
            <a:ext cx="5634913" cy="32678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883293"/>
            <a:ext cx="4229294" cy="3171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609600" y="5181544"/>
            <a:ext cx="4210373" cy="16113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Карандаши здесь </a:t>
            </a:r>
            <a:r>
              <a:rPr lang="ru-RU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являются компонентами сжатия, </a:t>
            </a:r>
            <a:r>
              <a:rPr lang="ru-RU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резинки – напряжения.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0" y="246224"/>
            <a:ext cx="12192000" cy="1012874"/>
          </a:xfrm>
          <a:prstGeom prst="rect">
            <a:avLst/>
          </a:prstGeom>
          <a:solidFill>
            <a:srgbClr val="588725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          </a:t>
            </a:r>
            <a:endParaRPr lang="ru-RU" sz="32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81258" y="347238"/>
            <a:ext cx="810846" cy="810846"/>
          </a:xfrm>
          <a:prstGeom prst="rect">
            <a:avLst/>
          </a:prstGeom>
        </p:spPr>
      </p:pic>
      <p:sp>
        <p:nvSpPr>
          <p:cNvPr id="13" name="Объект 2"/>
          <p:cNvSpPr txBox="1">
            <a:spLocks/>
          </p:cNvSpPr>
          <p:nvPr/>
        </p:nvSpPr>
        <p:spPr>
          <a:xfrm>
            <a:off x="2133601" y="320040"/>
            <a:ext cx="9296400" cy="883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ПРИМЕР САМОНАТЯЖЕНИЯ </a:t>
            </a:r>
          </a:p>
          <a:p>
            <a:pPr marL="0" indent="0" algn="ctr"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В СТЕРЖНЕ-ВАНТОВОЙ СИСТЕМЕ</a:t>
            </a:r>
            <a:endParaRPr lang="ru-RU" sz="2400" b="1" spc="300" dirty="0" smtClean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0" indent="0" algn="ctr"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5046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tensegrity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8455" y="1425844"/>
            <a:ext cx="11406752" cy="5176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0" y="182880"/>
            <a:ext cx="12192000" cy="1053640"/>
          </a:xfrm>
          <a:prstGeom prst="rect">
            <a:avLst/>
          </a:prstGeom>
          <a:solidFill>
            <a:srgbClr val="588725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          </a:t>
            </a:r>
            <a:endParaRPr lang="ru-RU" sz="32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81258" y="347238"/>
            <a:ext cx="810846" cy="810846"/>
          </a:xfrm>
          <a:prstGeom prst="rect">
            <a:avLst/>
          </a:prstGeom>
        </p:spPr>
      </p:pic>
      <p:sp>
        <p:nvSpPr>
          <p:cNvPr id="12" name="Объект 2"/>
          <p:cNvSpPr txBox="1">
            <a:spLocks/>
          </p:cNvSpPr>
          <p:nvPr/>
        </p:nvSpPr>
        <p:spPr>
          <a:xfrm>
            <a:off x="2270761" y="296684"/>
            <a:ext cx="9235440" cy="8844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МОДЕЛЬ ТЕНСЕГРИТИ - ТИПИЧНАЯ БИОМЕХАНИКА ТЕЛА</a:t>
            </a:r>
            <a:endParaRPr lang="ru-RU" sz="2800" b="1" spc="3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0" indent="0" algn="ctr">
              <a:buNone/>
            </a:pPr>
            <a:endParaRPr lang="ru-RU" sz="2800" b="1" spc="3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90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996440"/>
            <a:ext cx="11339384" cy="4256079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ru-RU" dirty="0" smtClean="0">
                <a:solidFill>
                  <a:srgbClr val="588725"/>
                </a:solidFill>
              </a:rPr>
              <a:t>   Оздоровительные технические 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588725"/>
                </a:solidFill>
              </a:rPr>
              <a:t>ПРИЁМЫ РЕЗОНАНСНОГО ОСТЕОКИНЕЗИСА ВАНТОВОЙ ТРЕНИРОВКИ </a:t>
            </a:r>
          </a:p>
          <a:p>
            <a:pPr algn="ctr">
              <a:buNone/>
            </a:pPr>
            <a:r>
              <a:rPr lang="ru-RU" dirty="0" smtClean="0">
                <a:solidFill>
                  <a:srgbClr val="588725"/>
                </a:solidFill>
              </a:rPr>
              <a:t>стали основой  для начальной </a:t>
            </a:r>
          </a:p>
          <a:p>
            <a:pPr algn="ctr">
              <a:buNone/>
            </a:pPr>
            <a:r>
              <a:rPr lang="ru-RU" dirty="0" smtClean="0">
                <a:solidFill>
                  <a:srgbClr val="588725"/>
                </a:solidFill>
              </a:rPr>
              <a:t>оздоровительной лечебно-резонансной тренировки (</a:t>
            </a:r>
            <a:r>
              <a:rPr lang="ru-RU" b="1" dirty="0" smtClean="0">
                <a:solidFill>
                  <a:srgbClr val="588725"/>
                </a:solidFill>
              </a:rPr>
              <a:t>ЛРТ</a:t>
            </a:r>
            <a:r>
              <a:rPr lang="ru-RU" dirty="0" smtClean="0">
                <a:solidFill>
                  <a:srgbClr val="588725"/>
                </a:solidFill>
              </a:rPr>
              <a:t>)</a:t>
            </a:r>
          </a:p>
          <a:p>
            <a:pPr algn="ctr">
              <a:buNone/>
            </a:pPr>
            <a:endParaRPr lang="ru-RU" dirty="0" smtClean="0">
              <a:solidFill>
                <a:srgbClr val="588725"/>
              </a:solidFill>
            </a:endParaRPr>
          </a:p>
          <a:p>
            <a:pPr algn="ctr">
              <a:buNone/>
            </a:pPr>
            <a:endParaRPr lang="ru-RU" dirty="0" smtClean="0">
              <a:solidFill>
                <a:srgbClr val="588725"/>
              </a:solidFill>
            </a:endParaRPr>
          </a:p>
          <a:p>
            <a:pPr algn="ctr">
              <a:buNone/>
            </a:pPr>
            <a:r>
              <a:rPr lang="ru-RU" dirty="0" smtClean="0">
                <a:solidFill>
                  <a:srgbClr val="588725"/>
                </a:solidFill>
              </a:rPr>
              <a:t>   С её развитием появились  комплексные  оздоровительные мероприятия метода остеокинезиологии, которые целиком входят в структуру </a:t>
            </a:r>
            <a:r>
              <a:rPr lang="ru-RU" b="1" dirty="0" smtClean="0">
                <a:solidFill>
                  <a:srgbClr val="588725"/>
                </a:solidFill>
              </a:rPr>
              <a:t>оздоровительной системы  «УТРО» -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588725"/>
                </a:solidFill>
              </a:rPr>
              <a:t> «Универсальной Технологии Резонансного Остеокинезиса» </a:t>
            </a:r>
            <a:endParaRPr lang="ru-RU" dirty="0" smtClean="0">
              <a:solidFill>
                <a:srgbClr val="588725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283744"/>
            <a:ext cx="12192000" cy="1012874"/>
          </a:xfrm>
          <a:prstGeom prst="rect">
            <a:avLst/>
          </a:prstGeom>
          <a:solidFill>
            <a:srgbClr val="588725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          </a:t>
            </a:r>
            <a:endParaRPr lang="ru-RU" sz="24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81258" y="368301"/>
            <a:ext cx="810846" cy="810846"/>
          </a:xfrm>
          <a:prstGeom prst="rect">
            <a:avLst/>
          </a:prstGeom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2001795" y="536552"/>
            <a:ext cx="9259393" cy="5261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СИСТЕМА САМООЗДОРОВЛЕНИЯ  «УТРО»</a:t>
            </a:r>
            <a:r>
              <a:rPr lang="ru-RU" dirty="0">
                <a:solidFill>
                  <a:srgbClr val="E96717"/>
                </a:solidFill>
                <a:latin typeface="Helvetica Neue" charset="0"/>
                <a:ea typeface="Helvetica Neue" charset="0"/>
                <a:cs typeface="Helvetica Neue" charset="0"/>
              </a:rPr>
              <a:t/>
            </a:r>
            <a:br>
              <a:rPr lang="ru-RU" dirty="0">
                <a:solidFill>
                  <a:srgbClr val="E96717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endParaRPr lang="ru-RU" dirty="0"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68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1" y="2819400"/>
            <a:ext cx="6808470" cy="382042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dirty="0" smtClean="0">
                <a:solidFill>
                  <a:srgbClr val="E96717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Принцип саморегулирования </a:t>
            </a:r>
            <a:r>
              <a:rPr lang="ru-RU" sz="2400" dirty="0">
                <a:solidFill>
                  <a:srgbClr val="E96717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самонатяжения бионического типа в </a:t>
            </a:r>
            <a:r>
              <a:rPr lang="ru-RU" sz="2400" dirty="0" smtClean="0">
                <a:solidFill>
                  <a:srgbClr val="E96717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инсталлированной </a:t>
            </a:r>
            <a:r>
              <a:rPr lang="ru-RU" sz="2400" dirty="0">
                <a:solidFill>
                  <a:srgbClr val="E96717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стержне-вантовой конструкции</a:t>
            </a:r>
            <a:r>
              <a:rPr lang="ru-RU" sz="2400" dirty="0" smtClean="0">
                <a:solidFill>
                  <a:srgbClr val="E96717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,</a:t>
            </a:r>
          </a:p>
          <a:p>
            <a:pPr marL="0" indent="0" algn="ctr">
              <a:buNone/>
            </a:pPr>
            <a:r>
              <a:rPr lang="ru-RU" sz="2400" dirty="0" smtClean="0">
                <a:solidFill>
                  <a:srgbClr val="E96717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r>
              <a:rPr lang="ru-RU" sz="240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как модели костно-мышечной построения тела человека известна и описана, как самоорганизующаяся </a:t>
            </a:r>
            <a:r>
              <a:rPr lang="ru-RU" sz="24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система</a:t>
            </a:r>
          </a:p>
          <a:p>
            <a:pPr marL="0" indent="0" algn="ctr">
              <a:buNone/>
            </a:pPr>
            <a:r>
              <a:rPr lang="ru-RU" sz="24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r>
              <a:rPr lang="ru-RU" sz="2400" dirty="0">
                <a:solidFill>
                  <a:srgbClr val="0033CC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– </a:t>
            </a:r>
            <a:r>
              <a:rPr lang="ru-RU" sz="2400" dirty="0">
                <a:solidFill>
                  <a:srgbClr val="E96717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модель </a:t>
            </a:r>
            <a:r>
              <a:rPr lang="ru-RU" sz="2400" dirty="0" err="1" smtClean="0">
                <a:solidFill>
                  <a:srgbClr val="E96717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тенсегрити</a:t>
            </a:r>
            <a:endParaRPr lang="ru-RU" sz="2400" dirty="0" smtClean="0">
              <a:solidFill>
                <a:srgbClr val="E96717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marL="0" indent="0" algn="ctr">
              <a:buNone/>
            </a:pPr>
            <a:r>
              <a:rPr lang="ru-RU" sz="2400" dirty="0" smtClean="0">
                <a:solidFill>
                  <a:srgbClr val="E96717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r>
              <a:rPr lang="ru-RU" sz="240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(англ. tensegrity от англ. </a:t>
            </a:r>
            <a:r>
              <a:rPr lang="ru-RU" sz="2400" dirty="0" err="1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tensional</a:t>
            </a:r>
            <a:r>
              <a:rPr lang="ru-RU" sz="240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r>
              <a:rPr lang="ru-RU" sz="2400" dirty="0" err="1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integrity</a:t>
            </a:r>
            <a:r>
              <a:rPr lang="ru-RU" sz="240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— соединение путём натяжения)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0" r="11742" b="-1"/>
          <a:stretch/>
        </p:blipFill>
        <p:spPr>
          <a:xfrm>
            <a:off x="7713632" y="2795501"/>
            <a:ext cx="4169797" cy="34833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0" y="170958"/>
            <a:ext cx="12192000" cy="1012874"/>
          </a:xfrm>
          <a:prstGeom prst="rect">
            <a:avLst/>
          </a:prstGeom>
          <a:solidFill>
            <a:srgbClr val="588725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          </a:t>
            </a:r>
            <a:endParaRPr lang="ru-RU" sz="32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1698" y="331998"/>
            <a:ext cx="810846" cy="810846"/>
          </a:xfrm>
          <a:prstGeom prst="rect">
            <a:avLst/>
          </a:prstGeom>
        </p:spPr>
      </p:pic>
      <p:sp>
        <p:nvSpPr>
          <p:cNvPr id="9" name="Объект 2"/>
          <p:cNvSpPr txBox="1">
            <a:spLocks/>
          </p:cNvSpPr>
          <p:nvPr/>
        </p:nvSpPr>
        <p:spPr>
          <a:xfrm>
            <a:off x="2075936" y="381000"/>
            <a:ext cx="10116064" cy="8077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ОБОБЩЁННАЯ МОДЕЛЬ БИОМЕХАННИКИ ТЕЛА</a:t>
            </a:r>
            <a:endParaRPr lang="ru-RU" spc="3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0" indent="0">
              <a:buNone/>
            </a:pPr>
            <a:endParaRPr lang="ru-RU" sz="2400" spc="3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0" indent="0">
              <a:buNone/>
            </a:pPr>
            <a:endParaRPr lang="ru-RU" sz="2400" spc="3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65120" y="1414195"/>
            <a:ext cx="6781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2E7641"/>
                </a:solidFill>
                <a:latin typeface="Helvetica Neue" charset="0"/>
                <a:ea typeface="Helvetica Neue" charset="0"/>
                <a:cs typeface="Helvetica Neue" charset="0"/>
              </a:rPr>
              <a:t>КОСТИ ИГРАЮТ РОЛЬ СТЕРЖНЕЙ</a:t>
            </a:r>
            <a:r>
              <a:rPr lang="en-US" sz="2400" b="1" dirty="0" smtClean="0">
                <a:solidFill>
                  <a:srgbClr val="2E7641"/>
                </a:solidFill>
                <a:latin typeface="Helvetica Neue" charset="0"/>
                <a:ea typeface="Helvetica Neue" charset="0"/>
                <a:cs typeface="Helvetica Neue" charset="0"/>
              </a:rPr>
              <a:t>,</a:t>
            </a:r>
            <a:endParaRPr lang="ru-RU" sz="2400" b="1" dirty="0" smtClean="0">
              <a:solidFill>
                <a:srgbClr val="2E764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r>
              <a:rPr lang="ru-RU" sz="2400" b="1" dirty="0" smtClean="0">
                <a:solidFill>
                  <a:srgbClr val="2E7641"/>
                </a:solidFill>
                <a:latin typeface="Helvetica Neue" charset="0"/>
                <a:ea typeface="Helvetica Neue" charset="0"/>
                <a:cs typeface="Helvetica Neue" charset="0"/>
              </a:rPr>
              <a:t> А СВЯЗКИ И МЫШЦЫ </a:t>
            </a:r>
            <a:r>
              <a:rPr lang="mr-IN" sz="2400" b="1" dirty="0" smtClean="0">
                <a:solidFill>
                  <a:srgbClr val="2E7641"/>
                </a:solidFill>
                <a:latin typeface="Helvetica Neue" charset="0"/>
                <a:ea typeface="Helvetica Neue" charset="0"/>
                <a:cs typeface="Helvetica Neue" charset="0"/>
              </a:rPr>
              <a:t>–</a:t>
            </a:r>
            <a:r>
              <a:rPr lang="ru-RU" sz="2400" b="1" dirty="0" smtClean="0">
                <a:solidFill>
                  <a:srgbClr val="2E7641"/>
                </a:solidFill>
                <a:latin typeface="Helvetica Neue" charset="0"/>
                <a:ea typeface="Helvetica Neue" charset="0"/>
                <a:cs typeface="Helvetica Neue" charset="0"/>
              </a:rPr>
              <a:t> РОЛЬ ВАНТОВ</a:t>
            </a:r>
            <a:endParaRPr lang="ru-RU" sz="2400" b="1" dirty="0">
              <a:solidFill>
                <a:srgbClr val="2E76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3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162800" y="1615440"/>
            <a:ext cx="47396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b="1" i="1">
                <a:solidFill>
                  <a:srgbClr val="002060"/>
                </a:solidFill>
                <a:latin typeface="Candara" pitchFamily="34" charset="0"/>
              </a:defRPr>
            </a:lvl1pPr>
          </a:lstStyle>
          <a:p>
            <a:pPr algn="ctr"/>
            <a:r>
              <a:rPr lang="ru-RU" i="0" dirty="0" smtClean="0">
                <a:solidFill>
                  <a:srgbClr val="2E7641"/>
                </a:solidFill>
                <a:latin typeface="+mn-lt"/>
                <a:ea typeface="Helvetica Neue Light" charset="0"/>
                <a:cs typeface="Helvetica Neue Light" charset="0"/>
              </a:rPr>
              <a:t>ТЕНСЕГРИТИ –  СТРУКТУРА</a:t>
            </a:r>
          </a:p>
          <a:p>
            <a:pPr algn="ctr"/>
            <a:r>
              <a:rPr lang="ru-RU" i="0" dirty="0" smtClean="0">
                <a:solidFill>
                  <a:srgbClr val="2E7641"/>
                </a:solidFill>
                <a:latin typeface="+mn-lt"/>
                <a:ea typeface="Helvetica Neue Light" charset="0"/>
                <a:cs typeface="Helvetica Neue Light" charset="0"/>
              </a:rPr>
              <a:t> ОБЛАДАЕТ УПРУГОСТЬЮ </a:t>
            </a:r>
          </a:p>
          <a:p>
            <a:pPr algn="ctr"/>
            <a:r>
              <a:rPr lang="ru-RU" i="0" dirty="0" smtClean="0">
                <a:solidFill>
                  <a:srgbClr val="2E7641"/>
                </a:solidFill>
                <a:latin typeface="+mn-lt"/>
                <a:ea typeface="Helvetica Neue Light" charset="0"/>
                <a:cs typeface="Helvetica Neue Light" charset="0"/>
              </a:rPr>
              <a:t>И</a:t>
            </a:r>
          </a:p>
          <a:p>
            <a:pPr algn="ctr"/>
            <a:r>
              <a:rPr lang="ru-RU" i="0" dirty="0" smtClean="0">
                <a:solidFill>
                  <a:srgbClr val="2E7641"/>
                </a:solidFill>
                <a:latin typeface="+mn-lt"/>
                <a:ea typeface="Helvetica Neue Light" charset="0"/>
                <a:cs typeface="Helvetica Neue Light" charset="0"/>
              </a:rPr>
              <a:t> ПОВЫШЕННОЙ ПРОЧНОСТЬЮ</a:t>
            </a:r>
            <a:endParaRPr lang="ru-RU" i="0" dirty="0">
              <a:solidFill>
                <a:srgbClr val="2E7641"/>
              </a:solidFill>
              <a:latin typeface="+mn-lt"/>
              <a:ea typeface="Helvetica Neue Light" charset="0"/>
              <a:cs typeface="Helvetica Neue Light" charset="0"/>
            </a:endParaRPr>
          </a:p>
        </p:txBody>
      </p:sp>
      <p:sp useBgFill="1">
        <p:nvSpPr>
          <p:cNvPr id="12" name="TextBox 11"/>
          <p:cNvSpPr txBox="1"/>
          <p:nvPr/>
        </p:nvSpPr>
        <p:spPr>
          <a:xfrm>
            <a:off x="7467600" y="3596863"/>
            <a:ext cx="4511040" cy="1245084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b="1" i="1">
                <a:solidFill>
                  <a:srgbClr val="002060"/>
                </a:solidFill>
                <a:latin typeface="Candara" pitchFamily="34" charset="0"/>
              </a:defRPr>
            </a:lvl1pPr>
          </a:lstStyle>
          <a:p>
            <a:pPr algn="ctr">
              <a:lnSpc>
                <a:spcPts val="2200"/>
              </a:lnSpc>
            </a:pPr>
            <a:r>
              <a:rPr lang="ru-RU" sz="2800" b="0" i="0" dirty="0">
                <a:solidFill>
                  <a:srgbClr val="E96717"/>
                </a:solidFill>
                <a:latin typeface="+mn-lt"/>
              </a:rPr>
              <a:t>Компоненты сжатия стремятся наружу, </a:t>
            </a:r>
          </a:p>
          <a:p>
            <a:pPr algn="ctr">
              <a:lnSpc>
                <a:spcPts val="2200"/>
              </a:lnSpc>
            </a:pPr>
            <a:r>
              <a:rPr lang="ru-RU" sz="2800" b="0" i="0" dirty="0">
                <a:solidFill>
                  <a:srgbClr val="E96717"/>
                </a:solidFill>
                <a:latin typeface="+mn-lt"/>
              </a:rPr>
              <a:t>компоненты натяжения тянут их внутрь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271920"/>
            <a:ext cx="12192000" cy="1012874"/>
          </a:xfrm>
          <a:prstGeom prst="rect">
            <a:avLst/>
          </a:prstGeom>
          <a:solidFill>
            <a:srgbClr val="588725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          </a:t>
            </a:r>
            <a:endParaRPr lang="ru-RU" sz="32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1258" y="347238"/>
            <a:ext cx="810846" cy="810846"/>
          </a:xfrm>
          <a:prstGeom prst="rect">
            <a:avLst/>
          </a:prstGeom>
        </p:spPr>
      </p:pic>
      <p:sp>
        <p:nvSpPr>
          <p:cNvPr id="10" name="Объект 2"/>
          <p:cNvSpPr txBox="1">
            <a:spLocks/>
          </p:cNvSpPr>
          <p:nvPr/>
        </p:nvSpPr>
        <p:spPr>
          <a:xfrm>
            <a:off x="2191364" y="465361"/>
            <a:ext cx="10844238" cy="6160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БИОТЕНСЕГРИТИ </a:t>
            </a:r>
            <a:r>
              <a:rPr lang="mr-IN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–</a:t>
            </a:r>
            <a:r>
              <a:rPr lang="ru-RU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ТЕЛЕСНАЯ ГЕОМЕТРИЯ</a:t>
            </a:r>
            <a:endParaRPr lang="ru-RU" b="1" spc="3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0" indent="0">
              <a:buNone/>
            </a:pPr>
            <a:endParaRPr lang="ru-RU" spc="3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27072"/>
            <a:ext cx="6942124" cy="49309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123612" y="5316357"/>
            <a:ext cx="50683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588725"/>
                </a:solidFill>
              </a:rPr>
              <a:t>РАБОТА ТАКОЙ СТРУКТУРЫ НАБЛЮДАЕТСЯ </a:t>
            </a:r>
          </a:p>
          <a:p>
            <a:pPr algn="ctr"/>
            <a:r>
              <a:rPr lang="ru-RU" sz="2400" b="1" dirty="0" smtClean="0">
                <a:solidFill>
                  <a:srgbClr val="588725"/>
                </a:solidFill>
              </a:rPr>
              <a:t>НА КЛЕТОЧНОМ УРОВНЕ</a:t>
            </a:r>
            <a:endParaRPr lang="ru-RU" sz="2400" b="1" dirty="0">
              <a:solidFill>
                <a:srgbClr val="58872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0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16db15e0b19cbf18cb7df9195cffa1f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9" t="11327" r="10938" b="14240"/>
          <a:stretch>
            <a:fillRect/>
          </a:stretch>
        </p:blipFill>
        <p:spPr bwMode="auto">
          <a:xfrm>
            <a:off x="4927182" y="3148263"/>
            <a:ext cx="3499947" cy="3232882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>
            <a:outerShdw blurRad="190500" dist="50800" dir="5400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6600058" y="202679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2451971" y="202679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48315" y="1240035"/>
            <a:ext cx="105226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Даёт возможность</a:t>
            </a:r>
            <a:r>
              <a:rPr lang="ru-RU" sz="2400" b="1" dirty="0" smtClean="0">
                <a:solidFill>
                  <a:srgbClr val="C0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r>
              <a:rPr lang="ru-RU" sz="2400" b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упростить </a:t>
            </a:r>
            <a:r>
              <a:rPr lang="ru-RU" sz="2400" b="1" dirty="0" err="1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стержне-вантовую</a:t>
            </a:r>
            <a:r>
              <a:rPr lang="ru-RU" sz="2400" b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систему</a:t>
            </a:r>
          </a:p>
          <a:p>
            <a:pPr algn="ctr"/>
            <a:r>
              <a:rPr lang="ru-RU" sz="2400" b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до минимального количества элементов </a:t>
            </a:r>
          </a:p>
          <a:p>
            <a:pPr algn="ctr"/>
            <a:r>
              <a:rPr lang="ru-RU" sz="2400" b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и наглядно </a:t>
            </a:r>
            <a:r>
              <a:rPr lang="ru-RU" sz="2400" b="1" dirty="0" smtClean="0">
                <a:solidFill>
                  <a:srgbClr val="E96717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раскрыть типичную биомеханическую связь</a:t>
            </a:r>
          </a:p>
          <a:p>
            <a:pPr algn="ctr"/>
            <a:r>
              <a:rPr lang="ru-RU" sz="2400" b="1" dirty="0" smtClean="0">
                <a:solidFill>
                  <a:srgbClr val="E96717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r>
              <a:rPr lang="ru-RU" sz="2400" b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в работе костно-мышечной системы тела человека</a:t>
            </a:r>
            <a:endParaRPr lang="ru-RU" sz="2400" b="1" dirty="0">
              <a:solidFill>
                <a:srgbClr val="2E764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5" t="8158" r="3884" b="8250"/>
          <a:stretch/>
        </p:blipFill>
        <p:spPr>
          <a:xfrm>
            <a:off x="1105614" y="3184115"/>
            <a:ext cx="2979805" cy="3212270"/>
          </a:xfrm>
          <a:prstGeom prst="rect">
            <a:avLst/>
          </a:prstGeom>
          <a:ln w="19050">
            <a:solidFill>
              <a:srgbClr val="E96717"/>
            </a:solidFill>
          </a:ln>
          <a:effectLst>
            <a:outerShdw blurRad="1270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9" name="Рисунок 8" descr="http://1.bp.blogspot.com/-kCia5UrhYpM/UqXa9h7XQjI/AAAAAAAACoY/t2TktghqwWY/s320/tensegrity008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5" t="3140" r="8015" b="3248"/>
          <a:stretch/>
        </p:blipFill>
        <p:spPr bwMode="auto">
          <a:xfrm>
            <a:off x="9345443" y="3102434"/>
            <a:ext cx="1988225" cy="3131791"/>
          </a:xfrm>
          <a:prstGeom prst="rect">
            <a:avLst/>
          </a:prstGeom>
          <a:noFill/>
          <a:ln w="19050">
            <a:solidFill>
              <a:srgbClr val="E96717"/>
            </a:solidFill>
          </a:ln>
          <a:effectLst>
            <a:outerShdw blurRad="203200" dist="508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8962450" y="6334780"/>
            <a:ext cx="26932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666666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Скульптор </a:t>
            </a:r>
            <a:r>
              <a:rPr lang="ru-RU" sz="1400" b="1" dirty="0">
                <a:solidFill>
                  <a:srgbClr val="666666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Кенет Снелсон  конструкция "X-piece" (1948)</a:t>
            </a:r>
            <a:endParaRPr lang="ru-RU" sz="1400" b="1" dirty="0"/>
          </a:p>
        </p:txBody>
      </p:sp>
      <p:cxnSp>
        <p:nvCxnSpPr>
          <p:cNvPr id="13" name="Прямая со стрелкой 12"/>
          <p:cNvCxnSpPr/>
          <p:nvPr/>
        </p:nvCxnSpPr>
        <p:spPr>
          <a:xfrm flipV="1">
            <a:off x="4301338" y="4671989"/>
            <a:ext cx="476413" cy="1821"/>
          </a:xfrm>
          <a:prstGeom prst="straightConnector1">
            <a:avLst/>
          </a:prstGeom>
          <a:ln w="63500" cap="rnd">
            <a:solidFill>
              <a:srgbClr val="E9671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0" y="223646"/>
            <a:ext cx="12192000" cy="1012874"/>
          </a:xfrm>
          <a:prstGeom prst="rect">
            <a:avLst/>
          </a:prstGeom>
          <a:solidFill>
            <a:srgbClr val="588725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          </a:t>
            </a:r>
            <a:endParaRPr lang="ru-RU" sz="32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16" name="Изображение 1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81258" y="347238"/>
            <a:ext cx="810846" cy="810846"/>
          </a:xfrm>
          <a:prstGeom prst="rect">
            <a:avLst/>
          </a:prstGeom>
        </p:spPr>
      </p:pic>
      <p:sp>
        <p:nvSpPr>
          <p:cNvPr id="17" name="Объект 2"/>
          <p:cNvSpPr txBox="1">
            <a:spLocks/>
          </p:cNvSpPr>
          <p:nvPr/>
        </p:nvSpPr>
        <p:spPr>
          <a:xfrm>
            <a:off x="2429020" y="422067"/>
            <a:ext cx="10844238" cy="6160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ПРИМЕНЕНИЕ ФУНКЦИОНАЛЬНОЙ МОДЕЛИ</a:t>
            </a:r>
            <a:endParaRPr lang="ru-RU" b="1" spc="3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0" indent="0">
              <a:buNone/>
            </a:pPr>
            <a:endParaRPr lang="ru-RU" sz="2400" spc="3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8632546" y="4656749"/>
            <a:ext cx="553200" cy="1821"/>
          </a:xfrm>
          <a:prstGeom prst="straightConnector1">
            <a:avLst/>
          </a:prstGeom>
          <a:ln w="63500" cap="rnd">
            <a:solidFill>
              <a:srgbClr val="E9671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0933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Админ\Desktop\1\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672" y="2149475"/>
            <a:ext cx="2428807" cy="4254505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1905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6" name="Рисунок 5" descr="D:\User\Pictures\арсенал упражнений иллюстрация\2 Илюстрации\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2" t="2786" r="65267" b="19276"/>
          <a:stretch/>
        </p:blipFill>
        <p:spPr bwMode="auto">
          <a:xfrm>
            <a:off x="3717332" y="2160113"/>
            <a:ext cx="2153314" cy="4254505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1778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7" name="Объект 3" descr="http://konspekta.net/medlecbazaimg/64884694537.files/image402.jp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88" y="2138168"/>
            <a:ext cx="2553833" cy="4260063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2921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9" name="Объект 4"/>
          <p:cNvPicPr>
            <a:picLocks noChangeAspect="1"/>
          </p:cNvPicPr>
          <p:nvPr/>
        </p:nvPicPr>
        <p:blipFill>
          <a:blip r:embed="rId5" cstate="print">
            <a:alphaModFix/>
          </a:blip>
          <a:srcRect l="22759" t="42609" r="23011" b="42513"/>
          <a:stretch>
            <a:fillRect/>
          </a:stretch>
        </p:blipFill>
        <p:spPr>
          <a:xfrm rot="5400013">
            <a:off x="8456289" y="3261689"/>
            <a:ext cx="4274316" cy="2031534"/>
          </a:xfrm>
          <a:prstGeom prst="rect">
            <a:avLst/>
          </a:prstGeom>
          <a:noFill/>
          <a:ln w="19050" cap="flat">
            <a:solidFill>
              <a:schemeClr val="tx1"/>
            </a:solidFill>
          </a:ln>
          <a:effectLst>
            <a:outerShdw blurRad="190500" dist="508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0" y="1342930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2E7641"/>
                </a:solidFill>
                <a:ea typeface="Calibri" panose="020F0502020204030204" pitchFamily="34" charset="0"/>
              </a:rPr>
              <a:t>Логика  получения упрощенного подобия стержне-вантовой системы человека </a:t>
            </a:r>
            <a:endParaRPr lang="ru-RU" sz="2800" dirty="0">
              <a:solidFill>
                <a:srgbClr val="2E7641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5588813" y="2910256"/>
            <a:ext cx="703848" cy="0"/>
          </a:xfrm>
          <a:prstGeom prst="straightConnector1">
            <a:avLst/>
          </a:prstGeom>
          <a:ln w="63500" cap="rnd">
            <a:solidFill>
              <a:srgbClr val="E9671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2798346" y="2910256"/>
            <a:ext cx="749526" cy="0"/>
          </a:xfrm>
          <a:prstGeom prst="straightConnector1">
            <a:avLst/>
          </a:prstGeom>
          <a:ln w="63500" cap="rnd">
            <a:solidFill>
              <a:srgbClr val="E9671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0" y="223646"/>
            <a:ext cx="12192000" cy="1012874"/>
          </a:xfrm>
          <a:prstGeom prst="rect">
            <a:avLst/>
          </a:prstGeom>
          <a:solidFill>
            <a:srgbClr val="588725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          </a:t>
            </a:r>
            <a:endParaRPr lang="ru-RU" sz="32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81258" y="347238"/>
            <a:ext cx="810846" cy="810846"/>
          </a:xfrm>
          <a:prstGeom prst="rect">
            <a:avLst/>
          </a:prstGeom>
        </p:spPr>
      </p:pic>
      <p:sp>
        <p:nvSpPr>
          <p:cNvPr id="15" name="Объект 2"/>
          <p:cNvSpPr txBox="1">
            <a:spLocks/>
          </p:cNvSpPr>
          <p:nvPr/>
        </p:nvSpPr>
        <p:spPr>
          <a:xfrm>
            <a:off x="2026920" y="223646"/>
            <a:ext cx="9936480" cy="11856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Пример функциональной </a:t>
            </a:r>
            <a:r>
              <a:rPr lang="ru-RU" sz="2800" b="1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кинематической </a:t>
            </a:r>
            <a:r>
              <a:rPr lang="ru-RU" sz="2800" b="1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модели </a:t>
            </a:r>
            <a:r>
              <a:rPr lang="ru-RU" sz="2800" b="1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вантовых растяжек </a:t>
            </a:r>
            <a:r>
              <a:rPr lang="ru-RU" sz="2800" b="1" dirty="0" err="1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миофасциальных</a:t>
            </a:r>
            <a:r>
              <a:rPr lang="ru-RU" sz="2800" b="1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цепей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9041587" y="1866150"/>
            <a:ext cx="967681" cy="840474"/>
          </a:xfrm>
          <a:prstGeom prst="straightConnector1">
            <a:avLst/>
          </a:prstGeom>
          <a:ln w="63500" cap="rnd">
            <a:solidFill>
              <a:srgbClr val="2E7641"/>
            </a:solidFill>
            <a:tailEnd type="arrow"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4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80" y="1890899"/>
            <a:ext cx="4507554" cy="4249432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056" y="1890899"/>
            <a:ext cx="5662070" cy="4246553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0" y="223646"/>
            <a:ext cx="12192000" cy="1012874"/>
          </a:xfrm>
          <a:prstGeom prst="rect">
            <a:avLst/>
          </a:prstGeom>
          <a:solidFill>
            <a:srgbClr val="588725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          </a:t>
            </a:r>
            <a:endParaRPr lang="ru-RU" sz="32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2385" y="319529"/>
            <a:ext cx="810846" cy="810846"/>
          </a:xfrm>
          <a:prstGeom prst="rect">
            <a:avLst/>
          </a:prstGeom>
        </p:spPr>
      </p:pic>
      <p:sp>
        <p:nvSpPr>
          <p:cNvPr id="10" name="Объект 2"/>
          <p:cNvSpPr txBox="1">
            <a:spLocks/>
          </p:cNvSpPr>
          <p:nvPr/>
        </p:nvSpPr>
        <p:spPr>
          <a:xfrm>
            <a:off x="1343891" y="401782"/>
            <a:ext cx="10848109" cy="7563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ВАНТОВЫЕ  РАСТЯЖКИ МИОФАСЦИАЛЬНЫХ ЦЕПЕЙ</a:t>
            </a:r>
            <a:endParaRPr lang="ru-RU" sz="2800" b="1" spc="3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32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25" t="11105" r="33066" b="47109"/>
          <a:stretch/>
        </p:blipFill>
        <p:spPr bwMode="auto">
          <a:xfrm>
            <a:off x="641150" y="1579415"/>
            <a:ext cx="2258187" cy="4865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https://pp.vk.me/c631618/v631618273/15a5/kIyIMBTCDx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6685" y="1579415"/>
            <a:ext cx="2964707" cy="4880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3648760" y="3430112"/>
            <a:ext cx="430036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b="1" i="1">
                <a:solidFill>
                  <a:srgbClr val="002060"/>
                </a:solidFill>
                <a:latin typeface="Candara" pitchFamily="34" charset="0"/>
              </a:defRPr>
            </a:lvl1pPr>
          </a:lstStyle>
          <a:p>
            <a:pPr algn="ctr"/>
            <a:endParaRPr lang="ru-RU" i="0" dirty="0">
              <a:solidFill>
                <a:srgbClr val="2E7641"/>
              </a:solidFill>
              <a:latin typeface="+mn-lt"/>
            </a:endParaRPr>
          </a:p>
          <a:p>
            <a:pPr marL="457200" indent="-457200" algn="ctr">
              <a:buFont typeface="+mj-lt"/>
              <a:buAutoNum type="arabicPeriod"/>
            </a:pPr>
            <a:r>
              <a:rPr lang="ru-RU" b="0" i="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Возникают заболевания костно-мышечной системы:</a:t>
            </a:r>
          </a:p>
          <a:p>
            <a:pPr marL="457200" indent="-457200" algn="ctr"/>
            <a:r>
              <a:rPr lang="ru-RU" b="0" i="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   сколиозы</a:t>
            </a:r>
            <a:r>
              <a:rPr lang="ru-RU" b="0" i="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, артрозы и др. </a:t>
            </a:r>
          </a:p>
          <a:p>
            <a:pPr marL="457200" indent="-457200" algn="ctr">
              <a:buFont typeface="+mj-lt"/>
              <a:buAutoNum type="arabicPeriod"/>
            </a:pPr>
            <a:endParaRPr lang="ru-RU" b="0" i="0" dirty="0">
              <a:solidFill>
                <a:srgbClr val="2E764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marL="457200" indent="-457200" algn="ctr"/>
            <a:r>
              <a:rPr lang="ru-RU" b="0" i="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2.  Далее могут развиться </a:t>
            </a:r>
            <a:r>
              <a:rPr lang="ru-RU" b="0" i="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патологии внутренних органов.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50773" y="1710124"/>
            <a:ext cx="40963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b="1" i="1">
                <a:solidFill>
                  <a:srgbClr val="002060"/>
                </a:solidFill>
                <a:latin typeface="Candara" pitchFamily="34" charset="0"/>
              </a:defRPr>
            </a:lvl1pPr>
          </a:lstStyle>
          <a:p>
            <a:pPr algn="ctr"/>
            <a:r>
              <a:rPr lang="ru-RU" b="0" i="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Когда </a:t>
            </a:r>
            <a:r>
              <a:rPr lang="ru-RU" b="0" i="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один из "стержней" или "вантов" </a:t>
            </a:r>
            <a:r>
              <a:rPr lang="ru-RU" b="0" i="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повреждается</a:t>
            </a:r>
            <a:r>
              <a:rPr lang="ru-RU" b="0" i="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, </a:t>
            </a:r>
            <a:endParaRPr lang="ru-RU" b="0" i="0" dirty="0" smtClean="0">
              <a:solidFill>
                <a:srgbClr val="2E764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algn="ctr"/>
            <a:r>
              <a:rPr lang="ru-RU" b="0" i="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система деформируется:</a:t>
            </a:r>
            <a:endParaRPr lang="ru-RU" b="0" i="0" dirty="0">
              <a:solidFill>
                <a:srgbClr val="2E764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223646"/>
            <a:ext cx="12192000" cy="1012874"/>
          </a:xfrm>
          <a:prstGeom prst="rect">
            <a:avLst/>
          </a:prstGeom>
          <a:solidFill>
            <a:srgbClr val="588725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          </a:t>
            </a:r>
            <a:endParaRPr lang="ru-RU" sz="32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81258" y="347238"/>
            <a:ext cx="810846" cy="810846"/>
          </a:xfrm>
          <a:prstGeom prst="rect">
            <a:avLst/>
          </a:prstGeom>
        </p:spPr>
      </p:pic>
      <p:sp>
        <p:nvSpPr>
          <p:cNvPr id="14" name="Объект 2"/>
          <p:cNvSpPr txBox="1">
            <a:spLocks/>
          </p:cNvSpPr>
          <p:nvPr/>
        </p:nvSpPr>
        <p:spPr>
          <a:xfrm>
            <a:off x="1981200" y="347238"/>
            <a:ext cx="10210800" cy="7939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КОСТНО-МЫШЕЧНАЯ СИСТЕМА ОБЛАДАЕТ </a:t>
            </a:r>
            <a:r>
              <a:rPr lang="ru-RU" sz="2400" b="1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СВОЙСТВОМ САМОНАТЯЖЕНИЯ ДЛЯ УДЕРЖАНИЯ ТЕЛА В БАЛАНСЕ </a:t>
            </a:r>
          </a:p>
          <a:p>
            <a:pPr marL="0" indent="0" algn="ctr">
              <a:buNone/>
            </a:pPr>
            <a:endParaRPr lang="ru-RU" sz="2400" b="1" spc="300" dirty="0">
              <a:solidFill>
                <a:schemeClr val="bg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5" name="Объект 2"/>
          <p:cNvSpPr txBox="1">
            <a:spLocks/>
          </p:cNvSpPr>
          <p:nvPr/>
        </p:nvSpPr>
        <p:spPr>
          <a:xfrm>
            <a:off x="697154" y="722494"/>
            <a:ext cx="10844238" cy="6160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2800" b="1" dirty="0">
              <a:solidFill>
                <a:schemeClr val="bg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49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public_139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4" t="3439" r="4707" b="3849"/>
          <a:stretch/>
        </p:blipFill>
        <p:spPr bwMode="auto">
          <a:xfrm>
            <a:off x="7197222" y="2495819"/>
            <a:ext cx="3967205" cy="4232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43000" y="1530864"/>
            <a:ext cx="996695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Его нарушение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 вызывает смещение элементов, 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 нарушает геометрию тела и работу внутренних органов </a:t>
            </a:r>
            <a:endParaRPr lang="ru-RU" sz="2000" dirty="0">
              <a:solidFill>
                <a:srgbClr val="2E764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pic>
        <p:nvPicPr>
          <p:cNvPr id="6" name="Рисунок 5" descr="http://www.soklinika.ru/images/%D0%BF%D0%BE%D0%B7%D0%B2%D0%BE%D0%BD%D0%BE%D1%87%D0%BD%D0%B8%D0%BA_%D0%B8%D0%B7%D0%B3%D0%B8%D0%B1%D1%8B_%D0%A1%D0%90%D0%99%D0%A2_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0" t="1262" r="4915" b="2427"/>
          <a:stretch/>
        </p:blipFill>
        <p:spPr bwMode="auto">
          <a:xfrm>
            <a:off x="1106118" y="2751216"/>
            <a:ext cx="1787207" cy="397712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" name="Прямая со стрелкой 12"/>
          <p:cNvCxnSpPr/>
          <p:nvPr/>
        </p:nvCxnSpPr>
        <p:spPr>
          <a:xfrm>
            <a:off x="6096000" y="4057991"/>
            <a:ext cx="837624" cy="0"/>
          </a:xfrm>
          <a:prstGeom prst="straightConnector1">
            <a:avLst/>
          </a:prstGeom>
          <a:ln w="63500" cap="rnd">
            <a:solidFill>
              <a:srgbClr val="E9671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 стрелкой 3"/>
          <p:cNvCxnSpPr/>
          <p:nvPr/>
        </p:nvCxnSpPr>
        <p:spPr>
          <a:xfrm>
            <a:off x="3109607" y="4006784"/>
            <a:ext cx="837624" cy="0"/>
          </a:xfrm>
          <a:prstGeom prst="straightConnector1">
            <a:avLst/>
          </a:prstGeom>
          <a:ln w="63500" cap="rnd">
            <a:solidFill>
              <a:srgbClr val="E9671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0" y="182880"/>
            <a:ext cx="12192000" cy="944880"/>
          </a:xfrm>
          <a:prstGeom prst="rect">
            <a:avLst/>
          </a:prstGeom>
          <a:solidFill>
            <a:srgbClr val="588725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          </a:t>
            </a:r>
            <a:endParaRPr lang="ru-RU" sz="32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81258" y="347238"/>
            <a:ext cx="810846" cy="810846"/>
          </a:xfrm>
          <a:prstGeom prst="rect">
            <a:avLst/>
          </a:prstGeom>
        </p:spPr>
      </p:pic>
      <p:sp>
        <p:nvSpPr>
          <p:cNvPr id="10" name="Объект 2"/>
          <p:cNvSpPr txBox="1">
            <a:spLocks/>
          </p:cNvSpPr>
          <p:nvPr/>
        </p:nvSpPr>
        <p:spPr>
          <a:xfrm>
            <a:off x="2743200" y="259080"/>
            <a:ext cx="8865031" cy="8601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ВЛИЯНИЕ ЛОКАЛЬНОГО САМОНАТЯЖЕНИЯ ПОЗВОНОЧНИКА НА РАБОТУ ОРГАНИЗМА</a:t>
            </a:r>
            <a:endParaRPr lang="ru-RU" sz="2400" b="1" spc="300" dirty="0">
              <a:solidFill>
                <a:schemeClr val="bg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pic>
        <p:nvPicPr>
          <p:cNvPr id="12" name="Рисунок 11" descr="Картинки по запросу наклон таза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33" t="2824" r="37121" b="2453"/>
          <a:stretch/>
        </p:blipFill>
        <p:spPr bwMode="auto">
          <a:xfrm>
            <a:off x="4324027" y="2751215"/>
            <a:ext cx="1332853" cy="386656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Прямоугольник 10"/>
          <p:cNvSpPr/>
          <p:nvPr/>
        </p:nvSpPr>
        <p:spPr>
          <a:xfrm>
            <a:off x="1432560" y="1231315"/>
            <a:ext cx="94183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err="1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Самонатяжение</a:t>
            </a:r>
            <a:r>
              <a:rPr lang="ru-RU" sz="2000" b="1" i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позвоночника влияет на всю конструкцию целиком</a:t>
            </a:r>
          </a:p>
        </p:txBody>
      </p:sp>
    </p:spTree>
    <p:extLst>
      <p:ext uri="{BB962C8B-B14F-4D97-AF65-F5344CB8AC3E}">
        <p14:creationId xmlns:p14="http://schemas.microsoft.com/office/powerpoint/2010/main" val="148444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364662"/>
            <a:ext cx="12111533" cy="994541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Возможные </a:t>
            </a:r>
            <a:r>
              <a:rPr lang="ru-RU" sz="2400" b="1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дисфункции и компенсации </a:t>
            </a:r>
            <a:r>
              <a:rPr lang="ru-RU" sz="2400" b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при </a:t>
            </a:r>
            <a:r>
              <a:rPr lang="ru-RU" sz="2400" b="1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нарушении </a:t>
            </a:r>
            <a:r>
              <a:rPr lang="ru-RU" sz="2400" b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сбалансированного</a:t>
            </a:r>
            <a:br>
              <a:rPr lang="ru-RU" sz="2400" b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</a:br>
            <a:r>
              <a:rPr lang="ru-RU" sz="2400" b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сжатия-натяжения </a:t>
            </a:r>
            <a:r>
              <a:rPr lang="ru-RU" sz="2400" b="1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тенсегрити в </a:t>
            </a:r>
            <a:r>
              <a:rPr lang="ru-RU" sz="2400" b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костно-мышечной </a:t>
            </a:r>
            <a:r>
              <a:rPr lang="ru-RU" sz="2400" b="1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системе </a:t>
            </a:r>
            <a:r>
              <a:rPr lang="ru-RU" sz="2400" b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человека</a:t>
            </a:r>
            <a:endParaRPr lang="ru-RU" sz="2400" b="1" dirty="0">
              <a:solidFill>
                <a:srgbClr val="2E764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pic>
        <p:nvPicPr>
          <p:cNvPr id="4" name="Объект 3" descr="http://asgardmed.ru/sites/default/files/images/v4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6963987" y="2286000"/>
            <a:ext cx="2988425" cy="45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http://fvlad.ru/wp-content/uploads/2014/01/m000.gif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" t="3946" r="6824" b="7517"/>
          <a:stretch/>
        </p:blipFill>
        <p:spPr bwMode="auto">
          <a:xfrm>
            <a:off x="3636736" y="2747883"/>
            <a:ext cx="2973456" cy="392477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344251" y="4397871"/>
            <a:ext cx="313229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2E7641"/>
                </a:solidFill>
                <a:latin typeface="Helvetica Neue" charset="0"/>
                <a:ea typeface="Helvetica Neue" charset="0"/>
                <a:cs typeface="Helvetica Neue" charset="0"/>
              </a:rPr>
              <a:t>Головная боль</a:t>
            </a:r>
          </a:p>
          <a:p>
            <a:r>
              <a:rPr lang="ru-RU" sz="2000" dirty="0">
                <a:solidFill>
                  <a:srgbClr val="2E7641"/>
                </a:solidFill>
                <a:latin typeface="Helvetica Neue" charset="0"/>
                <a:ea typeface="Helvetica Neue" charset="0"/>
                <a:cs typeface="Helvetica Neue" charset="0"/>
              </a:rPr>
              <a:t>Боль в шейном отделе</a:t>
            </a:r>
          </a:p>
          <a:p>
            <a:r>
              <a:rPr lang="ru-RU" sz="2000" dirty="0">
                <a:solidFill>
                  <a:srgbClr val="2E7641"/>
                </a:solidFill>
                <a:latin typeface="Helvetica Neue" charset="0"/>
                <a:ea typeface="Helvetica Neue" charset="0"/>
                <a:cs typeface="Helvetica Neue" charset="0"/>
              </a:rPr>
              <a:t>Боль в плечевом поясе</a:t>
            </a:r>
          </a:p>
          <a:p>
            <a:r>
              <a:rPr lang="ru-RU" sz="2000" dirty="0">
                <a:solidFill>
                  <a:srgbClr val="2E7641"/>
                </a:solidFill>
                <a:latin typeface="Helvetica Neue" charset="0"/>
                <a:ea typeface="Helvetica Neue" charset="0"/>
                <a:cs typeface="Helvetica Neue" charset="0"/>
              </a:rPr>
              <a:t>Боль в спине</a:t>
            </a:r>
          </a:p>
          <a:p>
            <a:r>
              <a:rPr lang="ru-RU" sz="2000" dirty="0">
                <a:solidFill>
                  <a:srgbClr val="2E7641"/>
                </a:solidFill>
                <a:latin typeface="Helvetica Neue" charset="0"/>
                <a:ea typeface="Helvetica Neue" charset="0"/>
                <a:cs typeface="Helvetica Neue" charset="0"/>
              </a:rPr>
              <a:t>Боль в тазу</a:t>
            </a:r>
          </a:p>
          <a:p>
            <a:r>
              <a:rPr lang="ru-RU" sz="2000" dirty="0">
                <a:solidFill>
                  <a:srgbClr val="2E7641"/>
                </a:solidFill>
                <a:latin typeface="Helvetica Neue" charset="0"/>
                <a:ea typeface="Helvetica Neue" charset="0"/>
                <a:cs typeface="Helvetica Neue" charset="0"/>
              </a:rPr>
              <a:t>Боли в коленях</a:t>
            </a:r>
          </a:p>
          <a:p>
            <a:r>
              <a:rPr lang="ru-RU" sz="2000" dirty="0">
                <a:solidFill>
                  <a:srgbClr val="2E7641"/>
                </a:solidFill>
                <a:latin typeface="Helvetica Neue" charset="0"/>
                <a:ea typeface="Helvetica Neue" charset="0"/>
                <a:cs typeface="Helvetica Neue" charset="0"/>
              </a:rPr>
              <a:t>Боли в стопе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64378" y="2734398"/>
            <a:ext cx="3046343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Нарушение натяжения «мачты» позвоночника</a:t>
            </a:r>
            <a:endParaRPr lang="ru-RU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3185160" y="3429000"/>
            <a:ext cx="899160" cy="457200"/>
          </a:xfrm>
          <a:prstGeom prst="straightConnector1">
            <a:avLst/>
          </a:prstGeom>
          <a:ln w="63500" cap="rnd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0" y="223646"/>
            <a:ext cx="12192000" cy="1012874"/>
          </a:xfrm>
          <a:prstGeom prst="rect">
            <a:avLst/>
          </a:prstGeom>
          <a:solidFill>
            <a:srgbClr val="588725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          </a:t>
            </a:r>
            <a:endParaRPr lang="ru-RU" sz="32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6418" y="331998"/>
            <a:ext cx="810846" cy="810846"/>
          </a:xfrm>
          <a:prstGeom prst="rect">
            <a:avLst/>
          </a:prstGeom>
        </p:spPr>
      </p:pic>
      <p:sp>
        <p:nvSpPr>
          <p:cNvPr id="13" name="Объект 2"/>
          <p:cNvSpPr txBox="1">
            <a:spLocks/>
          </p:cNvSpPr>
          <p:nvPr/>
        </p:nvSpPr>
        <p:spPr>
          <a:xfrm>
            <a:off x="1892104" y="311812"/>
            <a:ext cx="10299896" cy="804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Распространенный пример нарушения сбалансированного сжатия-натяжения позвоночника</a:t>
            </a:r>
            <a:endParaRPr lang="ru-RU" sz="2800" b="1" spc="300" dirty="0">
              <a:solidFill>
                <a:schemeClr val="bg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1806854" y="3383974"/>
            <a:ext cx="7316" cy="1004602"/>
          </a:xfrm>
          <a:prstGeom prst="straightConnector1">
            <a:avLst/>
          </a:prstGeom>
          <a:ln w="63500" cap="rnd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10122451" y="2652907"/>
            <a:ext cx="667469" cy="577973"/>
          </a:xfrm>
          <a:prstGeom prst="straightConnector1">
            <a:avLst/>
          </a:prstGeom>
          <a:ln w="63500" cap="rnd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 descr="http://i223.photobucket.com/albums/dd230/healthy-back/Cobb_Chaklin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64" t="4812" r="3174" b="4567"/>
          <a:stretch/>
        </p:blipFill>
        <p:spPr bwMode="auto">
          <a:xfrm flipH="1">
            <a:off x="10833195" y="3083917"/>
            <a:ext cx="807953" cy="34573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17904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7357" y="1159498"/>
            <a:ext cx="9639946" cy="119601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С</a:t>
            </a:r>
            <a:r>
              <a:rPr lang="ru-RU" sz="2400" b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мещение элементов </a:t>
            </a:r>
            <a:r>
              <a:rPr lang="ru-RU" sz="2400" b="1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нарушает геометрию </a:t>
            </a:r>
            <a:r>
              <a:rPr lang="ru-RU" sz="2400" b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тела, влияет на эмоциональное состояние </a:t>
            </a:r>
            <a:r>
              <a:rPr lang="ru-RU" sz="2400" b="1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и </a:t>
            </a:r>
            <a:r>
              <a:rPr lang="ru-RU" sz="2400" b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циркуляцию жизненной силы</a:t>
            </a:r>
            <a:endParaRPr lang="ru-RU" sz="2400" b="1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01" t="40867" r="24961" b="26517"/>
          <a:stretch/>
        </p:blipFill>
        <p:spPr bwMode="auto">
          <a:xfrm>
            <a:off x="3409627" y="2448268"/>
            <a:ext cx="1614578" cy="4112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5" t="10246" r="21111" b="44159"/>
          <a:stretch/>
        </p:blipFill>
        <p:spPr bwMode="auto">
          <a:xfrm>
            <a:off x="10089397" y="2479730"/>
            <a:ext cx="1480497" cy="4096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64806" y="2732819"/>
            <a:ext cx="27697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Сутулая осанка мешает жизненной силе двигаться </a:t>
            </a:r>
            <a:endParaRPr lang="ru-RU" sz="2800" dirty="0">
              <a:solidFill>
                <a:schemeClr val="accent6">
                  <a:lumMod val="75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75336" y="2774543"/>
            <a:ext cx="305457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Плохая осанка является продуктом негативных эмоциональных состояний и недостатка </a:t>
            </a:r>
            <a:r>
              <a:rPr lang="ru-RU" sz="2800" dirty="0" err="1" smtClean="0">
                <a:solidFill>
                  <a:schemeClr val="accent6">
                    <a:lumMod val="7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самоосознания</a:t>
            </a:r>
            <a:endParaRPr lang="ru-RU" sz="2800" dirty="0">
              <a:solidFill>
                <a:schemeClr val="accent6">
                  <a:lumMod val="75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9067558" y="5285120"/>
            <a:ext cx="837624" cy="0"/>
          </a:xfrm>
          <a:prstGeom prst="straightConnector1">
            <a:avLst/>
          </a:prstGeom>
          <a:ln w="63500" cap="rnd">
            <a:solidFill>
              <a:srgbClr val="E9671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1411657" y="5296441"/>
            <a:ext cx="837624" cy="0"/>
          </a:xfrm>
          <a:prstGeom prst="straightConnector1">
            <a:avLst/>
          </a:prstGeom>
          <a:ln w="63500" cap="rnd">
            <a:solidFill>
              <a:srgbClr val="E9671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0" y="223646"/>
            <a:ext cx="12192000" cy="1012874"/>
          </a:xfrm>
          <a:prstGeom prst="rect">
            <a:avLst/>
          </a:prstGeom>
          <a:solidFill>
            <a:srgbClr val="588725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          </a:t>
            </a:r>
            <a:endParaRPr lang="ru-RU" sz="32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81258" y="347238"/>
            <a:ext cx="810846" cy="810846"/>
          </a:xfrm>
          <a:prstGeom prst="rect">
            <a:avLst/>
          </a:prstGeom>
        </p:spPr>
      </p:pic>
      <p:sp>
        <p:nvSpPr>
          <p:cNvPr id="11" name="Объект 2"/>
          <p:cNvSpPr txBox="1">
            <a:spLocks/>
          </p:cNvSpPr>
          <p:nvPr/>
        </p:nvSpPr>
        <p:spPr>
          <a:xfrm>
            <a:off x="2118361" y="289560"/>
            <a:ext cx="9494519" cy="9448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ПРИМЕР ВЛИЯНИЯ ОСАНКИ </a:t>
            </a:r>
          </a:p>
          <a:p>
            <a:pPr marL="0" indent="0" algn="ctr"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НА СОСТОЯНИЕ ОРГАНИЗМА</a:t>
            </a:r>
            <a:endParaRPr lang="ru-RU" sz="2800" b="1" spc="300" dirty="0">
              <a:solidFill>
                <a:schemeClr val="bg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7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/>
          <p:cNvSpPr/>
          <p:nvPr/>
        </p:nvSpPr>
        <p:spPr>
          <a:xfrm>
            <a:off x="3570790" y="2241976"/>
            <a:ext cx="5009330" cy="2155541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1" compatLnSpc="0">
            <a:sp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dirty="0" smtClean="0">
                <a:solidFill>
                  <a:srgbClr val="00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r>
              <a:rPr lang="ru-RU" sz="2000" dirty="0">
                <a:solidFill>
                  <a:srgbClr val="4F792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Н</a:t>
            </a:r>
            <a:r>
              <a:rPr lang="ru-RU" sz="2000" dirty="0" smtClean="0">
                <a:solidFill>
                  <a:srgbClr val="4F792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арушение баланса вызывает </a:t>
            </a:r>
            <a:r>
              <a:rPr lang="ru-RU" sz="2000" dirty="0">
                <a:solidFill>
                  <a:srgbClr val="4F792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смещение элементов,</a:t>
            </a: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dirty="0">
                <a:solidFill>
                  <a:srgbClr val="4F792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нарушает геометрию </a:t>
            </a:r>
            <a:r>
              <a:rPr lang="ru-RU" sz="2000" dirty="0" smtClean="0">
                <a:solidFill>
                  <a:srgbClr val="4F792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тела</a:t>
            </a: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dirty="0" smtClean="0">
                <a:solidFill>
                  <a:srgbClr val="4F792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r>
              <a:rPr lang="ru-RU" sz="2000" dirty="0">
                <a:solidFill>
                  <a:srgbClr val="4F792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и работу внутренних </a:t>
            </a:r>
            <a:r>
              <a:rPr lang="ru-RU" sz="2000" dirty="0" smtClean="0">
                <a:solidFill>
                  <a:srgbClr val="4F792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органов</a:t>
            </a: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000" dirty="0">
              <a:solidFill>
                <a:srgbClr val="4F792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dirty="0" smtClean="0">
                <a:solidFill>
                  <a:srgbClr val="4F792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Возникают </a:t>
            </a:r>
            <a:r>
              <a:rPr lang="ru-RU" sz="2000" dirty="0">
                <a:solidFill>
                  <a:srgbClr val="4F792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заболевания  </a:t>
            </a: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dirty="0">
                <a:solidFill>
                  <a:srgbClr val="4F792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костно-мышечной системы</a:t>
            </a:r>
            <a:r>
              <a:rPr lang="ru-RU" sz="2000" dirty="0" smtClean="0">
                <a:solidFill>
                  <a:srgbClr val="4F792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.</a:t>
            </a:r>
            <a:endParaRPr lang="ru-RU" sz="2000" dirty="0">
              <a:solidFill>
                <a:srgbClr val="000000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pic>
        <p:nvPicPr>
          <p:cNvPr id="3" name="Рисунок 7"/>
          <p:cNvPicPr>
            <a:picLocks noChangeAspect="1"/>
          </p:cNvPicPr>
          <p:nvPr/>
        </p:nvPicPr>
        <p:blipFill>
          <a:blip r:embed="rId3" cstate="print">
            <a:alphaModFix/>
          </a:blip>
          <a:srcRect r="60929" b="458"/>
          <a:stretch>
            <a:fillRect/>
          </a:stretch>
        </p:blipFill>
        <p:spPr>
          <a:xfrm>
            <a:off x="367960" y="2407920"/>
            <a:ext cx="2864037" cy="4450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/>
          <p:nvPr/>
        </p:nvSpPr>
        <p:spPr>
          <a:xfrm>
            <a:off x="3842240" y="4535313"/>
            <a:ext cx="4644987" cy="1270683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1" compatLnSpc="0">
            <a:sp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u="sng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Например,</a:t>
            </a: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1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перекос  </a:t>
            </a: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1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в натяжении мышц</a:t>
            </a: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1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приводит к сколиозам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496001" y="329037"/>
            <a:ext cx="3581997" cy="190295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1" compatLnSpc="0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800" b="1" dirty="0">
              <a:solidFill>
                <a:srgbClr val="000000"/>
              </a:solidFill>
              <a:latin typeface="Candara" pitchFamily="34"/>
              <a:ea typeface="Microsoft YaHei" pitchFamily="2"/>
              <a:cs typeface="Lucida Sans" pitchFamily="2"/>
            </a:endParaRPr>
          </a:p>
        </p:txBody>
      </p:sp>
      <p:pic>
        <p:nvPicPr>
          <p:cNvPr id="6" name="Рисунок 7"/>
          <p:cNvPicPr>
            <a:picLocks noChangeAspect="1"/>
          </p:cNvPicPr>
          <p:nvPr/>
        </p:nvPicPr>
        <p:blipFill rotWithShape="1">
          <a:blip r:embed="rId4" cstate="print"/>
          <a:srcRect l="22247" t="2432" r="3124" b="3020"/>
          <a:stretch/>
        </p:blipFill>
        <p:spPr>
          <a:xfrm>
            <a:off x="8667600" y="2057399"/>
            <a:ext cx="3238798" cy="47845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9"/>
          <p:cNvSpPr txBox="1"/>
          <p:nvPr/>
        </p:nvSpPr>
        <p:spPr>
          <a:xfrm flipV="1">
            <a:off x="3446000" y="1217960"/>
            <a:ext cx="4935999" cy="62556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1" compatLnSpc="0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800" dirty="0">
              <a:solidFill>
                <a:srgbClr val="000000"/>
              </a:solidFill>
              <a:ea typeface="Calibri" pitchFamily="1"/>
              <a:cs typeface="Lucida Sans" pitchFamily="2"/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5295386" y="6052077"/>
            <a:ext cx="1799653" cy="498764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2E764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223646"/>
            <a:ext cx="12192000" cy="1012874"/>
          </a:xfrm>
          <a:prstGeom prst="rect">
            <a:avLst/>
          </a:prstGeom>
          <a:solidFill>
            <a:srgbClr val="588725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          </a:t>
            </a:r>
            <a:endParaRPr lang="ru-RU" sz="32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81258" y="347238"/>
            <a:ext cx="810846" cy="810846"/>
          </a:xfrm>
          <a:prstGeom prst="rect">
            <a:avLst/>
          </a:prstGeom>
        </p:spPr>
      </p:pic>
      <p:sp>
        <p:nvSpPr>
          <p:cNvPr id="12" name="Объект 2"/>
          <p:cNvSpPr txBox="1">
            <a:spLocks/>
          </p:cNvSpPr>
          <p:nvPr/>
        </p:nvSpPr>
        <p:spPr>
          <a:xfrm>
            <a:off x="1892104" y="204445"/>
            <a:ext cx="10299896" cy="10320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ПРИМЕР НАРУШЕНИЯ ЦЕЛОСТНОГО САМОНАТЯЖЕНИЯ ОТ НЕПРАВИЛЬНОЙ РАБОТЫ ДЛИННЫХ МЫШЦ СПИНЫ</a:t>
            </a:r>
            <a:endParaRPr lang="ru-RU" sz="24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737360" y="1429435"/>
            <a:ext cx="86563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00B050"/>
                </a:solidFill>
                <a:latin typeface="Helvetica Neue" charset="0"/>
                <a:ea typeface="Helvetica Neue" charset="0"/>
                <a:cs typeface="Helvetica Neue" charset="0"/>
              </a:rPr>
              <a:t>КАК ОДИН ЭЛЕМЕНТ ВЛИЯЕТ НА ВСЮ КОНСТРУКЦИЮ ЦЕЛИКОМ</a:t>
            </a:r>
            <a:endParaRPr lang="ru-RU" b="1" i="1" dirty="0">
              <a:solidFill>
                <a:srgbClr val="00B05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29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2880" y="1539243"/>
            <a:ext cx="11612880" cy="1874517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ru-RU" sz="2400" b="1" dirty="0" smtClean="0">
                <a:solidFill>
                  <a:srgbClr val="EA6717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  ОСТЕОКИНЕЗИОЛОГИЯ</a:t>
            </a:r>
            <a:r>
              <a:rPr lang="ru-RU" sz="2400" dirty="0" smtClean="0">
                <a:solidFill>
                  <a:srgbClr val="EA6717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r>
              <a:rPr lang="ru-RU" sz="2400" dirty="0" smtClean="0">
                <a:solidFill>
                  <a:srgbClr val="58872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- </a:t>
            </a:r>
            <a:r>
              <a:rPr lang="ru-RU" sz="2400" dirty="0">
                <a:solidFill>
                  <a:srgbClr val="58872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новое холистическое направление комплементарной медицины на стыке нескольких наук о теле и телодвижениях: </a:t>
            </a:r>
            <a:r>
              <a:rPr lang="ru-RU" sz="2400" dirty="0" smtClean="0">
                <a:solidFill>
                  <a:srgbClr val="58872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физиологии,  </a:t>
            </a:r>
            <a:r>
              <a:rPr lang="ru-RU" sz="2400" dirty="0">
                <a:solidFill>
                  <a:srgbClr val="58872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кинезиологии</a:t>
            </a:r>
            <a:r>
              <a:rPr lang="ru-RU" sz="2400" dirty="0" smtClean="0">
                <a:solidFill>
                  <a:srgbClr val="58872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,  </a:t>
            </a:r>
            <a:r>
              <a:rPr lang="ru-RU" sz="2400" dirty="0">
                <a:solidFill>
                  <a:srgbClr val="58872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остеопатии, </a:t>
            </a:r>
            <a:r>
              <a:rPr lang="ru-RU" sz="2400" dirty="0" smtClean="0">
                <a:solidFill>
                  <a:srgbClr val="58872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биомеханики </a:t>
            </a:r>
            <a:r>
              <a:rPr lang="ru-RU" sz="2400" dirty="0">
                <a:solidFill>
                  <a:srgbClr val="58872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и др., </a:t>
            </a:r>
            <a:r>
              <a:rPr lang="ru-RU" sz="2400" dirty="0" smtClean="0">
                <a:solidFill>
                  <a:srgbClr val="58872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дающее </a:t>
            </a:r>
            <a:r>
              <a:rPr lang="ru-RU" sz="2400" dirty="0">
                <a:solidFill>
                  <a:srgbClr val="58872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основу для практики в применении </a:t>
            </a:r>
            <a:r>
              <a:rPr lang="ru-RU" sz="2400" dirty="0" smtClean="0">
                <a:solidFill>
                  <a:srgbClr val="58872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приёмов </a:t>
            </a:r>
            <a:r>
              <a:rPr lang="ru-RU" sz="2400" dirty="0">
                <a:solidFill>
                  <a:srgbClr val="58872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резонансного остеокинезиса </a:t>
            </a:r>
            <a:r>
              <a:rPr lang="ru-RU" sz="2400" b="1" dirty="0">
                <a:solidFill>
                  <a:srgbClr val="58872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(ОК). </a:t>
            </a:r>
            <a:endParaRPr lang="ru-RU" sz="2400" b="1" dirty="0" smtClean="0">
              <a:solidFill>
                <a:srgbClr val="588725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algn="just">
              <a:buNone/>
            </a:pPr>
            <a:endParaRPr lang="ru-RU" sz="2400" b="1" dirty="0">
              <a:solidFill>
                <a:srgbClr val="588725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267287"/>
            <a:ext cx="12192000" cy="1012874"/>
          </a:xfrm>
          <a:prstGeom prst="rect">
            <a:avLst/>
          </a:prstGeom>
          <a:solidFill>
            <a:srgbClr val="588725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          </a:t>
            </a:r>
            <a:endParaRPr lang="ru-RU" sz="32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2199502" y="267287"/>
            <a:ext cx="9382898" cy="10128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ОСТЕОКИНЕЗИС ‒ АКТУАЛЬНЫЙ МЕТОД </a:t>
            </a:r>
            <a:r>
              <a:rPr lang="en-US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            </a:t>
            </a:r>
            <a:r>
              <a:rPr lang="ru-RU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САМООЗДОРОВЛЕНИЯ И </a:t>
            </a:r>
            <a:r>
              <a:rPr lang="ru-RU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САМОПОМОЩИ</a:t>
            </a:r>
            <a:endParaRPr lang="ru-RU" b="1" spc="3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1258" y="368301"/>
            <a:ext cx="810846" cy="81084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246120" y="3611881"/>
            <a:ext cx="873252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400" b="1" dirty="0" smtClean="0">
                <a:solidFill>
                  <a:srgbClr val="EA6717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Прикладные технические приёмы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EA6717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r>
              <a:rPr lang="ru-RU" sz="2400" dirty="0" smtClean="0">
                <a:solidFill>
                  <a:srgbClr val="58872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в виде 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E96717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ВАНТОВОЙ ТРЕНИРОВКИ ОСТЕОКИНЕЗИСА</a:t>
            </a:r>
          </a:p>
          <a:p>
            <a:pPr algn="just">
              <a:buFont typeface="Wingdings" pitchFamily="2" charset="2"/>
              <a:buChar char="v"/>
            </a:pPr>
            <a:r>
              <a:rPr lang="ru-RU" b="1" dirty="0" smtClean="0">
                <a:solidFill>
                  <a:srgbClr val="E96717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С</a:t>
            </a:r>
            <a:r>
              <a:rPr lang="ru-RU" sz="2000" dirty="0" smtClean="0">
                <a:solidFill>
                  <a:srgbClr val="4F792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оздают</a:t>
            </a:r>
            <a:r>
              <a:rPr lang="ru-RU" sz="2000" b="1" dirty="0" smtClean="0">
                <a:solidFill>
                  <a:srgbClr val="E96717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r>
              <a:rPr lang="ru-RU" sz="2000" dirty="0" smtClean="0">
                <a:solidFill>
                  <a:srgbClr val="58872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простое механическое воздействие на костно-мышечную систему</a:t>
            </a:r>
          </a:p>
          <a:p>
            <a:pPr algn="just">
              <a:buFont typeface="Wingdings" pitchFamily="2" charset="2"/>
              <a:buChar char="v"/>
            </a:pPr>
            <a:r>
              <a:rPr lang="ru-RU" sz="2000" dirty="0" smtClean="0">
                <a:solidFill>
                  <a:srgbClr val="58872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Оказывают укрепляющее действие на всю соединительную ткань организма человека </a:t>
            </a:r>
          </a:p>
          <a:p>
            <a:pPr algn="just"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58872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Выполняются самостоятельно, как специальные гимнастические упражнения</a:t>
            </a:r>
            <a:endParaRPr lang="ru-RU" sz="2000" b="1" dirty="0">
              <a:solidFill>
                <a:srgbClr val="588725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94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6446" y="1158084"/>
            <a:ext cx="11795195" cy="784909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Сегментарный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принцип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чувствительной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иннервации человеческого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тела</a:t>
            </a: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/>
            </a:r>
            <a:b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</a:b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в зависимости от нарушений в позвоночнике</a:t>
            </a:r>
            <a:endParaRPr lang="ru-RU" sz="2000" b="1" dirty="0">
              <a:solidFill>
                <a:schemeClr val="accent3">
                  <a:lumMod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pic>
        <p:nvPicPr>
          <p:cNvPr id="4" name="Объект 3" descr="http://cs419720.vk.me/v419720703/a061/vrOtGVKpryQ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3" t="2929" r="3736" b="3976"/>
          <a:stretch/>
        </p:blipFill>
        <p:spPr bwMode="auto">
          <a:xfrm>
            <a:off x="379598" y="1950720"/>
            <a:ext cx="3738860" cy="4717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" t="890" r="3030" b="1833"/>
          <a:stretch/>
        </p:blipFill>
        <p:spPr bwMode="auto">
          <a:xfrm>
            <a:off x="7389573" y="1941566"/>
            <a:ext cx="4401225" cy="4677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Стрелка вправо 6"/>
          <p:cNvSpPr/>
          <p:nvPr/>
        </p:nvSpPr>
        <p:spPr>
          <a:xfrm>
            <a:off x="4690013" y="5276988"/>
            <a:ext cx="2097525" cy="355108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27055" y="2788743"/>
            <a:ext cx="255344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E96717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Зоны </a:t>
            </a:r>
            <a:r>
              <a:rPr lang="ru-RU" sz="2000" b="1" dirty="0" smtClean="0">
                <a:solidFill>
                  <a:srgbClr val="E96717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отражённой боли</a:t>
            </a:r>
            <a:r>
              <a:rPr lang="ru-RU" sz="2000" b="1" dirty="0">
                <a:solidFill>
                  <a:srgbClr val="E96717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при раздражении </a:t>
            </a:r>
            <a:r>
              <a:rPr lang="ru-RU" sz="2000" b="1" dirty="0" smtClean="0">
                <a:solidFill>
                  <a:srgbClr val="E96717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рецепторов </a:t>
            </a:r>
            <a:r>
              <a:rPr lang="ru-RU" sz="2000" b="1" dirty="0">
                <a:solidFill>
                  <a:srgbClr val="E96717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различных </a:t>
            </a:r>
            <a:r>
              <a:rPr lang="ru-RU" sz="2000" b="1" dirty="0" smtClean="0">
                <a:solidFill>
                  <a:srgbClr val="E96717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межпозвонковых </a:t>
            </a:r>
            <a:r>
              <a:rPr lang="ru-RU" sz="2000" b="1" dirty="0">
                <a:solidFill>
                  <a:srgbClr val="E96717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дисков</a:t>
            </a:r>
            <a:r>
              <a:rPr lang="ru-RU" sz="2000" b="1" dirty="0" smtClean="0">
                <a:solidFill>
                  <a:srgbClr val="E96717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endParaRPr lang="ru-RU" sz="2000" b="1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223646"/>
            <a:ext cx="12192000" cy="1012874"/>
          </a:xfrm>
          <a:prstGeom prst="rect">
            <a:avLst/>
          </a:prstGeom>
          <a:solidFill>
            <a:srgbClr val="588725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          </a:t>
            </a:r>
            <a:endParaRPr lang="ru-RU" sz="32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81258" y="347238"/>
            <a:ext cx="810846" cy="810846"/>
          </a:xfrm>
          <a:prstGeom prst="rect">
            <a:avLst/>
          </a:prstGeom>
        </p:spPr>
      </p:pic>
      <p:sp>
        <p:nvSpPr>
          <p:cNvPr id="10" name="Объект 2"/>
          <p:cNvSpPr txBox="1">
            <a:spLocks/>
          </p:cNvSpPr>
          <p:nvPr/>
        </p:nvSpPr>
        <p:spPr>
          <a:xfrm>
            <a:off x="2103120" y="396240"/>
            <a:ext cx="9596238" cy="7106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«КАРТА» ПОЗВОНОЧНИКА НА ТЕЛЕ</a:t>
            </a:r>
            <a:endParaRPr lang="ru-RU" sz="24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75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https://pp.vk.me/c630622/v630622208/6904/I2hvZH14rkI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83" y="1594967"/>
            <a:ext cx="6559825" cy="50490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0" y="223646"/>
            <a:ext cx="12192000" cy="1012874"/>
          </a:xfrm>
          <a:prstGeom prst="rect">
            <a:avLst/>
          </a:prstGeom>
          <a:solidFill>
            <a:srgbClr val="588725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          </a:t>
            </a:r>
            <a:endParaRPr lang="ru-RU" sz="32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3098" y="347238"/>
            <a:ext cx="810846" cy="810846"/>
          </a:xfrm>
          <a:prstGeom prst="rect">
            <a:avLst/>
          </a:prstGeom>
        </p:spPr>
      </p:pic>
      <p:sp>
        <p:nvSpPr>
          <p:cNvPr id="10" name="Объект 2"/>
          <p:cNvSpPr txBox="1">
            <a:spLocks/>
          </p:cNvSpPr>
          <p:nvPr/>
        </p:nvSpPr>
        <p:spPr>
          <a:xfrm>
            <a:off x="1767840" y="223645"/>
            <a:ext cx="10099040" cy="10094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ПРИМЕР  РАСПРОСТРАНЕНИЯ  БОЛИ</a:t>
            </a:r>
            <a:endParaRPr lang="en-US" sz="2800" b="1" dirty="0" smtClean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0" indent="0" algn="ctr"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ПО СЕДАЛИЩНОМУ  НЕРВУ</a:t>
            </a:r>
            <a:endParaRPr lang="ru-RU" sz="28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6" name="Рисунок 5" descr="foto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" t="2581" r="6205" b="1201"/>
          <a:stretch/>
        </p:blipFill>
        <p:spPr bwMode="auto">
          <a:xfrm>
            <a:off x="8163834" y="3639708"/>
            <a:ext cx="3748766" cy="3030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Картинки по запросу наклон таза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7" t="8562" r="30633" b="24488"/>
          <a:stretch/>
        </p:blipFill>
        <p:spPr bwMode="auto">
          <a:xfrm>
            <a:off x="9877700" y="1229207"/>
            <a:ext cx="1490538" cy="223294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7239680" y="6285058"/>
            <a:ext cx="2214068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000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КОРОБКА ТАЗА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34210" y="1584960"/>
            <a:ext cx="5495790" cy="5044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1" y="1600200"/>
            <a:ext cx="3596640" cy="5074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223646"/>
            <a:ext cx="12192000" cy="1012874"/>
          </a:xfrm>
          <a:prstGeom prst="rect">
            <a:avLst/>
          </a:prstGeom>
          <a:solidFill>
            <a:srgbClr val="588725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          </a:t>
            </a:r>
            <a:endParaRPr lang="ru-RU" sz="32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81258" y="347238"/>
            <a:ext cx="810846" cy="810846"/>
          </a:xfrm>
          <a:prstGeom prst="rect">
            <a:avLst/>
          </a:prstGeom>
        </p:spPr>
      </p:pic>
      <p:sp>
        <p:nvSpPr>
          <p:cNvPr id="8" name="Объект 2"/>
          <p:cNvSpPr txBox="1">
            <a:spLocks/>
          </p:cNvSpPr>
          <p:nvPr/>
        </p:nvSpPr>
        <p:spPr>
          <a:xfrm>
            <a:off x="2087880" y="472693"/>
            <a:ext cx="9837616" cy="6160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ПРИМЕР ИРРАДИАЦИИ БОЛИ ПО НЕРВНЫМ ПУТЯМ</a:t>
            </a:r>
            <a:endParaRPr lang="ru-RU" sz="28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90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3727" y="1049496"/>
            <a:ext cx="11002033" cy="104447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/>
            </a:r>
            <a:br>
              <a:rPr lang="ru-RU" sz="20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</a:br>
            <a:r>
              <a:rPr lang="ru-RU" sz="2400" b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Зоны отражённой </a:t>
            </a:r>
            <a:r>
              <a:rPr lang="ru-RU" sz="2400" b="1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боли при раздражении </a:t>
            </a:r>
            <a:r>
              <a:rPr lang="ru-RU" sz="2400" b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рецепторов </a:t>
            </a:r>
            <a:r>
              <a:rPr lang="ru-RU" sz="2400" b="1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различных шейных межпозвонковых дисков </a:t>
            </a:r>
          </a:p>
        </p:txBody>
      </p:sp>
      <p:pic>
        <p:nvPicPr>
          <p:cNvPr id="6" name="Рисунок 5" descr="http://konspekta.net/medlecbazaimg/64884694537.files/image40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986" y="2392281"/>
            <a:ext cx="2682426" cy="4212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7" name="Прямая со стрелкой 6"/>
          <p:cNvCxnSpPr/>
          <p:nvPr/>
        </p:nvCxnSpPr>
        <p:spPr>
          <a:xfrm>
            <a:off x="4268949" y="4269189"/>
            <a:ext cx="1331089" cy="0"/>
          </a:xfrm>
          <a:prstGeom prst="straightConnector1">
            <a:avLst/>
          </a:prstGeom>
          <a:ln w="63500" cap="rnd">
            <a:solidFill>
              <a:srgbClr val="E9671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Объект 3"/>
          <p:cNvPicPr>
            <a:picLocks noChangeAspect="1"/>
          </p:cNvPicPr>
          <p:nvPr/>
        </p:nvPicPr>
        <p:blipFill>
          <a:blip r:embed="rId3" cstate="print">
            <a:alphaModFix/>
          </a:blip>
          <a:srcRect l="3275" t="260" r="1096" b="69746"/>
          <a:stretch>
            <a:fillRect/>
          </a:stretch>
        </p:blipFill>
        <p:spPr>
          <a:xfrm>
            <a:off x="6096000" y="2418462"/>
            <a:ext cx="5435208" cy="4232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0" y="223646"/>
            <a:ext cx="12192000" cy="1012874"/>
          </a:xfrm>
          <a:prstGeom prst="rect">
            <a:avLst/>
          </a:prstGeom>
          <a:solidFill>
            <a:srgbClr val="588725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          </a:t>
            </a:r>
            <a:endParaRPr lang="ru-RU" sz="32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81258" y="347238"/>
            <a:ext cx="810846" cy="810846"/>
          </a:xfrm>
          <a:prstGeom prst="rect">
            <a:avLst/>
          </a:prstGeom>
        </p:spPr>
      </p:pic>
      <p:sp>
        <p:nvSpPr>
          <p:cNvPr id="12" name="Объект 2"/>
          <p:cNvSpPr txBox="1">
            <a:spLocks/>
          </p:cNvSpPr>
          <p:nvPr/>
        </p:nvSpPr>
        <p:spPr>
          <a:xfrm>
            <a:off x="1892104" y="472693"/>
            <a:ext cx="10033392" cy="6160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Пример нарушений в шейном отделе позвоночника</a:t>
            </a:r>
          </a:p>
        </p:txBody>
      </p:sp>
    </p:spTree>
    <p:extLst>
      <p:ext uri="{BB962C8B-B14F-4D97-AF65-F5344CB8AC3E}">
        <p14:creationId xmlns:p14="http://schemas.microsoft.com/office/powerpoint/2010/main" val="194974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alphaModFix/>
          </a:blip>
          <a:srcRect l="55305" t="10795" r="32954" b="9017"/>
          <a:stretch>
            <a:fillRect/>
          </a:stretch>
        </p:blipFill>
        <p:spPr>
          <a:xfrm>
            <a:off x="197646" y="1508761"/>
            <a:ext cx="1666914" cy="5151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2011680" y="3515678"/>
            <a:ext cx="2956560" cy="2824162"/>
          </a:xfrm>
        </p:spPr>
        <p:txBody>
          <a:bodyPr lIns="91440" tIns="45720" rIns="91440" bIns="45720" anchor="t">
            <a:normAutofit fontScale="90000"/>
          </a:bodyPr>
          <a:lstStyle/>
          <a:p>
            <a:pPr lvl="0" algn="ctr" hangingPunct="1"/>
            <a:r>
              <a:rPr lang="ru-RU" sz="2000" b="1" dirty="0" smtClean="0">
                <a:latin typeface="Helvetica Neue Light" charset="0"/>
                <a:ea typeface="Helvetica Neue Light" charset="0"/>
                <a:cs typeface="Helvetica Neue Light" charset="0"/>
              </a:rPr>
              <a:t>Применение модели </a:t>
            </a:r>
            <a:r>
              <a:rPr lang="ru-RU" sz="2000" b="1" dirty="0">
                <a:latin typeface="Helvetica Neue Light" charset="0"/>
                <a:ea typeface="Helvetica Neue Light" charset="0"/>
                <a:cs typeface="Helvetica Neue Light" charset="0"/>
              </a:rPr>
              <a:t>работы </a:t>
            </a:r>
            <a:r>
              <a:rPr lang="ru-RU" sz="2000" b="1" dirty="0" err="1">
                <a:latin typeface="Helvetica Neue Light" charset="0"/>
                <a:ea typeface="Helvetica Neue Light" charset="0"/>
                <a:cs typeface="Helvetica Neue Light" charset="0"/>
              </a:rPr>
              <a:t>стержне-вантовой</a:t>
            </a:r>
            <a:r>
              <a:rPr lang="ru-RU" sz="2000" b="1" dirty="0"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r>
              <a:rPr lang="ru-RU" sz="2000" b="1" dirty="0" smtClean="0">
                <a:latin typeface="Helvetica Neue Light" charset="0"/>
                <a:ea typeface="Helvetica Neue Light" charset="0"/>
                <a:cs typeface="Helvetica Neue Light" charset="0"/>
              </a:rPr>
              <a:t>системы</a:t>
            </a:r>
            <a:r>
              <a:rPr lang="ru-RU" sz="2000" dirty="0" smtClean="0">
                <a:latin typeface="Helvetica Neue Light" charset="0"/>
                <a:ea typeface="Helvetica Neue Light" charset="0"/>
                <a:cs typeface="Helvetica Neue Light" charset="0"/>
              </a:rPr>
              <a:t/>
            </a:r>
            <a:br>
              <a:rPr lang="ru-RU" sz="2000" dirty="0" smtClean="0">
                <a:latin typeface="Helvetica Neue Light" charset="0"/>
                <a:ea typeface="Helvetica Neue Light" charset="0"/>
                <a:cs typeface="Helvetica Neue Light" charset="0"/>
              </a:rPr>
            </a:br>
            <a:r>
              <a:rPr lang="ru-RU" sz="2000" dirty="0" smtClean="0">
                <a:latin typeface="Helvetica Neue Light" charset="0"/>
                <a:ea typeface="Helvetica Neue Light" charset="0"/>
                <a:cs typeface="Helvetica Neue Light" charset="0"/>
              </a:rPr>
              <a:t/>
            </a:r>
            <a:br>
              <a:rPr lang="ru-RU" sz="2000" dirty="0" smtClean="0">
                <a:latin typeface="Helvetica Neue Light" charset="0"/>
                <a:ea typeface="Helvetica Neue Light" charset="0"/>
                <a:cs typeface="Helvetica Neue Light" charset="0"/>
              </a:rPr>
            </a:br>
            <a:r>
              <a:rPr lang="ru-RU" sz="2000" dirty="0" smtClean="0">
                <a:latin typeface="Helvetica Neue Light" charset="0"/>
                <a:ea typeface="Helvetica Neue Light" charset="0"/>
                <a:cs typeface="Helvetica Neue Light" charset="0"/>
              </a:rPr>
              <a:t>Использование специального приёма </a:t>
            </a:r>
            <a:r>
              <a:rPr lang="ru-RU" sz="2000" dirty="0">
                <a:latin typeface="Helvetica Neue Light" charset="0"/>
                <a:ea typeface="Helvetica Neue Light" charset="0"/>
                <a:cs typeface="Helvetica Neue Light" charset="0"/>
              </a:rPr>
              <a:t>внешнего натяжения с помощью </a:t>
            </a:r>
            <a:r>
              <a:rPr lang="ru-RU" sz="2000" dirty="0" smtClean="0">
                <a:latin typeface="Helvetica Neue Light" charset="0"/>
                <a:ea typeface="Helvetica Neue Light" charset="0"/>
                <a:cs typeface="Helvetica Neue Light" charset="0"/>
              </a:rPr>
              <a:t>дополнительного</a:t>
            </a:r>
            <a:r>
              <a:rPr lang="en-US" sz="2000" dirty="0" smtClean="0"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r>
              <a:rPr lang="ru-RU" sz="2000" dirty="0" smtClean="0">
                <a:latin typeface="Helvetica Neue Light" charset="0"/>
                <a:ea typeface="Helvetica Neue Light" charset="0"/>
                <a:cs typeface="Helvetica Neue Light" charset="0"/>
              </a:rPr>
              <a:t>ванта </a:t>
            </a:r>
            <a:endParaRPr lang="ru-RU" sz="20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4" name="Объект 2"/>
          <p:cNvSpPr txBox="1">
            <a:spLocks noGrp="1"/>
          </p:cNvSpPr>
          <p:nvPr>
            <p:ph type="body" idx="4294967295"/>
          </p:nvPr>
        </p:nvSpPr>
        <p:spPr>
          <a:xfrm>
            <a:off x="4968240" y="5692458"/>
            <a:ext cx="6675120" cy="979487"/>
          </a:xfrm>
        </p:spPr>
        <p:txBody>
          <a:bodyPr lIns="90004" tIns="44997" rIns="90004" bIns="44997" anchorCtr="1">
            <a:normAutofit lnSpcReduction="10000"/>
          </a:bodyPr>
          <a:lstStyle/>
          <a:p>
            <a:pPr marL="0" lvl="0" indent="0" hangingPunct="1">
              <a:spcBef>
                <a:spcPts val="1000"/>
              </a:spcBef>
              <a:spcAft>
                <a:spcPts val="600"/>
              </a:spcAft>
              <a:buNone/>
            </a:pPr>
            <a:r>
              <a:rPr lang="ru-RU" sz="2000" dirty="0" smtClean="0">
                <a:latin typeface="Helvetica Neue Light" charset="0"/>
                <a:ea typeface="Helvetica Neue Light" charset="0"/>
                <a:cs typeface="Helvetica Neue Light" charset="0"/>
              </a:rPr>
              <a:t>помогает </a:t>
            </a:r>
            <a:r>
              <a:rPr lang="ru-RU" sz="2000" dirty="0">
                <a:latin typeface="Helvetica Neue Light" charset="0"/>
                <a:ea typeface="Helvetica Neue Light" charset="0"/>
                <a:cs typeface="Helvetica Neue Light" charset="0"/>
              </a:rPr>
              <a:t>провести адекватную сбалансированную коррекцию самонатяжения  на биомеханическую конструкцию тела</a:t>
            </a:r>
          </a:p>
        </p:txBody>
      </p:sp>
      <p:sp>
        <p:nvSpPr>
          <p:cNvPr id="5" name="Rectangle 4"/>
          <p:cNvSpPr/>
          <p:nvPr/>
        </p:nvSpPr>
        <p:spPr>
          <a:xfrm>
            <a:off x="1523884" y="-184681"/>
            <a:ext cx="184315" cy="368996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none" lIns="91440" tIns="45720" rIns="91440" bIns="45720" anchor="ctr" anchorCtr="0" compatLnSpc="0">
            <a:spAutoFit/>
          </a:bodyPr>
          <a:lstStyle/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dirty="0">
              <a:solidFill>
                <a:srgbClr val="000000"/>
              </a:solidFill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6" name="Rectangle 6"/>
          <p:cNvSpPr/>
          <p:nvPr/>
        </p:nvSpPr>
        <p:spPr>
          <a:xfrm>
            <a:off x="1523884" y="-252356"/>
            <a:ext cx="184315" cy="368996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none" lIns="91440" tIns="45720" rIns="91440" bIns="45720" anchor="ctr" anchorCtr="0" compatLnSpc="0">
            <a:spAutoFit/>
          </a:bodyPr>
          <a:lstStyle/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dirty="0">
              <a:solidFill>
                <a:srgbClr val="000000"/>
              </a:solidFill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8" name="Rectangle 8"/>
          <p:cNvSpPr/>
          <p:nvPr/>
        </p:nvSpPr>
        <p:spPr>
          <a:xfrm>
            <a:off x="1523884" y="-184681"/>
            <a:ext cx="184315" cy="368996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none" lIns="91440" tIns="45720" rIns="91440" bIns="45720" anchor="ctr" anchorCtr="0" compatLnSpc="0">
            <a:spAutoFit/>
          </a:bodyPr>
          <a:lstStyle/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dirty="0">
              <a:solidFill>
                <a:srgbClr val="000000"/>
              </a:solidFill>
              <a:latin typeface="Arial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9" name="Рисунок 1"/>
          <p:cNvPicPr>
            <a:picLocks noChangeAspect="1"/>
          </p:cNvPicPr>
          <p:nvPr/>
        </p:nvPicPr>
        <p:blipFill>
          <a:blip r:embed="rId3" cstate="print">
            <a:alphaModFix/>
          </a:blip>
          <a:srcRect l="31892" t="10795" r="44809" b="9534"/>
          <a:stretch>
            <a:fillRect/>
          </a:stretch>
        </p:blipFill>
        <p:spPr>
          <a:xfrm>
            <a:off x="9141604" y="1532292"/>
            <a:ext cx="2733686" cy="4013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Стрелка вправо 17"/>
          <p:cNvSpPr/>
          <p:nvPr/>
        </p:nvSpPr>
        <p:spPr>
          <a:xfrm>
            <a:off x="2903759" y="4164122"/>
            <a:ext cx="880923" cy="443877"/>
          </a:xfrm>
          <a:custGeom>
            <a:avLst>
              <a:gd name="f0" fmla="val 50000"/>
              <a:gd name="f1" fmla="val 88213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+- f5 0 f4"/>
              <a:gd name="f10" fmla="pin 0 f0 21600"/>
              <a:gd name="f11" fmla="pin 0 f1 10800"/>
              <a:gd name="f12" fmla="val f10"/>
              <a:gd name="f13" fmla="val f11"/>
              <a:gd name="f14" fmla="*/ f9 1 21600"/>
              <a:gd name="f15" fmla="*/ f10 f7 1"/>
              <a:gd name="f16" fmla="*/ f11 f8 1"/>
              <a:gd name="f17" fmla="+- 21600 0 f13"/>
              <a:gd name="f18" fmla="+- 21600 0 f12"/>
              <a:gd name="f19" fmla="*/ 0 f14 1"/>
              <a:gd name="f20" fmla="*/ f13 f8 1"/>
              <a:gd name="f21" fmla="*/ f18 f13 1"/>
              <a:gd name="f22" fmla="*/ f19 1 f14"/>
              <a:gd name="f23" fmla="*/ f17 f8 1"/>
              <a:gd name="f24" fmla="*/ f21 1 10800"/>
              <a:gd name="f25" fmla="*/ f22 f7 1"/>
              <a:gd name="f26" fmla="+- f12 f24 0"/>
              <a:gd name="f27" fmla="*/ f26 f7 1"/>
            </a:gdLst>
            <a:ahLst>
              <a:ahXY gdRefX="f0" minX="f4" maxX="f5" gdRefY="f1" minY="f4" maxY="f6">
                <a:pos x="f15" y="f16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5" t="f20" r="f27" b="f23"/>
            <a:pathLst>
              <a:path w="21600" h="21600">
                <a:moveTo>
                  <a:pt x="f4" y="f13"/>
                </a:moveTo>
                <a:lnTo>
                  <a:pt x="f12" y="f13"/>
                </a:lnTo>
                <a:lnTo>
                  <a:pt x="f12" y="f4"/>
                </a:lnTo>
                <a:lnTo>
                  <a:pt x="f5" y="f6"/>
                </a:lnTo>
                <a:lnTo>
                  <a:pt x="f12" y="f5"/>
                </a:lnTo>
                <a:lnTo>
                  <a:pt x="f12" y="f17"/>
                </a:lnTo>
                <a:lnTo>
                  <a:pt x="f4" y="f17"/>
                </a:lnTo>
                <a:close/>
              </a:path>
            </a:pathLst>
          </a:custGeom>
          <a:solidFill>
            <a:srgbClr val="FF2DBE"/>
          </a:solidFill>
          <a:ln cap="flat">
            <a:noFill/>
            <a:prstDash val="solid"/>
          </a:ln>
        </p:spPr>
        <p:txBody>
          <a:bodyPr vert="horz" wrap="square" lIns="90004" tIns="44997" rIns="90004" bIns="44997" anchor="ctr" anchorCtr="0" compatLnSpc="0">
            <a:noAutofit/>
          </a:bodyPr>
          <a:lstStyle/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dirty="0">
              <a:solidFill>
                <a:srgbClr val="000000"/>
              </a:solidFill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2" name="Стрелка вправо 18"/>
          <p:cNvSpPr/>
          <p:nvPr/>
        </p:nvSpPr>
        <p:spPr>
          <a:xfrm>
            <a:off x="7749357" y="4000682"/>
            <a:ext cx="880923" cy="443877"/>
          </a:xfrm>
          <a:custGeom>
            <a:avLst>
              <a:gd name="f0" fmla="val 50000"/>
              <a:gd name="f1" fmla="val 88213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+- f5 0 f4"/>
              <a:gd name="f10" fmla="pin 0 f0 21600"/>
              <a:gd name="f11" fmla="pin 0 f1 10800"/>
              <a:gd name="f12" fmla="val f10"/>
              <a:gd name="f13" fmla="val f11"/>
              <a:gd name="f14" fmla="*/ f9 1 21600"/>
              <a:gd name="f15" fmla="*/ f10 f7 1"/>
              <a:gd name="f16" fmla="*/ f11 f8 1"/>
              <a:gd name="f17" fmla="+- 21600 0 f13"/>
              <a:gd name="f18" fmla="+- 21600 0 f12"/>
              <a:gd name="f19" fmla="*/ 0 f14 1"/>
              <a:gd name="f20" fmla="*/ f13 f8 1"/>
              <a:gd name="f21" fmla="*/ f18 f13 1"/>
              <a:gd name="f22" fmla="*/ f19 1 f14"/>
              <a:gd name="f23" fmla="*/ f17 f8 1"/>
              <a:gd name="f24" fmla="*/ f21 1 10800"/>
              <a:gd name="f25" fmla="*/ f22 f7 1"/>
              <a:gd name="f26" fmla="+- f12 f24 0"/>
              <a:gd name="f27" fmla="*/ f26 f7 1"/>
            </a:gdLst>
            <a:ahLst>
              <a:ahXY gdRefX="f0" minX="f4" maxX="f5" gdRefY="f1" minY="f4" maxY="f6">
                <a:pos x="f15" y="f16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5" t="f20" r="f27" b="f23"/>
            <a:pathLst>
              <a:path w="21600" h="21600">
                <a:moveTo>
                  <a:pt x="f4" y="f13"/>
                </a:moveTo>
                <a:lnTo>
                  <a:pt x="f12" y="f13"/>
                </a:lnTo>
                <a:lnTo>
                  <a:pt x="f12" y="f4"/>
                </a:lnTo>
                <a:lnTo>
                  <a:pt x="f5" y="f6"/>
                </a:lnTo>
                <a:lnTo>
                  <a:pt x="f12" y="f5"/>
                </a:lnTo>
                <a:lnTo>
                  <a:pt x="f12" y="f17"/>
                </a:lnTo>
                <a:lnTo>
                  <a:pt x="f4" y="f17"/>
                </a:lnTo>
                <a:close/>
              </a:path>
            </a:pathLst>
          </a:custGeom>
          <a:solidFill>
            <a:srgbClr val="FF2DBE"/>
          </a:solidFill>
          <a:ln cap="flat">
            <a:noFill/>
            <a:prstDash val="solid"/>
          </a:ln>
        </p:spPr>
        <p:txBody>
          <a:bodyPr vert="horz" wrap="square" lIns="90004" tIns="44997" rIns="90004" bIns="44997" anchor="ctr" anchorCtr="0" compatLnSpc="0">
            <a:noAutofit/>
          </a:bodyPr>
          <a:lstStyle/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dirty="0">
              <a:solidFill>
                <a:srgbClr val="000000"/>
              </a:solidFill>
              <a:latin typeface="Arial" pitchFamily="18"/>
              <a:ea typeface="Microsoft YaHei" pitchFamily="2"/>
              <a:cs typeface="Lucida Sans" pitchFamily="2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5126944" y="1515402"/>
            <a:ext cx="3052688" cy="4030336"/>
            <a:chOff x="5463303" y="2568412"/>
            <a:chExt cx="3205448" cy="4237631"/>
          </a:xfrm>
        </p:grpSpPr>
        <p:pic>
          <p:nvPicPr>
            <p:cNvPr id="15" name="Picture 5" descr="IMG_305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89000"/>
                      </a14:imgEffect>
                      <a14:imgEffect>
                        <a14:brightnessContrast bright="24000" contrast="1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50" t="11761" r="10284" b="6924"/>
            <a:stretch>
              <a:fillRect/>
            </a:stretch>
          </p:blipFill>
          <p:spPr bwMode="auto">
            <a:xfrm>
              <a:off x="5463303" y="2568412"/>
              <a:ext cx="3205448" cy="423763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6" name="Прямая со стрелкой 15"/>
            <p:cNvCxnSpPr/>
            <p:nvPr/>
          </p:nvCxnSpPr>
          <p:spPr>
            <a:xfrm flipV="1">
              <a:off x="7016188" y="4178461"/>
              <a:ext cx="854597" cy="82952"/>
            </a:xfrm>
            <a:prstGeom prst="straightConnector1">
              <a:avLst/>
            </a:prstGeom>
            <a:ln w="63500" cap="rnd">
              <a:solidFill>
                <a:srgbClr val="2E764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 стрелкой 16"/>
            <p:cNvCxnSpPr/>
            <p:nvPr/>
          </p:nvCxnSpPr>
          <p:spPr>
            <a:xfrm flipH="1" flipV="1">
              <a:off x="5613747" y="3364375"/>
              <a:ext cx="300889" cy="814086"/>
            </a:xfrm>
            <a:prstGeom prst="straightConnector1">
              <a:avLst/>
            </a:prstGeom>
            <a:ln w="63500" cap="rnd">
              <a:solidFill>
                <a:srgbClr val="2E764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Прямая со стрелкой 17"/>
          <p:cNvCxnSpPr/>
          <p:nvPr/>
        </p:nvCxnSpPr>
        <p:spPr>
          <a:xfrm>
            <a:off x="2731386" y="3201970"/>
            <a:ext cx="1053296" cy="0"/>
          </a:xfrm>
          <a:prstGeom prst="straightConnector1">
            <a:avLst/>
          </a:prstGeom>
          <a:ln w="63500" cap="rnd">
            <a:solidFill>
              <a:srgbClr val="E9671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8207325" y="3181431"/>
            <a:ext cx="1053296" cy="0"/>
          </a:xfrm>
          <a:prstGeom prst="straightConnector1">
            <a:avLst/>
          </a:prstGeom>
          <a:ln w="63500" cap="rnd">
            <a:solidFill>
              <a:srgbClr val="E9671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0" y="223646"/>
            <a:ext cx="12192000" cy="1012874"/>
          </a:xfrm>
          <a:prstGeom prst="rect">
            <a:avLst/>
          </a:prstGeom>
          <a:solidFill>
            <a:srgbClr val="588725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          </a:t>
            </a:r>
            <a:endParaRPr lang="ru-RU" sz="32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21" name="Изображение 2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81258" y="347238"/>
            <a:ext cx="810846" cy="810846"/>
          </a:xfrm>
          <a:prstGeom prst="rect">
            <a:avLst/>
          </a:prstGeom>
        </p:spPr>
      </p:pic>
      <p:sp>
        <p:nvSpPr>
          <p:cNvPr id="22" name="Объект 2"/>
          <p:cNvSpPr txBox="1">
            <a:spLocks/>
          </p:cNvSpPr>
          <p:nvPr/>
        </p:nvSpPr>
        <p:spPr>
          <a:xfrm>
            <a:off x="2048576" y="213360"/>
            <a:ext cx="10143424" cy="1082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Остеокинезис – это новая </a:t>
            </a:r>
            <a:r>
              <a:rPr lang="ru-RU" sz="24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возможность </a:t>
            </a:r>
            <a:r>
              <a:rPr lang="ru-RU" sz="24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оздоровительного уравновешивающего воздействия на костно-мышечную </a:t>
            </a:r>
            <a:r>
              <a:rPr lang="ru-RU" sz="24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систему</a:t>
            </a:r>
            <a:endParaRPr lang="ru-RU" sz="24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72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7443877" y="1758059"/>
            <a:ext cx="3759215" cy="4271291"/>
            <a:chOff x="7170385" y="1338610"/>
            <a:chExt cx="4392488" cy="4990828"/>
          </a:xfrm>
        </p:grpSpPr>
        <p:grpSp>
          <p:nvGrpSpPr>
            <p:cNvPr id="46" name="Группа 45"/>
            <p:cNvGrpSpPr/>
            <p:nvPr/>
          </p:nvGrpSpPr>
          <p:grpSpPr>
            <a:xfrm>
              <a:off x="7170385" y="1338610"/>
              <a:ext cx="4392488" cy="4990828"/>
              <a:chOff x="7251263" y="228911"/>
              <a:chExt cx="4392488" cy="4990828"/>
            </a:xfrm>
          </p:grpSpPr>
          <p:grpSp>
            <p:nvGrpSpPr>
              <p:cNvPr id="7" name="Группа 6"/>
              <p:cNvGrpSpPr/>
              <p:nvPr/>
            </p:nvGrpSpPr>
            <p:grpSpPr>
              <a:xfrm rot="419875">
                <a:off x="7251263" y="228911"/>
                <a:ext cx="4392488" cy="4990828"/>
                <a:chOff x="4680012" y="792865"/>
                <a:chExt cx="4392488" cy="4990828"/>
              </a:xfrm>
            </p:grpSpPr>
            <p:pic>
              <p:nvPicPr>
                <p:cNvPr id="3" name="Рисунок 2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796136" y="792865"/>
                  <a:ext cx="2333981" cy="4990828"/>
                </a:xfrm>
                <a:prstGeom prst="rect">
                  <a:avLst/>
                </a:prstGeom>
              </p:spPr>
            </p:pic>
            <p:sp>
              <p:nvSpPr>
                <p:cNvPr id="5" name="Полилиния 4"/>
                <p:cNvSpPr/>
                <p:nvPr/>
              </p:nvSpPr>
              <p:spPr>
                <a:xfrm>
                  <a:off x="6205732" y="1419321"/>
                  <a:ext cx="1112419" cy="2024203"/>
                </a:xfrm>
                <a:custGeom>
                  <a:avLst/>
                  <a:gdLst>
                    <a:gd name="connsiteX0" fmla="*/ 295907 w 1253168"/>
                    <a:gd name="connsiteY0" fmla="*/ 2413893 h 2415258"/>
                    <a:gd name="connsiteX1" fmla="*/ 92707 w 1253168"/>
                    <a:gd name="connsiteY1" fmla="*/ 1791593 h 2415258"/>
                    <a:gd name="connsiteX2" fmla="*/ 92707 w 1253168"/>
                    <a:gd name="connsiteY2" fmla="*/ 204093 h 2415258"/>
                    <a:gd name="connsiteX3" fmla="*/ 1235707 w 1253168"/>
                    <a:gd name="connsiteY3" fmla="*/ 178693 h 2415258"/>
                    <a:gd name="connsiteX4" fmla="*/ 753107 w 1253168"/>
                    <a:gd name="connsiteY4" fmla="*/ 1651893 h 2415258"/>
                    <a:gd name="connsiteX5" fmla="*/ 295907 w 1253168"/>
                    <a:gd name="connsiteY5" fmla="*/ 2413893 h 2415258"/>
                    <a:gd name="connsiteX0" fmla="*/ 254988 w 1195135"/>
                    <a:gd name="connsiteY0" fmla="*/ 2439365 h 2440730"/>
                    <a:gd name="connsiteX1" fmla="*/ 51788 w 1195135"/>
                    <a:gd name="connsiteY1" fmla="*/ 1817065 h 2440730"/>
                    <a:gd name="connsiteX2" fmla="*/ 51788 w 1195135"/>
                    <a:gd name="connsiteY2" fmla="*/ 229565 h 2440730"/>
                    <a:gd name="connsiteX3" fmla="*/ 635505 w 1195135"/>
                    <a:gd name="connsiteY3" fmla="*/ 15128 h 2440730"/>
                    <a:gd name="connsiteX4" fmla="*/ 1194788 w 1195135"/>
                    <a:gd name="connsiteY4" fmla="*/ 204165 h 2440730"/>
                    <a:gd name="connsiteX5" fmla="*/ 712188 w 1195135"/>
                    <a:gd name="connsiteY5" fmla="*/ 1677365 h 2440730"/>
                    <a:gd name="connsiteX6" fmla="*/ 254988 w 1195135"/>
                    <a:gd name="connsiteY6" fmla="*/ 2439365 h 2440730"/>
                    <a:gd name="connsiteX0" fmla="*/ 224785 w 1164932"/>
                    <a:gd name="connsiteY0" fmla="*/ 2442829 h 2444194"/>
                    <a:gd name="connsiteX1" fmla="*/ 21585 w 1164932"/>
                    <a:gd name="connsiteY1" fmla="*/ 1820529 h 2444194"/>
                    <a:gd name="connsiteX2" fmla="*/ 21585 w 1164932"/>
                    <a:gd name="connsiteY2" fmla="*/ 233029 h 2444194"/>
                    <a:gd name="connsiteX3" fmla="*/ 160802 w 1164932"/>
                    <a:gd name="connsiteY3" fmla="*/ 31292 h 2444194"/>
                    <a:gd name="connsiteX4" fmla="*/ 605302 w 1164932"/>
                    <a:gd name="connsiteY4" fmla="*/ 18592 h 2444194"/>
                    <a:gd name="connsiteX5" fmla="*/ 1164585 w 1164932"/>
                    <a:gd name="connsiteY5" fmla="*/ 207629 h 2444194"/>
                    <a:gd name="connsiteX6" fmla="*/ 681985 w 1164932"/>
                    <a:gd name="connsiteY6" fmla="*/ 1680829 h 2444194"/>
                    <a:gd name="connsiteX7" fmla="*/ 224785 w 1164932"/>
                    <a:gd name="connsiteY7" fmla="*/ 2442829 h 2444194"/>
                    <a:gd name="connsiteX0" fmla="*/ 224785 w 1164936"/>
                    <a:gd name="connsiteY0" fmla="*/ 2443817 h 2445182"/>
                    <a:gd name="connsiteX1" fmla="*/ 21585 w 1164936"/>
                    <a:gd name="connsiteY1" fmla="*/ 1821517 h 2445182"/>
                    <a:gd name="connsiteX2" fmla="*/ 21585 w 1164936"/>
                    <a:gd name="connsiteY2" fmla="*/ 234017 h 2445182"/>
                    <a:gd name="connsiteX3" fmla="*/ 160802 w 1164936"/>
                    <a:gd name="connsiteY3" fmla="*/ 32280 h 2445182"/>
                    <a:gd name="connsiteX4" fmla="*/ 605302 w 1164936"/>
                    <a:gd name="connsiteY4" fmla="*/ 19580 h 2445182"/>
                    <a:gd name="connsiteX5" fmla="*/ 1164585 w 1164936"/>
                    <a:gd name="connsiteY5" fmla="*/ 166283 h 2445182"/>
                    <a:gd name="connsiteX6" fmla="*/ 681985 w 1164936"/>
                    <a:gd name="connsiteY6" fmla="*/ 1681817 h 2445182"/>
                    <a:gd name="connsiteX7" fmla="*/ 224785 w 1164936"/>
                    <a:gd name="connsiteY7" fmla="*/ 2443817 h 2445182"/>
                    <a:gd name="connsiteX0" fmla="*/ 224785 w 1193023"/>
                    <a:gd name="connsiteY0" fmla="*/ 2447987 h 2449352"/>
                    <a:gd name="connsiteX1" fmla="*/ 21585 w 1193023"/>
                    <a:gd name="connsiteY1" fmla="*/ 1825687 h 2449352"/>
                    <a:gd name="connsiteX2" fmla="*/ 21585 w 1193023"/>
                    <a:gd name="connsiteY2" fmla="*/ 238187 h 2449352"/>
                    <a:gd name="connsiteX3" fmla="*/ 160802 w 1193023"/>
                    <a:gd name="connsiteY3" fmla="*/ 36450 h 2449352"/>
                    <a:gd name="connsiteX4" fmla="*/ 605302 w 1193023"/>
                    <a:gd name="connsiteY4" fmla="*/ 23750 h 2449352"/>
                    <a:gd name="connsiteX5" fmla="*/ 1079434 w 1193023"/>
                    <a:gd name="connsiteY5" fmla="*/ 19517 h 2449352"/>
                    <a:gd name="connsiteX6" fmla="*/ 1164585 w 1193023"/>
                    <a:gd name="connsiteY6" fmla="*/ 170453 h 2449352"/>
                    <a:gd name="connsiteX7" fmla="*/ 681985 w 1193023"/>
                    <a:gd name="connsiteY7" fmla="*/ 1685987 h 2449352"/>
                    <a:gd name="connsiteX8" fmla="*/ 224785 w 1193023"/>
                    <a:gd name="connsiteY8" fmla="*/ 2447987 h 2449352"/>
                    <a:gd name="connsiteX0" fmla="*/ 224785 w 1182281"/>
                    <a:gd name="connsiteY0" fmla="*/ 2430659 h 2432024"/>
                    <a:gd name="connsiteX1" fmla="*/ 21585 w 1182281"/>
                    <a:gd name="connsiteY1" fmla="*/ 1808359 h 2432024"/>
                    <a:gd name="connsiteX2" fmla="*/ 21585 w 1182281"/>
                    <a:gd name="connsiteY2" fmla="*/ 220859 h 2432024"/>
                    <a:gd name="connsiteX3" fmla="*/ 160802 w 1182281"/>
                    <a:gd name="connsiteY3" fmla="*/ 19122 h 2432024"/>
                    <a:gd name="connsiteX4" fmla="*/ 605302 w 1182281"/>
                    <a:gd name="connsiteY4" fmla="*/ 6422 h 2432024"/>
                    <a:gd name="connsiteX5" fmla="*/ 1003234 w 1182281"/>
                    <a:gd name="connsiteY5" fmla="*/ 103789 h 2432024"/>
                    <a:gd name="connsiteX6" fmla="*/ 1164585 w 1182281"/>
                    <a:gd name="connsiteY6" fmla="*/ 153125 h 2432024"/>
                    <a:gd name="connsiteX7" fmla="*/ 681985 w 1182281"/>
                    <a:gd name="connsiteY7" fmla="*/ 1668659 h 2432024"/>
                    <a:gd name="connsiteX8" fmla="*/ 224785 w 1182281"/>
                    <a:gd name="connsiteY8" fmla="*/ 2430659 h 2432024"/>
                    <a:gd name="connsiteX0" fmla="*/ 224785 w 1182281"/>
                    <a:gd name="connsiteY0" fmla="*/ 2417529 h 2418894"/>
                    <a:gd name="connsiteX1" fmla="*/ 21585 w 1182281"/>
                    <a:gd name="connsiteY1" fmla="*/ 1795229 h 2418894"/>
                    <a:gd name="connsiteX2" fmla="*/ 21585 w 1182281"/>
                    <a:gd name="connsiteY2" fmla="*/ 207729 h 2418894"/>
                    <a:gd name="connsiteX3" fmla="*/ 160802 w 1182281"/>
                    <a:gd name="connsiteY3" fmla="*/ 5992 h 2418894"/>
                    <a:gd name="connsiteX4" fmla="*/ 605302 w 1182281"/>
                    <a:gd name="connsiteY4" fmla="*/ 103359 h 2418894"/>
                    <a:gd name="connsiteX5" fmla="*/ 1003234 w 1182281"/>
                    <a:gd name="connsiteY5" fmla="*/ 90659 h 2418894"/>
                    <a:gd name="connsiteX6" fmla="*/ 1164585 w 1182281"/>
                    <a:gd name="connsiteY6" fmla="*/ 139995 h 2418894"/>
                    <a:gd name="connsiteX7" fmla="*/ 681985 w 1182281"/>
                    <a:gd name="connsiteY7" fmla="*/ 1655529 h 2418894"/>
                    <a:gd name="connsiteX8" fmla="*/ 224785 w 1182281"/>
                    <a:gd name="connsiteY8" fmla="*/ 2417529 h 2418894"/>
                    <a:gd name="connsiteX0" fmla="*/ 223393 w 1180889"/>
                    <a:gd name="connsiteY0" fmla="*/ 2408895 h 2410260"/>
                    <a:gd name="connsiteX1" fmla="*/ 20193 w 1180889"/>
                    <a:gd name="connsiteY1" fmla="*/ 1786595 h 2410260"/>
                    <a:gd name="connsiteX2" fmla="*/ 20193 w 1180889"/>
                    <a:gd name="connsiteY2" fmla="*/ 199095 h 2410260"/>
                    <a:gd name="connsiteX3" fmla="*/ 134010 w 1180889"/>
                    <a:gd name="connsiteY3" fmla="*/ 90491 h 2410260"/>
                    <a:gd name="connsiteX4" fmla="*/ 603910 w 1180889"/>
                    <a:gd name="connsiteY4" fmla="*/ 94725 h 2410260"/>
                    <a:gd name="connsiteX5" fmla="*/ 1001842 w 1180889"/>
                    <a:gd name="connsiteY5" fmla="*/ 82025 h 2410260"/>
                    <a:gd name="connsiteX6" fmla="*/ 1163193 w 1180889"/>
                    <a:gd name="connsiteY6" fmla="*/ 131361 h 2410260"/>
                    <a:gd name="connsiteX7" fmla="*/ 680593 w 1180889"/>
                    <a:gd name="connsiteY7" fmla="*/ 1646895 h 2410260"/>
                    <a:gd name="connsiteX8" fmla="*/ 223393 w 1180889"/>
                    <a:gd name="connsiteY8" fmla="*/ 2408895 h 2410260"/>
                    <a:gd name="connsiteX0" fmla="*/ 223393 w 1173225"/>
                    <a:gd name="connsiteY0" fmla="*/ 2360034 h 2361399"/>
                    <a:gd name="connsiteX1" fmla="*/ 20193 w 1173225"/>
                    <a:gd name="connsiteY1" fmla="*/ 1737734 h 2361399"/>
                    <a:gd name="connsiteX2" fmla="*/ 20193 w 1173225"/>
                    <a:gd name="connsiteY2" fmla="*/ 150234 h 2361399"/>
                    <a:gd name="connsiteX3" fmla="*/ 134010 w 1173225"/>
                    <a:gd name="connsiteY3" fmla="*/ 41630 h 2361399"/>
                    <a:gd name="connsiteX4" fmla="*/ 603910 w 1173225"/>
                    <a:gd name="connsiteY4" fmla="*/ 45864 h 2361399"/>
                    <a:gd name="connsiteX5" fmla="*/ 1001842 w 1173225"/>
                    <a:gd name="connsiteY5" fmla="*/ 33164 h 2361399"/>
                    <a:gd name="connsiteX6" fmla="*/ 1154727 w 1173225"/>
                    <a:gd name="connsiteY6" fmla="*/ 251834 h 2361399"/>
                    <a:gd name="connsiteX7" fmla="*/ 680593 w 1173225"/>
                    <a:gd name="connsiteY7" fmla="*/ 1598034 h 2361399"/>
                    <a:gd name="connsiteX8" fmla="*/ 223393 w 1173225"/>
                    <a:gd name="connsiteY8" fmla="*/ 2360034 h 2361399"/>
                    <a:gd name="connsiteX0" fmla="*/ 227776 w 1177608"/>
                    <a:gd name="connsiteY0" fmla="*/ 2335609 h 2336885"/>
                    <a:gd name="connsiteX1" fmla="*/ 24576 w 1177608"/>
                    <a:gd name="connsiteY1" fmla="*/ 1713309 h 2336885"/>
                    <a:gd name="connsiteX2" fmla="*/ 16109 w 1177608"/>
                    <a:gd name="connsiteY2" fmla="*/ 252809 h 2336885"/>
                    <a:gd name="connsiteX3" fmla="*/ 138393 w 1177608"/>
                    <a:gd name="connsiteY3" fmla="*/ 17205 h 2336885"/>
                    <a:gd name="connsiteX4" fmla="*/ 608293 w 1177608"/>
                    <a:gd name="connsiteY4" fmla="*/ 21439 h 2336885"/>
                    <a:gd name="connsiteX5" fmla="*/ 1006225 w 1177608"/>
                    <a:gd name="connsiteY5" fmla="*/ 8739 h 2336885"/>
                    <a:gd name="connsiteX6" fmla="*/ 1159110 w 1177608"/>
                    <a:gd name="connsiteY6" fmla="*/ 227409 h 2336885"/>
                    <a:gd name="connsiteX7" fmla="*/ 684976 w 1177608"/>
                    <a:gd name="connsiteY7" fmla="*/ 1573609 h 2336885"/>
                    <a:gd name="connsiteX8" fmla="*/ 227776 w 1177608"/>
                    <a:gd name="connsiteY8" fmla="*/ 2335609 h 2336885"/>
                    <a:gd name="connsiteX0" fmla="*/ 227776 w 1179435"/>
                    <a:gd name="connsiteY0" fmla="*/ 2332718 h 2333994"/>
                    <a:gd name="connsiteX1" fmla="*/ 24576 w 1179435"/>
                    <a:gd name="connsiteY1" fmla="*/ 1710418 h 2333994"/>
                    <a:gd name="connsiteX2" fmla="*/ 16109 w 1179435"/>
                    <a:gd name="connsiteY2" fmla="*/ 249918 h 2333994"/>
                    <a:gd name="connsiteX3" fmla="*/ 138393 w 1179435"/>
                    <a:gd name="connsiteY3" fmla="*/ 14314 h 2333994"/>
                    <a:gd name="connsiteX4" fmla="*/ 608293 w 1179435"/>
                    <a:gd name="connsiteY4" fmla="*/ 18548 h 2333994"/>
                    <a:gd name="connsiteX5" fmla="*/ 1023158 w 1179435"/>
                    <a:gd name="connsiteY5" fmla="*/ 31248 h 2333994"/>
                    <a:gd name="connsiteX6" fmla="*/ 1159110 w 1179435"/>
                    <a:gd name="connsiteY6" fmla="*/ 224518 h 2333994"/>
                    <a:gd name="connsiteX7" fmla="*/ 684976 w 1179435"/>
                    <a:gd name="connsiteY7" fmla="*/ 1570718 h 2333994"/>
                    <a:gd name="connsiteX8" fmla="*/ 227776 w 1179435"/>
                    <a:gd name="connsiteY8" fmla="*/ 2332718 h 2333994"/>
                    <a:gd name="connsiteX0" fmla="*/ 471964 w 1195023"/>
                    <a:gd name="connsiteY0" fmla="*/ 1875518 h 1905639"/>
                    <a:gd name="connsiteX1" fmla="*/ 40164 w 1195023"/>
                    <a:gd name="connsiteY1" fmla="*/ 1710418 h 1905639"/>
                    <a:gd name="connsiteX2" fmla="*/ 31697 w 1195023"/>
                    <a:gd name="connsiteY2" fmla="*/ 249918 h 1905639"/>
                    <a:gd name="connsiteX3" fmla="*/ 153981 w 1195023"/>
                    <a:gd name="connsiteY3" fmla="*/ 14314 h 1905639"/>
                    <a:gd name="connsiteX4" fmla="*/ 623881 w 1195023"/>
                    <a:gd name="connsiteY4" fmla="*/ 18548 h 1905639"/>
                    <a:gd name="connsiteX5" fmla="*/ 1038746 w 1195023"/>
                    <a:gd name="connsiteY5" fmla="*/ 31248 h 1905639"/>
                    <a:gd name="connsiteX6" fmla="*/ 1174698 w 1195023"/>
                    <a:gd name="connsiteY6" fmla="*/ 224518 h 1905639"/>
                    <a:gd name="connsiteX7" fmla="*/ 700564 w 1195023"/>
                    <a:gd name="connsiteY7" fmla="*/ 1570718 h 1905639"/>
                    <a:gd name="connsiteX8" fmla="*/ 471964 w 1195023"/>
                    <a:gd name="connsiteY8" fmla="*/ 1875518 h 1905639"/>
                    <a:gd name="connsiteX0" fmla="*/ 471964 w 1195023"/>
                    <a:gd name="connsiteY0" fmla="*/ 1875518 h 1942197"/>
                    <a:gd name="connsiteX1" fmla="*/ 40164 w 1195023"/>
                    <a:gd name="connsiteY1" fmla="*/ 1710418 h 1942197"/>
                    <a:gd name="connsiteX2" fmla="*/ 31697 w 1195023"/>
                    <a:gd name="connsiteY2" fmla="*/ 249918 h 1942197"/>
                    <a:gd name="connsiteX3" fmla="*/ 153981 w 1195023"/>
                    <a:gd name="connsiteY3" fmla="*/ 14314 h 1942197"/>
                    <a:gd name="connsiteX4" fmla="*/ 623881 w 1195023"/>
                    <a:gd name="connsiteY4" fmla="*/ 18548 h 1942197"/>
                    <a:gd name="connsiteX5" fmla="*/ 1038746 w 1195023"/>
                    <a:gd name="connsiteY5" fmla="*/ 31248 h 1942197"/>
                    <a:gd name="connsiteX6" fmla="*/ 1174698 w 1195023"/>
                    <a:gd name="connsiteY6" fmla="*/ 224518 h 1942197"/>
                    <a:gd name="connsiteX7" fmla="*/ 700564 w 1195023"/>
                    <a:gd name="connsiteY7" fmla="*/ 1570718 h 1942197"/>
                    <a:gd name="connsiteX8" fmla="*/ 471964 w 1195023"/>
                    <a:gd name="connsiteY8" fmla="*/ 1875518 h 1942197"/>
                    <a:gd name="connsiteX0" fmla="*/ 471964 w 1195023"/>
                    <a:gd name="connsiteY0" fmla="*/ 1875518 h 1906835"/>
                    <a:gd name="connsiteX1" fmla="*/ 40164 w 1195023"/>
                    <a:gd name="connsiteY1" fmla="*/ 1710418 h 1906835"/>
                    <a:gd name="connsiteX2" fmla="*/ 31697 w 1195023"/>
                    <a:gd name="connsiteY2" fmla="*/ 249918 h 1906835"/>
                    <a:gd name="connsiteX3" fmla="*/ 153981 w 1195023"/>
                    <a:gd name="connsiteY3" fmla="*/ 14314 h 1906835"/>
                    <a:gd name="connsiteX4" fmla="*/ 623881 w 1195023"/>
                    <a:gd name="connsiteY4" fmla="*/ 18548 h 1906835"/>
                    <a:gd name="connsiteX5" fmla="*/ 1038746 w 1195023"/>
                    <a:gd name="connsiteY5" fmla="*/ 31248 h 1906835"/>
                    <a:gd name="connsiteX6" fmla="*/ 1174698 w 1195023"/>
                    <a:gd name="connsiteY6" fmla="*/ 224518 h 1906835"/>
                    <a:gd name="connsiteX7" fmla="*/ 692097 w 1195023"/>
                    <a:gd name="connsiteY7" fmla="*/ 1553785 h 1906835"/>
                    <a:gd name="connsiteX8" fmla="*/ 471964 w 1195023"/>
                    <a:gd name="connsiteY8" fmla="*/ 1875518 h 1906835"/>
                    <a:gd name="connsiteX0" fmla="*/ 471964 w 1195023"/>
                    <a:gd name="connsiteY0" fmla="*/ 1875518 h 1906835"/>
                    <a:gd name="connsiteX1" fmla="*/ 40164 w 1195023"/>
                    <a:gd name="connsiteY1" fmla="*/ 1710418 h 1906835"/>
                    <a:gd name="connsiteX2" fmla="*/ 31697 w 1195023"/>
                    <a:gd name="connsiteY2" fmla="*/ 249918 h 1906835"/>
                    <a:gd name="connsiteX3" fmla="*/ 153981 w 1195023"/>
                    <a:gd name="connsiteY3" fmla="*/ 14314 h 1906835"/>
                    <a:gd name="connsiteX4" fmla="*/ 623881 w 1195023"/>
                    <a:gd name="connsiteY4" fmla="*/ 18548 h 1906835"/>
                    <a:gd name="connsiteX5" fmla="*/ 1038746 w 1195023"/>
                    <a:gd name="connsiteY5" fmla="*/ 31248 h 1906835"/>
                    <a:gd name="connsiteX6" fmla="*/ 1174698 w 1195023"/>
                    <a:gd name="connsiteY6" fmla="*/ 224518 h 1906835"/>
                    <a:gd name="connsiteX7" fmla="*/ 692097 w 1195023"/>
                    <a:gd name="connsiteY7" fmla="*/ 1553785 h 1906835"/>
                    <a:gd name="connsiteX8" fmla="*/ 471964 w 1195023"/>
                    <a:gd name="connsiteY8" fmla="*/ 1875518 h 1906835"/>
                    <a:gd name="connsiteX0" fmla="*/ 468433 w 1191492"/>
                    <a:gd name="connsiteY0" fmla="*/ 1875518 h 1901840"/>
                    <a:gd name="connsiteX1" fmla="*/ 36633 w 1191492"/>
                    <a:gd name="connsiteY1" fmla="*/ 1710418 h 1901840"/>
                    <a:gd name="connsiteX2" fmla="*/ 36632 w 1191492"/>
                    <a:gd name="connsiteY2" fmla="*/ 351518 h 1901840"/>
                    <a:gd name="connsiteX3" fmla="*/ 150450 w 1191492"/>
                    <a:gd name="connsiteY3" fmla="*/ 14314 h 1901840"/>
                    <a:gd name="connsiteX4" fmla="*/ 620350 w 1191492"/>
                    <a:gd name="connsiteY4" fmla="*/ 18548 h 1901840"/>
                    <a:gd name="connsiteX5" fmla="*/ 1035215 w 1191492"/>
                    <a:gd name="connsiteY5" fmla="*/ 31248 h 1901840"/>
                    <a:gd name="connsiteX6" fmla="*/ 1171167 w 1191492"/>
                    <a:gd name="connsiteY6" fmla="*/ 224518 h 1901840"/>
                    <a:gd name="connsiteX7" fmla="*/ 688566 w 1191492"/>
                    <a:gd name="connsiteY7" fmla="*/ 1553785 h 1901840"/>
                    <a:gd name="connsiteX8" fmla="*/ 468433 w 1191492"/>
                    <a:gd name="connsiteY8" fmla="*/ 1875518 h 1901840"/>
                    <a:gd name="connsiteX0" fmla="*/ 442810 w 1165869"/>
                    <a:gd name="connsiteY0" fmla="*/ 1875518 h 1901840"/>
                    <a:gd name="connsiteX1" fmla="*/ 53343 w 1165869"/>
                    <a:gd name="connsiteY1" fmla="*/ 1710418 h 1901840"/>
                    <a:gd name="connsiteX2" fmla="*/ 11009 w 1165869"/>
                    <a:gd name="connsiteY2" fmla="*/ 351518 h 1901840"/>
                    <a:gd name="connsiteX3" fmla="*/ 124827 w 1165869"/>
                    <a:gd name="connsiteY3" fmla="*/ 14314 h 1901840"/>
                    <a:gd name="connsiteX4" fmla="*/ 594727 w 1165869"/>
                    <a:gd name="connsiteY4" fmla="*/ 18548 h 1901840"/>
                    <a:gd name="connsiteX5" fmla="*/ 1009592 w 1165869"/>
                    <a:gd name="connsiteY5" fmla="*/ 31248 h 1901840"/>
                    <a:gd name="connsiteX6" fmla="*/ 1145544 w 1165869"/>
                    <a:gd name="connsiteY6" fmla="*/ 224518 h 1901840"/>
                    <a:gd name="connsiteX7" fmla="*/ 662943 w 1165869"/>
                    <a:gd name="connsiteY7" fmla="*/ 1553785 h 1901840"/>
                    <a:gd name="connsiteX8" fmla="*/ 442810 w 1165869"/>
                    <a:gd name="connsiteY8" fmla="*/ 1875518 h 1901840"/>
                    <a:gd name="connsiteX0" fmla="*/ 451712 w 1166305"/>
                    <a:gd name="connsiteY0" fmla="*/ 1900918 h 1920532"/>
                    <a:gd name="connsiteX1" fmla="*/ 53779 w 1166305"/>
                    <a:gd name="connsiteY1" fmla="*/ 1710418 h 1920532"/>
                    <a:gd name="connsiteX2" fmla="*/ 11445 w 1166305"/>
                    <a:gd name="connsiteY2" fmla="*/ 351518 h 1920532"/>
                    <a:gd name="connsiteX3" fmla="*/ 125263 w 1166305"/>
                    <a:gd name="connsiteY3" fmla="*/ 14314 h 1920532"/>
                    <a:gd name="connsiteX4" fmla="*/ 595163 w 1166305"/>
                    <a:gd name="connsiteY4" fmla="*/ 18548 h 1920532"/>
                    <a:gd name="connsiteX5" fmla="*/ 1010028 w 1166305"/>
                    <a:gd name="connsiteY5" fmla="*/ 31248 h 1920532"/>
                    <a:gd name="connsiteX6" fmla="*/ 1145980 w 1166305"/>
                    <a:gd name="connsiteY6" fmla="*/ 224518 h 1920532"/>
                    <a:gd name="connsiteX7" fmla="*/ 663379 w 1166305"/>
                    <a:gd name="connsiteY7" fmla="*/ 1553785 h 1920532"/>
                    <a:gd name="connsiteX8" fmla="*/ 451712 w 1166305"/>
                    <a:gd name="connsiteY8" fmla="*/ 1900918 h 1920532"/>
                    <a:gd name="connsiteX0" fmla="*/ 451712 w 1166305"/>
                    <a:gd name="connsiteY0" fmla="*/ 1900918 h 1918652"/>
                    <a:gd name="connsiteX1" fmla="*/ 53779 w 1166305"/>
                    <a:gd name="connsiteY1" fmla="*/ 1710418 h 1918652"/>
                    <a:gd name="connsiteX2" fmla="*/ 11445 w 1166305"/>
                    <a:gd name="connsiteY2" fmla="*/ 351518 h 1918652"/>
                    <a:gd name="connsiteX3" fmla="*/ 125263 w 1166305"/>
                    <a:gd name="connsiteY3" fmla="*/ 14314 h 1918652"/>
                    <a:gd name="connsiteX4" fmla="*/ 595163 w 1166305"/>
                    <a:gd name="connsiteY4" fmla="*/ 18548 h 1918652"/>
                    <a:gd name="connsiteX5" fmla="*/ 1010028 w 1166305"/>
                    <a:gd name="connsiteY5" fmla="*/ 31248 h 1918652"/>
                    <a:gd name="connsiteX6" fmla="*/ 1145980 w 1166305"/>
                    <a:gd name="connsiteY6" fmla="*/ 224518 h 1918652"/>
                    <a:gd name="connsiteX7" fmla="*/ 663379 w 1166305"/>
                    <a:gd name="connsiteY7" fmla="*/ 1579185 h 1918652"/>
                    <a:gd name="connsiteX8" fmla="*/ 451712 w 1166305"/>
                    <a:gd name="connsiteY8" fmla="*/ 1900918 h 1918652"/>
                    <a:gd name="connsiteX0" fmla="*/ 451712 w 1110720"/>
                    <a:gd name="connsiteY0" fmla="*/ 1900918 h 1918652"/>
                    <a:gd name="connsiteX1" fmla="*/ 53779 w 1110720"/>
                    <a:gd name="connsiteY1" fmla="*/ 1710418 h 1918652"/>
                    <a:gd name="connsiteX2" fmla="*/ 11445 w 1110720"/>
                    <a:gd name="connsiteY2" fmla="*/ 351518 h 1918652"/>
                    <a:gd name="connsiteX3" fmla="*/ 125263 w 1110720"/>
                    <a:gd name="connsiteY3" fmla="*/ 14314 h 1918652"/>
                    <a:gd name="connsiteX4" fmla="*/ 595163 w 1110720"/>
                    <a:gd name="connsiteY4" fmla="*/ 18548 h 1918652"/>
                    <a:gd name="connsiteX5" fmla="*/ 1010028 w 1110720"/>
                    <a:gd name="connsiteY5" fmla="*/ 31248 h 1918652"/>
                    <a:gd name="connsiteX6" fmla="*/ 1078247 w 1110720"/>
                    <a:gd name="connsiteY6" fmla="*/ 283785 h 1918652"/>
                    <a:gd name="connsiteX7" fmla="*/ 663379 w 1110720"/>
                    <a:gd name="connsiteY7" fmla="*/ 1579185 h 1918652"/>
                    <a:gd name="connsiteX8" fmla="*/ 451712 w 1110720"/>
                    <a:gd name="connsiteY8" fmla="*/ 1900918 h 1918652"/>
                    <a:gd name="connsiteX0" fmla="*/ 417420 w 1109086"/>
                    <a:gd name="connsiteY0" fmla="*/ 1900918 h 1918652"/>
                    <a:gd name="connsiteX1" fmla="*/ 52145 w 1109086"/>
                    <a:gd name="connsiteY1" fmla="*/ 1710418 h 1918652"/>
                    <a:gd name="connsiteX2" fmla="*/ 9811 w 1109086"/>
                    <a:gd name="connsiteY2" fmla="*/ 351518 h 1918652"/>
                    <a:gd name="connsiteX3" fmla="*/ 123629 w 1109086"/>
                    <a:gd name="connsiteY3" fmla="*/ 14314 h 1918652"/>
                    <a:gd name="connsiteX4" fmla="*/ 593529 w 1109086"/>
                    <a:gd name="connsiteY4" fmla="*/ 18548 h 1918652"/>
                    <a:gd name="connsiteX5" fmla="*/ 1008394 w 1109086"/>
                    <a:gd name="connsiteY5" fmla="*/ 31248 h 1918652"/>
                    <a:gd name="connsiteX6" fmla="*/ 1076613 w 1109086"/>
                    <a:gd name="connsiteY6" fmla="*/ 283785 h 1918652"/>
                    <a:gd name="connsiteX7" fmla="*/ 661745 w 1109086"/>
                    <a:gd name="connsiteY7" fmla="*/ 1579185 h 1918652"/>
                    <a:gd name="connsiteX8" fmla="*/ 417420 w 1109086"/>
                    <a:gd name="connsiteY8" fmla="*/ 1900918 h 1918652"/>
                    <a:gd name="connsiteX0" fmla="*/ 417420 w 1109086"/>
                    <a:gd name="connsiteY0" fmla="*/ 1900918 h 1947673"/>
                    <a:gd name="connsiteX1" fmla="*/ 52145 w 1109086"/>
                    <a:gd name="connsiteY1" fmla="*/ 1710418 h 1947673"/>
                    <a:gd name="connsiteX2" fmla="*/ 9811 w 1109086"/>
                    <a:gd name="connsiteY2" fmla="*/ 351518 h 1947673"/>
                    <a:gd name="connsiteX3" fmla="*/ 123629 w 1109086"/>
                    <a:gd name="connsiteY3" fmla="*/ 14314 h 1947673"/>
                    <a:gd name="connsiteX4" fmla="*/ 593529 w 1109086"/>
                    <a:gd name="connsiteY4" fmla="*/ 18548 h 1947673"/>
                    <a:gd name="connsiteX5" fmla="*/ 1008394 w 1109086"/>
                    <a:gd name="connsiteY5" fmla="*/ 31248 h 1947673"/>
                    <a:gd name="connsiteX6" fmla="*/ 1076613 w 1109086"/>
                    <a:gd name="connsiteY6" fmla="*/ 283785 h 1947673"/>
                    <a:gd name="connsiteX7" fmla="*/ 661745 w 1109086"/>
                    <a:gd name="connsiteY7" fmla="*/ 1579185 h 1947673"/>
                    <a:gd name="connsiteX8" fmla="*/ 417420 w 1109086"/>
                    <a:gd name="connsiteY8" fmla="*/ 1900918 h 1947673"/>
                    <a:gd name="connsiteX0" fmla="*/ 417420 w 1109086"/>
                    <a:gd name="connsiteY0" fmla="*/ 1900918 h 1962185"/>
                    <a:gd name="connsiteX1" fmla="*/ 52145 w 1109086"/>
                    <a:gd name="connsiteY1" fmla="*/ 1710418 h 1962185"/>
                    <a:gd name="connsiteX2" fmla="*/ 9811 w 1109086"/>
                    <a:gd name="connsiteY2" fmla="*/ 351518 h 1962185"/>
                    <a:gd name="connsiteX3" fmla="*/ 123629 w 1109086"/>
                    <a:gd name="connsiteY3" fmla="*/ 14314 h 1962185"/>
                    <a:gd name="connsiteX4" fmla="*/ 593529 w 1109086"/>
                    <a:gd name="connsiteY4" fmla="*/ 18548 h 1962185"/>
                    <a:gd name="connsiteX5" fmla="*/ 1008394 w 1109086"/>
                    <a:gd name="connsiteY5" fmla="*/ 31248 h 1962185"/>
                    <a:gd name="connsiteX6" fmla="*/ 1076613 w 1109086"/>
                    <a:gd name="connsiteY6" fmla="*/ 283785 h 1962185"/>
                    <a:gd name="connsiteX7" fmla="*/ 661745 w 1109086"/>
                    <a:gd name="connsiteY7" fmla="*/ 1579185 h 1962185"/>
                    <a:gd name="connsiteX8" fmla="*/ 417420 w 1109086"/>
                    <a:gd name="connsiteY8" fmla="*/ 1900918 h 1962185"/>
                    <a:gd name="connsiteX0" fmla="*/ 463169 w 1111292"/>
                    <a:gd name="connsiteY0" fmla="*/ 1922690 h 1979307"/>
                    <a:gd name="connsiteX1" fmla="*/ 54351 w 1111292"/>
                    <a:gd name="connsiteY1" fmla="*/ 1710418 h 1979307"/>
                    <a:gd name="connsiteX2" fmla="*/ 12017 w 1111292"/>
                    <a:gd name="connsiteY2" fmla="*/ 351518 h 1979307"/>
                    <a:gd name="connsiteX3" fmla="*/ 125835 w 1111292"/>
                    <a:gd name="connsiteY3" fmla="*/ 14314 h 1979307"/>
                    <a:gd name="connsiteX4" fmla="*/ 595735 w 1111292"/>
                    <a:gd name="connsiteY4" fmla="*/ 18548 h 1979307"/>
                    <a:gd name="connsiteX5" fmla="*/ 1010600 w 1111292"/>
                    <a:gd name="connsiteY5" fmla="*/ 31248 h 1979307"/>
                    <a:gd name="connsiteX6" fmla="*/ 1078819 w 1111292"/>
                    <a:gd name="connsiteY6" fmla="*/ 283785 h 1979307"/>
                    <a:gd name="connsiteX7" fmla="*/ 663951 w 1111292"/>
                    <a:gd name="connsiteY7" fmla="*/ 1579185 h 1979307"/>
                    <a:gd name="connsiteX8" fmla="*/ 463169 w 1111292"/>
                    <a:gd name="connsiteY8" fmla="*/ 1922690 h 1979307"/>
                    <a:gd name="connsiteX0" fmla="*/ 463169 w 1111292"/>
                    <a:gd name="connsiteY0" fmla="*/ 1922690 h 1993793"/>
                    <a:gd name="connsiteX1" fmla="*/ 54351 w 1111292"/>
                    <a:gd name="connsiteY1" fmla="*/ 1710418 h 1993793"/>
                    <a:gd name="connsiteX2" fmla="*/ 12017 w 1111292"/>
                    <a:gd name="connsiteY2" fmla="*/ 351518 h 1993793"/>
                    <a:gd name="connsiteX3" fmla="*/ 125835 w 1111292"/>
                    <a:gd name="connsiteY3" fmla="*/ 14314 h 1993793"/>
                    <a:gd name="connsiteX4" fmla="*/ 595735 w 1111292"/>
                    <a:gd name="connsiteY4" fmla="*/ 18548 h 1993793"/>
                    <a:gd name="connsiteX5" fmla="*/ 1010600 w 1111292"/>
                    <a:gd name="connsiteY5" fmla="*/ 31248 h 1993793"/>
                    <a:gd name="connsiteX6" fmla="*/ 1078819 w 1111292"/>
                    <a:gd name="connsiteY6" fmla="*/ 283785 h 1993793"/>
                    <a:gd name="connsiteX7" fmla="*/ 663951 w 1111292"/>
                    <a:gd name="connsiteY7" fmla="*/ 1579185 h 1993793"/>
                    <a:gd name="connsiteX8" fmla="*/ 463169 w 1111292"/>
                    <a:gd name="connsiteY8" fmla="*/ 1922690 h 1993793"/>
                    <a:gd name="connsiteX0" fmla="*/ 463169 w 1111292"/>
                    <a:gd name="connsiteY0" fmla="*/ 1922690 h 1993793"/>
                    <a:gd name="connsiteX1" fmla="*/ 54351 w 1111292"/>
                    <a:gd name="connsiteY1" fmla="*/ 1710418 h 1993793"/>
                    <a:gd name="connsiteX2" fmla="*/ 12017 w 1111292"/>
                    <a:gd name="connsiteY2" fmla="*/ 351518 h 1993793"/>
                    <a:gd name="connsiteX3" fmla="*/ 125835 w 1111292"/>
                    <a:gd name="connsiteY3" fmla="*/ 14314 h 1993793"/>
                    <a:gd name="connsiteX4" fmla="*/ 595735 w 1111292"/>
                    <a:gd name="connsiteY4" fmla="*/ 18548 h 1993793"/>
                    <a:gd name="connsiteX5" fmla="*/ 1010600 w 1111292"/>
                    <a:gd name="connsiteY5" fmla="*/ 31248 h 1993793"/>
                    <a:gd name="connsiteX6" fmla="*/ 1078819 w 1111292"/>
                    <a:gd name="connsiteY6" fmla="*/ 283785 h 1993793"/>
                    <a:gd name="connsiteX7" fmla="*/ 663951 w 1111292"/>
                    <a:gd name="connsiteY7" fmla="*/ 1579185 h 1993793"/>
                    <a:gd name="connsiteX8" fmla="*/ 463169 w 1111292"/>
                    <a:gd name="connsiteY8" fmla="*/ 1922690 h 1993793"/>
                    <a:gd name="connsiteX0" fmla="*/ 412236 w 1108850"/>
                    <a:gd name="connsiteY0" fmla="*/ 1985035 h 2045079"/>
                    <a:gd name="connsiteX1" fmla="*/ 51909 w 1108850"/>
                    <a:gd name="connsiteY1" fmla="*/ 1710418 h 2045079"/>
                    <a:gd name="connsiteX2" fmla="*/ 9575 w 1108850"/>
                    <a:gd name="connsiteY2" fmla="*/ 351518 h 2045079"/>
                    <a:gd name="connsiteX3" fmla="*/ 123393 w 1108850"/>
                    <a:gd name="connsiteY3" fmla="*/ 14314 h 2045079"/>
                    <a:gd name="connsiteX4" fmla="*/ 593293 w 1108850"/>
                    <a:gd name="connsiteY4" fmla="*/ 18548 h 2045079"/>
                    <a:gd name="connsiteX5" fmla="*/ 1008158 w 1108850"/>
                    <a:gd name="connsiteY5" fmla="*/ 31248 h 2045079"/>
                    <a:gd name="connsiteX6" fmla="*/ 1076377 w 1108850"/>
                    <a:gd name="connsiteY6" fmla="*/ 283785 h 2045079"/>
                    <a:gd name="connsiteX7" fmla="*/ 661509 w 1108850"/>
                    <a:gd name="connsiteY7" fmla="*/ 1579185 h 2045079"/>
                    <a:gd name="connsiteX8" fmla="*/ 412236 w 1108850"/>
                    <a:gd name="connsiteY8" fmla="*/ 1985035 h 2045079"/>
                    <a:gd name="connsiteX0" fmla="*/ 412236 w 1108850"/>
                    <a:gd name="connsiteY0" fmla="*/ 1985035 h 2042090"/>
                    <a:gd name="connsiteX1" fmla="*/ 51909 w 1108850"/>
                    <a:gd name="connsiteY1" fmla="*/ 1710418 h 2042090"/>
                    <a:gd name="connsiteX2" fmla="*/ 9575 w 1108850"/>
                    <a:gd name="connsiteY2" fmla="*/ 351518 h 2042090"/>
                    <a:gd name="connsiteX3" fmla="*/ 123393 w 1108850"/>
                    <a:gd name="connsiteY3" fmla="*/ 14314 h 2042090"/>
                    <a:gd name="connsiteX4" fmla="*/ 593293 w 1108850"/>
                    <a:gd name="connsiteY4" fmla="*/ 18548 h 2042090"/>
                    <a:gd name="connsiteX5" fmla="*/ 1008158 w 1108850"/>
                    <a:gd name="connsiteY5" fmla="*/ 31248 h 2042090"/>
                    <a:gd name="connsiteX6" fmla="*/ 1076377 w 1108850"/>
                    <a:gd name="connsiteY6" fmla="*/ 283785 h 2042090"/>
                    <a:gd name="connsiteX7" fmla="*/ 661509 w 1108850"/>
                    <a:gd name="connsiteY7" fmla="*/ 1579185 h 2042090"/>
                    <a:gd name="connsiteX8" fmla="*/ 412236 w 1108850"/>
                    <a:gd name="connsiteY8" fmla="*/ 1985035 h 2042090"/>
                    <a:gd name="connsiteX0" fmla="*/ 434029 w 1109861"/>
                    <a:gd name="connsiteY0" fmla="*/ 1991962 h 2047984"/>
                    <a:gd name="connsiteX1" fmla="*/ 52920 w 1109861"/>
                    <a:gd name="connsiteY1" fmla="*/ 1710418 h 2047984"/>
                    <a:gd name="connsiteX2" fmla="*/ 10586 w 1109861"/>
                    <a:gd name="connsiteY2" fmla="*/ 351518 h 2047984"/>
                    <a:gd name="connsiteX3" fmla="*/ 124404 w 1109861"/>
                    <a:gd name="connsiteY3" fmla="*/ 14314 h 2047984"/>
                    <a:gd name="connsiteX4" fmla="*/ 594304 w 1109861"/>
                    <a:gd name="connsiteY4" fmla="*/ 18548 h 2047984"/>
                    <a:gd name="connsiteX5" fmla="*/ 1009169 w 1109861"/>
                    <a:gd name="connsiteY5" fmla="*/ 31248 h 2047984"/>
                    <a:gd name="connsiteX6" fmla="*/ 1077388 w 1109861"/>
                    <a:gd name="connsiteY6" fmla="*/ 283785 h 2047984"/>
                    <a:gd name="connsiteX7" fmla="*/ 662520 w 1109861"/>
                    <a:gd name="connsiteY7" fmla="*/ 1579185 h 2047984"/>
                    <a:gd name="connsiteX8" fmla="*/ 434029 w 1109861"/>
                    <a:gd name="connsiteY8" fmla="*/ 1991962 h 2047984"/>
                    <a:gd name="connsiteX0" fmla="*/ 434029 w 1109861"/>
                    <a:gd name="connsiteY0" fmla="*/ 1991962 h 2059920"/>
                    <a:gd name="connsiteX1" fmla="*/ 52920 w 1109861"/>
                    <a:gd name="connsiteY1" fmla="*/ 1710418 h 2059920"/>
                    <a:gd name="connsiteX2" fmla="*/ 10586 w 1109861"/>
                    <a:gd name="connsiteY2" fmla="*/ 351518 h 2059920"/>
                    <a:gd name="connsiteX3" fmla="*/ 124404 w 1109861"/>
                    <a:gd name="connsiteY3" fmla="*/ 14314 h 2059920"/>
                    <a:gd name="connsiteX4" fmla="*/ 594304 w 1109861"/>
                    <a:gd name="connsiteY4" fmla="*/ 18548 h 2059920"/>
                    <a:gd name="connsiteX5" fmla="*/ 1009169 w 1109861"/>
                    <a:gd name="connsiteY5" fmla="*/ 31248 h 2059920"/>
                    <a:gd name="connsiteX6" fmla="*/ 1077388 w 1109861"/>
                    <a:gd name="connsiteY6" fmla="*/ 283785 h 2059920"/>
                    <a:gd name="connsiteX7" fmla="*/ 662520 w 1109861"/>
                    <a:gd name="connsiteY7" fmla="*/ 1579185 h 2059920"/>
                    <a:gd name="connsiteX8" fmla="*/ 434029 w 1109861"/>
                    <a:gd name="connsiteY8" fmla="*/ 1991962 h 2059920"/>
                    <a:gd name="connsiteX0" fmla="*/ 434029 w 1109861"/>
                    <a:gd name="connsiteY0" fmla="*/ 1991962 h 2071932"/>
                    <a:gd name="connsiteX1" fmla="*/ 52920 w 1109861"/>
                    <a:gd name="connsiteY1" fmla="*/ 1710418 h 2071932"/>
                    <a:gd name="connsiteX2" fmla="*/ 10586 w 1109861"/>
                    <a:gd name="connsiteY2" fmla="*/ 351518 h 2071932"/>
                    <a:gd name="connsiteX3" fmla="*/ 124404 w 1109861"/>
                    <a:gd name="connsiteY3" fmla="*/ 14314 h 2071932"/>
                    <a:gd name="connsiteX4" fmla="*/ 594304 w 1109861"/>
                    <a:gd name="connsiteY4" fmla="*/ 18548 h 2071932"/>
                    <a:gd name="connsiteX5" fmla="*/ 1009169 w 1109861"/>
                    <a:gd name="connsiteY5" fmla="*/ 31248 h 2071932"/>
                    <a:gd name="connsiteX6" fmla="*/ 1077388 w 1109861"/>
                    <a:gd name="connsiteY6" fmla="*/ 283785 h 2071932"/>
                    <a:gd name="connsiteX7" fmla="*/ 662520 w 1109861"/>
                    <a:gd name="connsiteY7" fmla="*/ 1579185 h 2071932"/>
                    <a:gd name="connsiteX8" fmla="*/ 434029 w 1109861"/>
                    <a:gd name="connsiteY8" fmla="*/ 1991962 h 2071932"/>
                    <a:gd name="connsiteX0" fmla="*/ 499707 w 1113193"/>
                    <a:gd name="connsiteY0" fmla="*/ 1964253 h 2048900"/>
                    <a:gd name="connsiteX1" fmla="*/ 56252 w 1113193"/>
                    <a:gd name="connsiteY1" fmla="*/ 1710418 h 2048900"/>
                    <a:gd name="connsiteX2" fmla="*/ 13918 w 1113193"/>
                    <a:gd name="connsiteY2" fmla="*/ 351518 h 2048900"/>
                    <a:gd name="connsiteX3" fmla="*/ 127736 w 1113193"/>
                    <a:gd name="connsiteY3" fmla="*/ 14314 h 2048900"/>
                    <a:gd name="connsiteX4" fmla="*/ 597636 w 1113193"/>
                    <a:gd name="connsiteY4" fmla="*/ 18548 h 2048900"/>
                    <a:gd name="connsiteX5" fmla="*/ 1012501 w 1113193"/>
                    <a:gd name="connsiteY5" fmla="*/ 31248 h 2048900"/>
                    <a:gd name="connsiteX6" fmla="*/ 1080720 w 1113193"/>
                    <a:gd name="connsiteY6" fmla="*/ 283785 h 2048900"/>
                    <a:gd name="connsiteX7" fmla="*/ 665852 w 1113193"/>
                    <a:gd name="connsiteY7" fmla="*/ 1579185 h 2048900"/>
                    <a:gd name="connsiteX8" fmla="*/ 499707 w 1113193"/>
                    <a:gd name="connsiteY8" fmla="*/ 1964253 h 2048900"/>
                    <a:gd name="connsiteX0" fmla="*/ 499707 w 1113193"/>
                    <a:gd name="connsiteY0" fmla="*/ 1964253 h 1971618"/>
                    <a:gd name="connsiteX1" fmla="*/ 56252 w 1113193"/>
                    <a:gd name="connsiteY1" fmla="*/ 1710418 h 1971618"/>
                    <a:gd name="connsiteX2" fmla="*/ 13918 w 1113193"/>
                    <a:gd name="connsiteY2" fmla="*/ 351518 h 1971618"/>
                    <a:gd name="connsiteX3" fmla="*/ 127736 w 1113193"/>
                    <a:gd name="connsiteY3" fmla="*/ 14314 h 1971618"/>
                    <a:gd name="connsiteX4" fmla="*/ 597636 w 1113193"/>
                    <a:gd name="connsiteY4" fmla="*/ 18548 h 1971618"/>
                    <a:gd name="connsiteX5" fmla="*/ 1012501 w 1113193"/>
                    <a:gd name="connsiteY5" fmla="*/ 31248 h 1971618"/>
                    <a:gd name="connsiteX6" fmla="*/ 1080720 w 1113193"/>
                    <a:gd name="connsiteY6" fmla="*/ 283785 h 1971618"/>
                    <a:gd name="connsiteX7" fmla="*/ 700488 w 1113193"/>
                    <a:gd name="connsiteY7" fmla="*/ 1586112 h 1971618"/>
                    <a:gd name="connsiteX8" fmla="*/ 499707 w 1113193"/>
                    <a:gd name="connsiteY8" fmla="*/ 1964253 h 1971618"/>
                    <a:gd name="connsiteX0" fmla="*/ 455877 w 1110927"/>
                    <a:gd name="connsiteY0" fmla="*/ 1957326 h 1965364"/>
                    <a:gd name="connsiteX1" fmla="*/ 53986 w 1110927"/>
                    <a:gd name="connsiteY1" fmla="*/ 1710418 h 1965364"/>
                    <a:gd name="connsiteX2" fmla="*/ 11652 w 1110927"/>
                    <a:gd name="connsiteY2" fmla="*/ 351518 h 1965364"/>
                    <a:gd name="connsiteX3" fmla="*/ 125470 w 1110927"/>
                    <a:gd name="connsiteY3" fmla="*/ 14314 h 1965364"/>
                    <a:gd name="connsiteX4" fmla="*/ 595370 w 1110927"/>
                    <a:gd name="connsiteY4" fmla="*/ 18548 h 1965364"/>
                    <a:gd name="connsiteX5" fmla="*/ 1010235 w 1110927"/>
                    <a:gd name="connsiteY5" fmla="*/ 31248 h 1965364"/>
                    <a:gd name="connsiteX6" fmla="*/ 1078454 w 1110927"/>
                    <a:gd name="connsiteY6" fmla="*/ 283785 h 1965364"/>
                    <a:gd name="connsiteX7" fmla="*/ 698222 w 1110927"/>
                    <a:gd name="connsiteY7" fmla="*/ 1586112 h 1965364"/>
                    <a:gd name="connsiteX8" fmla="*/ 455877 w 1110927"/>
                    <a:gd name="connsiteY8" fmla="*/ 1957326 h 1965364"/>
                    <a:gd name="connsiteX0" fmla="*/ 455877 w 1110927"/>
                    <a:gd name="connsiteY0" fmla="*/ 1957326 h 1991629"/>
                    <a:gd name="connsiteX1" fmla="*/ 53986 w 1110927"/>
                    <a:gd name="connsiteY1" fmla="*/ 1710418 h 1991629"/>
                    <a:gd name="connsiteX2" fmla="*/ 11652 w 1110927"/>
                    <a:gd name="connsiteY2" fmla="*/ 351518 h 1991629"/>
                    <a:gd name="connsiteX3" fmla="*/ 125470 w 1110927"/>
                    <a:gd name="connsiteY3" fmla="*/ 14314 h 1991629"/>
                    <a:gd name="connsiteX4" fmla="*/ 595370 w 1110927"/>
                    <a:gd name="connsiteY4" fmla="*/ 18548 h 1991629"/>
                    <a:gd name="connsiteX5" fmla="*/ 1010235 w 1110927"/>
                    <a:gd name="connsiteY5" fmla="*/ 31248 h 1991629"/>
                    <a:gd name="connsiteX6" fmla="*/ 1078454 w 1110927"/>
                    <a:gd name="connsiteY6" fmla="*/ 283785 h 1991629"/>
                    <a:gd name="connsiteX7" fmla="*/ 698222 w 1110927"/>
                    <a:gd name="connsiteY7" fmla="*/ 1586112 h 1991629"/>
                    <a:gd name="connsiteX8" fmla="*/ 455877 w 1110927"/>
                    <a:gd name="connsiteY8" fmla="*/ 1957326 h 1991629"/>
                    <a:gd name="connsiteX0" fmla="*/ 485079 w 1112419"/>
                    <a:gd name="connsiteY0" fmla="*/ 1978108 h 2009446"/>
                    <a:gd name="connsiteX1" fmla="*/ 55478 w 1112419"/>
                    <a:gd name="connsiteY1" fmla="*/ 1710418 h 2009446"/>
                    <a:gd name="connsiteX2" fmla="*/ 13144 w 1112419"/>
                    <a:gd name="connsiteY2" fmla="*/ 351518 h 2009446"/>
                    <a:gd name="connsiteX3" fmla="*/ 126962 w 1112419"/>
                    <a:gd name="connsiteY3" fmla="*/ 14314 h 2009446"/>
                    <a:gd name="connsiteX4" fmla="*/ 596862 w 1112419"/>
                    <a:gd name="connsiteY4" fmla="*/ 18548 h 2009446"/>
                    <a:gd name="connsiteX5" fmla="*/ 1011727 w 1112419"/>
                    <a:gd name="connsiteY5" fmla="*/ 31248 h 2009446"/>
                    <a:gd name="connsiteX6" fmla="*/ 1079946 w 1112419"/>
                    <a:gd name="connsiteY6" fmla="*/ 283785 h 2009446"/>
                    <a:gd name="connsiteX7" fmla="*/ 699714 w 1112419"/>
                    <a:gd name="connsiteY7" fmla="*/ 1586112 h 2009446"/>
                    <a:gd name="connsiteX8" fmla="*/ 485079 w 1112419"/>
                    <a:gd name="connsiteY8" fmla="*/ 1978108 h 2009446"/>
                    <a:gd name="connsiteX0" fmla="*/ 485079 w 1112419"/>
                    <a:gd name="connsiteY0" fmla="*/ 1978108 h 2024203"/>
                    <a:gd name="connsiteX1" fmla="*/ 55478 w 1112419"/>
                    <a:gd name="connsiteY1" fmla="*/ 1710418 h 2024203"/>
                    <a:gd name="connsiteX2" fmla="*/ 13144 w 1112419"/>
                    <a:gd name="connsiteY2" fmla="*/ 351518 h 2024203"/>
                    <a:gd name="connsiteX3" fmla="*/ 126962 w 1112419"/>
                    <a:gd name="connsiteY3" fmla="*/ 14314 h 2024203"/>
                    <a:gd name="connsiteX4" fmla="*/ 596862 w 1112419"/>
                    <a:gd name="connsiteY4" fmla="*/ 18548 h 2024203"/>
                    <a:gd name="connsiteX5" fmla="*/ 1011727 w 1112419"/>
                    <a:gd name="connsiteY5" fmla="*/ 31248 h 2024203"/>
                    <a:gd name="connsiteX6" fmla="*/ 1079946 w 1112419"/>
                    <a:gd name="connsiteY6" fmla="*/ 283785 h 2024203"/>
                    <a:gd name="connsiteX7" fmla="*/ 699714 w 1112419"/>
                    <a:gd name="connsiteY7" fmla="*/ 1586112 h 2024203"/>
                    <a:gd name="connsiteX8" fmla="*/ 485079 w 1112419"/>
                    <a:gd name="connsiteY8" fmla="*/ 1978108 h 20242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12419" h="2024203">
                      <a:moveTo>
                        <a:pt x="485079" y="1978108"/>
                      </a:moveTo>
                      <a:cubicBezTo>
                        <a:pt x="343070" y="2095808"/>
                        <a:pt x="134134" y="1981516"/>
                        <a:pt x="55478" y="1710418"/>
                      </a:cubicBezTo>
                      <a:cubicBezTo>
                        <a:pt x="-23178" y="1439320"/>
                        <a:pt x="1230" y="634202"/>
                        <a:pt x="13144" y="351518"/>
                      </a:cubicBezTo>
                      <a:cubicBezTo>
                        <a:pt x="25058" y="68834"/>
                        <a:pt x="29676" y="50053"/>
                        <a:pt x="126962" y="14314"/>
                      </a:cubicBezTo>
                      <a:cubicBezTo>
                        <a:pt x="224248" y="-21425"/>
                        <a:pt x="443757" y="21370"/>
                        <a:pt x="596862" y="18548"/>
                      </a:cubicBezTo>
                      <a:cubicBezTo>
                        <a:pt x="749967" y="15726"/>
                        <a:pt x="918513" y="6797"/>
                        <a:pt x="1011727" y="31248"/>
                      </a:cubicBezTo>
                      <a:cubicBezTo>
                        <a:pt x="1104941" y="55699"/>
                        <a:pt x="1146187" y="6040"/>
                        <a:pt x="1079946" y="283785"/>
                      </a:cubicBezTo>
                      <a:cubicBezTo>
                        <a:pt x="1013705" y="561530"/>
                        <a:pt x="798858" y="1303725"/>
                        <a:pt x="699714" y="1586112"/>
                      </a:cubicBezTo>
                      <a:cubicBezTo>
                        <a:pt x="600570" y="1868499"/>
                        <a:pt x="627088" y="1860408"/>
                        <a:pt x="485079" y="1978108"/>
                      </a:cubicBezTo>
                      <a:close/>
                    </a:path>
                  </a:pathLst>
                </a:custGeom>
                <a:solidFill>
                  <a:srgbClr val="FFFFFF">
                    <a:alpha val="0"/>
                  </a:srgbClr>
                </a:solidFill>
                <a:ln w="57150">
                  <a:solidFill>
                    <a:srgbClr val="E9671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4" name="Волна 3"/>
                <p:cNvSpPr/>
                <p:nvPr/>
              </p:nvSpPr>
              <p:spPr>
                <a:xfrm>
                  <a:off x="4680012" y="1268760"/>
                  <a:ext cx="4392488" cy="288032"/>
                </a:xfrm>
                <a:prstGeom prst="wave">
                  <a:avLst/>
                </a:prstGeom>
                <a:solidFill>
                  <a:srgbClr val="659A2A"/>
                </a:solidFill>
                <a:ln w="19050">
                  <a:noFill/>
                </a:ln>
                <a:effectLst>
                  <a:outerShdw blurRad="50800" dist="50800" dir="5400000" algn="ctr" rotWithShape="0">
                    <a:schemeClr val="tx1">
                      <a:lumMod val="50000"/>
                      <a:lumOff val="50000"/>
                      <a:alpha val="46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  <p:pic>
            <p:nvPicPr>
              <p:cNvPr id="38" name="Рисунок 16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11000"/>
                        </a14:imgEffect>
                        <a14:imgEffect>
                          <a14:brightnessContrast bright="44000" contrast="-16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590" t="44910" r="27768" b="30307"/>
              <a:stretch/>
            </p:blipFill>
            <p:spPr bwMode="auto">
              <a:xfrm rot="10800000">
                <a:off x="9264840" y="268229"/>
                <a:ext cx="998011" cy="377222"/>
              </a:xfrm>
              <a:prstGeom prst="rect">
                <a:avLst/>
              </a:prstGeom>
              <a:noFill/>
              <a:ln>
                <a:noFill/>
              </a:ln>
              <a:extLst/>
            </p:spPr>
          </p:pic>
          <p:cxnSp>
            <p:nvCxnSpPr>
              <p:cNvPr id="39" name="Прямая со стрелкой 38"/>
              <p:cNvCxnSpPr/>
              <p:nvPr/>
            </p:nvCxnSpPr>
            <p:spPr>
              <a:xfrm>
                <a:off x="10491809" y="742506"/>
                <a:ext cx="874529" cy="90181"/>
              </a:xfrm>
              <a:prstGeom prst="straightConnector1">
                <a:avLst/>
              </a:prstGeom>
              <a:ln w="63500" cap="rnd">
                <a:solidFill>
                  <a:srgbClr val="E96717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Прямая со стрелкой 43"/>
              <p:cNvCxnSpPr/>
              <p:nvPr/>
            </p:nvCxnSpPr>
            <p:spPr>
              <a:xfrm flipH="1" flipV="1">
                <a:off x="8049970" y="331779"/>
                <a:ext cx="919579" cy="93864"/>
              </a:xfrm>
              <a:prstGeom prst="straightConnector1">
                <a:avLst/>
              </a:prstGeom>
              <a:ln w="63500" cap="rnd">
                <a:solidFill>
                  <a:srgbClr val="E96717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3" name="Полилиния 52"/>
            <p:cNvSpPr/>
            <p:nvPr/>
          </p:nvSpPr>
          <p:spPr>
            <a:xfrm>
              <a:off x="9292696" y="2125505"/>
              <a:ext cx="314008" cy="162290"/>
            </a:xfrm>
            <a:custGeom>
              <a:avLst/>
              <a:gdLst>
                <a:gd name="connsiteX0" fmla="*/ 0 w 686925"/>
                <a:gd name="connsiteY0" fmla="*/ 278629 h 463824"/>
                <a:gd name="connsiteX1" fmla="*/ 57874 w 686925"/>
                <a:gd name="connsiteY1" fmla="*/ 348077 h 463824"/>
                <a:gd name="connsiteX2" fmla="*/ 312517 w 686925"/>
                <a:gd name="connsiteY2" fmla="*/ 836 h 463824"/>
                <a:gd name="connsiteX3" fmla="*/ 266218 w 686925"/>
                <a:gd name="connsiteY3" fmla="*/ 463824 h 463824"/>
                <a:gd name="connsiteX4" fmla="*/ 590309 w 686925"/>
                <a:gd name="connsiteY4" fmla="*/ 836 h 463824"/>
                <a:gd name="connsiteX5" fmla="*/ 509286 w 686925"/>
                <a:gd name="connsiteY5" fmla="*/ 417525 h 463824"/>
                <a:gd name="connsiteX6" fmla="*/ 671332 w 686925"/>
                <a:gd name="connsiteY6" fmla="*/ 324928 h 463824"/>
                <a:gd name="connsiteX7" fmla="*/ 671332 w 686925"/>
                <a:gd name="connsiteY7" fmla="*/ 290204 h 463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6925" h="463824">
                  <a:moveTo>
                    <a:pt x="0" y="278629"/>
                  </a:moveTo>
                  <a:cubicBezTo>
                    <a:pt x="2894" y="336502"/>
                    <a:pt x="5788" y="394376"/>
                    <a:pt x="57874" y="348077"/>
                  </a:cubicBezTo>
                  <a:cubicBezTo>
                    <a:pt x="109960" y="301778"/>
                    <a:pt x="277793" y="-18455"/>
                    <a:pt x="312517" y="836"/>
                  </a:cubicBezTo>
                  <a:cubicBezTo>
                    <a:pt x="347241" y="20127"/>
                    <a:pt x="219919" y="463824"/>
                    <a:pt x="266218" y="463824"/>
                  </a:cubicBezTo>
                  <a:cubicBezTo>
                    <a:pt x="312517" y="463824"/>
                    <a:pt x="549798" y="8552"/>
                    <a:pt x="590309" y="836"/>
                  </a:cubicBezTo>
                  <a:cubicBezTo>
                    <a:pt x="630820" y="-6881"/>
                    <a:pt x="495782" y="363510"/>
                    <a:pt x="509286" y="417525"/>
                  </a:cubicBezTo>
                  <a:cubicBezTo>
                    <a:pt x="522790" y="471540"/>
                    <a:pt x="644324" y="346148"/>
                    <a:pt x="671332" y="324928"/>
                  </a:cubicBezTo>
                  <a:cubicBezTo>
                    <a:pt x="698340" y="303708"/>
                    <a:pt x="684836" y="296956"/>
                    <a:pt x="671332" y="290204"/>
                  </a:cubicBezTo>
                </a:path>
              </a:pathLst>
            </a:custGeom>
            <a:noFill/>
            <a:ln w="38100">
              <a:solidFill>
                <a:srgbClr val="659A2A"/>
              </a:solidFill>
            </a:ln>
            <a:effectLst>
              <a:glow rad="114300">
                <a:srgbClr val="FFFFCC">
                  <a:alpha val="27000"/>
                </a:srgb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4" name="Полилиния 53"/>
            <p:cNvSpPr/>
            <p:nvPr/>
          </p:nvSpPr>
          <p:spPr>
            <a:xfrm rot="1902153">
              <a:off x="8627453" y="3877352"/>
              <a:ext cx="314008" cy="162290"/>
            </a:xfrm>
            <a:custGeom>
              <a:avLst/>
              <a:gdLst>
                <a:gd name="connsiteX0" fmla="*/ 0 w 686925"/>
                <a:gd name="connsiteY0" fmla="*/ 278629 h 463824"/>
                <a:gd name="connsiteX1" fmla="*/ 57874 w 686925"/>
                <a:gd name="connsiteY1" fmla="*/ 348077 h 463824"/>
                <a:gd name="connsiteX2" fmla="*/ 312517 w 686925"/>
                <a:gd name="connsiteY2" fmla="*/ 836 h 463824"/>
                <a:gd name="connsiteX3" fmla="*/ 266218 w 686925"/>
                <a:gd name="connsiteY3" fmla="*/ 463824 h 463824"/>
                <a:gd name="connsiteX4" fmla="*/ 590309 w 686925"/>
                <a:gd name="connsiteY4" fmla="*/ 836 h 463824"/>
                <a:gd name="connsiteX5" fmla="*/ 509286 w 686925"/>
                <a:gd name="connsiteY5" fmla="*/ 417525 h 463824"/>
                <a:gd name="connsiteX6" fmla="*/ 671332 w 686925"/>
                <a:gd name="connsiteY6" fmla="*/ 324928 h 463824"/>
                <a:gd name="connsiteX7" fmla="*/ 671332 w 686925"/>
                <a:gd name="connsiteY7" fmla="*/ 290204 h 463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6925" h="463824">
                  <a:moveTo>
                    <a:pt x="0" y="278629"/>
                  </a:moveTo>
                  <a:cubicBezTo>
                    <a:pt x="2894" y="336502"/>
                    <a:pt x="5788" y="394376"/>
                    <a:pt x="57874" y="348077"/>
                  </a:cubicBezTo>
                  <a:cubicBezTo>
                    <a:pt x="109960" y="301778"/>
                    <a:pt x="277793" y="-18455"/>
                    <a:pt x="312517" y="836"/>
                  </a:cubicBezTo>
                  <a:cubicBezTo>
                    <a:pt x="347241" y="20127"/>
                    <a:pt x="219919" y="463824"/>
                    <a:pt x="266218" y="463824"/>
                  </a:cubicBezTo>
                  <a:cubicBezTo>
                    <a:pt x="312517" y="463824"/>
                    <a:pt x="549798" y="8552"/>
                    <a:pt x="590309" y="836"/>
                  </a:cubicBezTo>
                  <a:cubicBezTo>
                    <a:pt x="630820" y="-6881"/>
                    <a:pt x="495782" y="363510"/>
                    <a:pt x="509286" y="417525"/>
                  </a:cubicBezTo>
                  <a:cubicBezTo>
                    <a:pt x="522790" y="471540"/>
                    <a:pt x="644324" y="346148"/>
                    <a:pt x="671332" y="324928"/>
                  </a:cubicBezTo>
                  <a:cubicBezTo>
                    <a:pt x="698340" y="303708"/>
                    <a:pt x="684836" y="296956"/>
                    <a:pt x="671332" y="290204"/>
                  </a:cubicBezTo>
                </a:path>
              </a:pathLst>
            </a:custGeom>
            <a:noFill/>
            <a:ln w="38100">
              <a:solidFill>
                <a:srgbClr val="659A2A"/>
              </a:solidFill>
            </a:ln>
            <a:effectLst>
              <a:glow rad="114300">
                <a:srgbClr val="FFFFCC">
                  <a:alpha val="27000"/>
                </a:srgb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5" name="Полилиния 54"/>
            <p:cNvSpPr/>
            <p:nvPr/>
          </p:nvSpPr>
          <p:spPr>
            <a:xfrm rot="5014628">
              <a:off x="8402755" y="3341049"/>
              <a:ext cx="314008" cy="162290"/>
            </a:xfrm>
            <a:custGeom>
              <a:avLst/>
              <a:gdLst>
                <a:gd name="connsiteX0" fmla="*/ 0 w 686925"/>
                <a:gd name="connsiteY0" fmla="*/ 278629 h 463824"/>
                <a:gd name="connsiteX1" fmla="*/ 57874 w 686925"/>
                <a:gd name="connsiteY1" fmla="*/ 348077 h 463824"/>
                <a:gd name="connsiteX2" fmla="*/ 312517 w 686925"/>
                <a:gd name="connsiteY2" fmla="*/ 836 h 463824"/>
                <a:gd name="connsiteX3" fmla="*/ 266218 w 686925"/>
                <a:gd name="connsiteY3" fmla="*/ 463824 h 463824"/>
                <a:gd name="connsiteX4" fmla="*/ 590309 w 686925"/>
                <a:gd name="connsiteY4" fmla="*/ 836 h 463824"/>
                <a:gd name="connsiteX5" fmla="*/ 509286 w 686925"/>
                <a:gd name="connsiteY5" fmla="*/ 417525 h 463824"/>
                <a:gd name="connsiteX6" fmla="*/ 671332 w 686925"/>
                <a:gd name="connsiteY6" fmla="*/ 324928 h 463824"/>
                <a:gd name="connsiteX7" fmla="*/ 671332 w 686925"/>
                <a:gd name="connsiteY7" fmla="*/ 290204 h 463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6925" h="463824">
                  <a:moveTo>
                    <a:pt x="0" y="278629"/>
                  </a:moveTo>
                  <a:cubicBezTo>
                    <a:pt x="2894" y="336502"/>
                    <a:pt x="5788" y="394376"/>
                    <a:pt x="57874" y="348077"/>
                  </a:cubicBezTo>
                  <a:cubicBezTo>
                    <a:pt x="109960" y="301778"/>
                    <a:pt x="277793" y="-18455"/>
                    <a:pt x="312517" y="836"/>
                  </a:cubicBezTo>
                  <a:cubicBezTo>
                    <a:pt x="347241" y="20127"/>
                    <a:pt x="219919" y="463824"/>
                    <a:pt x="266218" y="463824"/>
                  </a:cubicBezTo>
                  <a:cubicBezTo>
                    <a:pt x="312517" y="463824"/>
                    <a:pt x="549798" y="8552"/>
                    <a:pt x="590309" y="836"/>
                  </a:cubicBezTo>
                  <a:cubicBezTo>
                    <a:pt x="630820" y="-6881"/>
                    <a:pt x="495782" y="363510"/>
                    <a:pt x="509286" y="417525"/>
                  </a:cubicBezTo>
                  <a:cubicBezTo>
                    <a:pt x="522790" y="471540"/>
                    <a:pt x="644324" y="346148"/>
                    <a:pt x="671332" y="324928"/>
                  </a:cubicBezTo>
                  <a:cubicBezTo>
                    <a:pt x="698340" y="303708"/>
                    <a:pt x="684836" y="296956"/>
                    <a:pt x="671332" y="290204"/>
                  </a:cubicBezTo>
                </a:path>
              </a:pathLst>
            </a:custGeom>
            <a:noFill/>
            <a:ln w="38100">
              <a:solidFill>
                <a:srgbClr val="659A2A"/>
              </a:solidFill>
            </a:ln>
            <a:effectLst>
              <a:glow rad="114300">
                <a:srgbClr val="FFFFCC">
                  <a:alpha val="27000"/>
                </a:srgb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6" name="Полилиния 55"/>
            <p:cNvSpPr/>
            <p:nvPr/>
          </p:nvSpPr>
          <p:spPr>
            <a:xfrm rot="6067824">
              <a:off x="8500955" y="2715342"/>
              <a:ext cx="314008" cy="162290"/>
            </a:xfrm>
            <a:custGeom>
              <a:avLst/>
              <a:gdLst>
                <a:gd name="connsiteX0" fmla="*/ 0 w 686925"/>
                <a:gd name="connsiteY0" fmla="*/ 278629 h 463824"/>
                <a:gd name="connsiteX1" fmla="*/ 57874 w 686925"/>
                <a:gd name="connsiteY1" fmla="*/ 348077 h 463824"/>
                <a:gd name="connsiteX2" fmla="*/ 312517 w 686925"/>
                <a:gd name="connsiteY2" fmla="*/ 836 h 463824"/>
                <a:gd name="connsiteX3" fmla="*/ 266218 w 686925"/>
                <a:gd name="connsiteY3" fmla="*/ 463824 h 463824"/>
                <a:gd name="connsiteX4" fmla="*/ 590309 w 686925"/>
                <a:gd name="connsiteY4" fmla="*/ 836 h 463824"/>
                <a:gd name="connsiteX5" fmla="*/ 509286 w 686925"/>
                <a:gd name="connsiteY5" fmla="*/ 417525 h 463824"/>
                <a:gd name="connsiteX6" fmla="*/ 671332 w 686925"/>
                <a:gd name="connsiteY6" fmla="*/ 324928 h 463824"/>
                <a:gd name="connsiteX7" fmla="*/ 671332 w 686925"/>
                <a:gd name="connsiteY7" fmla="*/ 290204 h 463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6925" h="463824">
                  <a:moveTo>
                    <a:pt x="0" y="278629"/>
                  </a:moveTo>
                  <a:cubicBezTo>
                    <a:pt x="2894" y="336502"/>
                    <a:pt x="5788" y="394376"/>
                    <a:pt x="57874" y="348077"/>
                  </a:cubicBezTo>
                  <a:cubicBezTo>
                    <a:pt x="109960" y="301778"/>
                    <a:pt x="277793" y="-18455"/>
                    <a:pt x="312517" y="836"/>
                  </a:cubicBezTo>
                  <a:cubicBezTo>
                    <a:pt x="347241" y="20127"/>
                    <a:pt x="219919" y="463824"/>
                    <a:pt x="266218" y="463824"/>
                  </a:cubicBezTo>
                  <a:cubicBezTo>
                    <a:pt x="312517" y="463824"/>
                    <a:pt x="549798" y="8552"/>
                    <a:pt x="590309" y="836"/>
                  </a:cubicBezTo>
                  <a:cubicBezTo>
                    <a:pt x="630820" y="-6881"/>
                    <a:pt x="495782" y="363510"/>
                    <a:pt x="509286" y="417525"/>
                  </a:cubicBezTo>
                  <a:cubicBezTo>
                    <a:pt x="522790" y="471540"/>
                    <a:pt x="644324" y="346148"/>
                    <a:pt x="671332" y="324928"/>
                  </a:cubicBezTo>
                  <a:cubicBezTo>
                    <a:pt x="698340" y="303708"/>
                    <a:pt x="684836" y="296956"/>
                    <a:pt x="671332" y="290204"/>
                  </a:cubicBezTo>
                </a:path>
              </a:pathLst>
            </a:custGeom>
            <a:noFill/>
            <a:ln w="38100">
              <a:solidFill>
                <a:srgbClr val="659A2A"/>
              </a:solidFill>
            </a:ln>
            <a:effectLst>
              <a:glow rad="114300">
                <a:srgbClr val="FFFFCC">
                  <a:alpha val="27000"/>
                </a:srgb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7" name="Полилиния 56"/>
            <p:cNvSpPr/>
            <p:nvPr/>
          </p:nvSpPr>
          <p:spPr>
            <a:xfrm rot="5400000">
              <a:off x="8549433" y="2219767"/>
              <a:ext cx="314008" cy="162290"/>
            </a:xfrm>
            <a:custGeom>
              <a:avLst/>
              <a:gdLst>
                <a:gd name="connsiteX0" fmla="*/ 0 w 686925"/>
                <a:gd name="connsiteY0" fmla="*/ 278629 h 463824"/>
                <a:gd name="connsiteX1" fmla="*/ 57874 w 686925"/>
                <a:gd name="connsiteY1" fmla="*/ 348077 h 463824"/>
                <a:gd name="connsiteX2" fmla="*/ 312517 w 686925"/>
                <a:gd name="connsiteY2" fmla="*/ 836 h 463824"/>
                <a:gd name="connsiteX3" fmla="*/ 266218 w 686925"/>
                <a:gd name="connsiteY3" fmla="*/ 463824 h 463824"/>
                <a:gd name="connsiteX4" fmla="*/ 590309 w 686925"/>
                <a:gd name="connsiteY4" fmla="*/ 836 h 463824"/>
                <a:gd name="connsiteX5" fmla="*/ 509286 w 686925"/>
                <a:gd name="connsiteY5" fmla="*/ 417525 h 463824"/>
                <a:gd name="connsiteX6" fmla="*/ 671332 w 686925"/>
                <a:gd name="connsiteY6" fmla="*/ 324928 h 463824"/>
                <a:gd name="connsiteX7" fmla="*/ 671332 w 686925"/>
                <a:gd name="connsiteY7" fmla="*/ 290204 h 463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6925" h="463824">
                  <a:moveTo>
                    <a:pt x="0" y="278629"/>
                  </a:moveTo>
                  <a:cubicBezTo>
                    <a:pt x="2894" y="336502"/>
                    <a:pt x="5788" y="394376"/>
                    <a:pt x="57874" y="348077"/>
                  </a:cubicBezTo>
                  <a:cubicBezTo>
                    <a:pt x="109960" y="301778"/>
                    <a:pt x="277793" y="-18455"/>
                    <a:pt x="312517" y="836"/>
                  </a:cubicBezTo>
                  <a:cubicBezTo>
                    <a:pt x="347241" y="20127"/>
                    <a:pt x="219919" y="463824"/>
                    <a:pt x="266218" y="463824"/>
                  </a:cubicBezTo>
                  <a:cubicBezTo>
                    <a:pt x="312517" y="463824"/>
                    <a:pt x="549798" y="8552"/>
                    <a:pt x="590309" y="836"/>
                  </a:cubicBezTo>
                  <a:cubicBezTo>
                    <a:pt x="630820" y="-6881"/>
                    <a:pt x="495782" y="363510"/>
                    <a:pt x="509286" y="417525"/>
                  </a:cubicBezTo>
                  <a:cubicBezTo>
                    <a:pt x="522790" y="471540"/>
                    <a:pt x="644324" y="346148"/>
                    <a:pt x="671332" y="324928"/>
                  </a:cubicBezTo>
                  <a:cubicBezTo>
                    <a:pt x="698340" y="303708"/>
                    <a:pt x="684836" y="296956"/>
                    <a:pt x="671332" y="290204"/>
                  </a:cubicBezTo>
                </a:path>
              </a:pathLst>
            </a:custGeom>
            <a:noFill/>
            <a:ln w="38100">
              <a:solidFill>
                <a:srgbClr val="659A2A"/>
              </a:solidFill>
            </a:ln>
            <a:effectLst>
              <a:glow rad="114300">
                <a:srgbClr val="FFFFCC">
                  <a:alpha val="27000"/>
                </a:srgb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8" name="Полилиния 57"/>
            <p:cNvSpPr/>
            <p:nvPr/>
          </p:nvSpPr>
          <p:spPr>
            <a:xfrm rot="7370348">
              <a:off x="10024969" y="2372167"/>
              <a:ext cx="314008" cy="162290"/>
            </a:xfrm>
            <a:custGeom>
              <a:avLst/>
              <a:gdLst>
                <a:gd name="connsiteX0" fmla="*/ 0 w 686925"/>
                <a:gd name="connsiteY0" fmla="*/ 278629 h 463824"/>
                <a:gd name="connsiteX1" fmla="*/ 57874 w 686925"/>
                <a:gd name="connsiteY1" fmla="*/ 348077 h 463824"/>
                <a:gd name="connsiteX2" fmla="*/ 312517 w 686925"/>
                <a:gd name="connsiteY2" fmla="*/ 836 h 463824"/>
                <a:gd name="connsiteX3" fmla="*/ 266218 w 686925"/>
                <a:gd name="connsiteY3" fmla="*/ 463824 h 463824"/>
                <a:gd name="connsiteX4" fmla="*/ 590309 w 686925"/>
                <a:gd name="connsiteY4" fmla="*/ 836 h 463824"/>
                <a:gd name="connsiteX5" fmla="*/ 509286 w 686925"/>
                <a:gd name="connsiteY5" fmla="*/ 417525 h 463824"/>
                <a:gd name="connsiteX6" fmla="*/ 671332 w 686925"/>
                <a:gd name="connsiteY6" fmla="*/ 324928 h 463824"/>
                <a:gd name="connsiteX7" fmla="*/ 671332 w 686925"/>
                <a:gd name="connsiteY7" fmla="*/ 290204 h 463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6925" h="463824">
                  <a:moveTo>
                    <a:pt x="0" y="278629"/>
                  </a:moveTo>
                  <a:cubicBezTo>
                    <a:pt x="2894" y="336502"/>
                    <a:pt x="5788" y="394376"/>
                    <a:pt x="57874" y="348077"/>
                  </a:cubicBezTo>
                  <a:cubicBezTo>
                    <a:pt x="109960" y="301778"/>
                    <a:pt x="277793" y="-18455"/>
                    <a:pt x="312517" y="836"/>
                  </a:cubicBezTo>
                  <a:cubicBezTo>
                    <a:pt x="347241" y="20127"/>
                    <a:pt x="219919" y="463824"/>
                    <a:pt x="266218" y="463824"/>
                  </a:cubicBezTo>
                  <a:cubicBezTo>
                    <a:pt x="312517" y="463824"/>
                    <a:pt x="549798" y="8552"/>
                    <a:pt x="590309" y="836"/>
                  </a:cubicBezTo>
                  <a:cubicBezTo>
                    <a:pt x="630820" y="-6881"/>
                    <a:pt x="495782" y="363510"/>
                    <a:pt x="509286" y="417525"/>
                  </a:cubicBezTo>
                  <a:cubicBezTo>
                    <a:pt x="522790" y="471540"/>
                    <a:pt x="644324" y="346148"/>
                    <a:pt x="671332" y="324928"/>
                  </a:cubicBezTo>
                  <a:cubicBezTo>
                    <a:pt x="698340" y="303708"/>
                    <a:pt x="684836" y="296956"/>
                    <a:pt x="671332" y="290204"/>
                  </a:cubicBezTo>
                </a:path>
              </a:pathLst>
            </a:custGeom>
            <a:noFill/>
            <a:ln w="38100">
              <a:solidFill>
                <a:srgbClr val="659A2A"/>
              </a:solidFill>
            </a:ln>
            <a:effectLst>
              <a:glow rad="114300">
                <a:srgbClr val="FFFFCC">
                  <a:alpha val="27000"/>
                </a:srgb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9" name="Полилиния 58"/>
            <p:cNvSpPr/>
            <p:nvPr/>
          </p:nvSpPr>
          <p:spPr>
            <a:xfrm rot="6664570">
              <a:off x="9718857" y="3029344"/>
              <a:ext cx="314008" cy="162290"/>
            </a:xfrm>
            <a:custGeom>
              <a:avLst/>
              <a:gdLst>
                <a:gd name="connsiteX0" fmla="*/ 0 w 686925"/>
                <a:gd name="connsiteY0" fmla="*/ 278629 h 463824"/>
                <a:gd name="connsiteX1" fmla="*/ 57874 w 686925"/>
                <a:gd name="connsiteY1" fmla="*/ 348077 h 463824"/>
                <a:gd name="connsiteX2" fmla="*/ 312517 w 686925"/>
                <a:gd name="connsiteY2" fmla="*/ 836 h 463824"/>
                <a:gd name="connsiteX3" fmla="*/ 266218 w 686925"/>
                <a:gd name="connsiteY3" fmla="*/ 463824 h 463824"/>
                <a:gd name="connsiteX4" fmla="*/ 590309 w 686925"/>
                <a:gd name="connsiteY4" fmla="*/ 836 h 463824"/>
                <a:gd name="connsiteX5" fmla="*/ 509286 w 686925"/>
                <a:gd name="connsiteY5" fmla="*/ 417525 h 463824"/>
                <a:gd name="connsiteX6" fmla="*/ 671332 w 686925"/>
                <a:gd name="connsiteY6" fmla="*/ 324928 h 463824"/>
                <a:gd name="connsiteX7" fmla="*/ 671332 w 686925"/>
                <a:gd name="connsiteY7" fmla="*/ 290204 h 463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6925" h="463824">
                  <a:moveTo>
                    <a:pt x="0" y="278629"/>
                  </a:moveTo>
                  <a:cubicBezTo>
                    <a:pt x="2894" y="336502"/>
                    <a:pt x="5788" y="394376"/>
                    <a:pt x="57874" y="348077"/>
                  </a:cubicBezTo>
                  <a:cubicBezTo>
                    <a:pt x="109960" y="301778"/>
                    <a:pt x="277793" y="-18455"/>
                    <a:pt x="312517" y="836"/>
                  </a:cubicBezTo>
                  <a:cubicBezTo>
                    <a:pt x="347241" y="20127"/>
                    <a:pt x="219919" y="463824"/>
                    <a:pt x="266218" y="463824"/>
                  </a:cubicBezTo>
                  <a:cubicBezTo>
                    <a:pt x="312517" y="463824"/>
                    <a:pt x="549798" y="8552"/>
                    <a:pt x="590309" y="836"/>
                  </a:cubicBezTo>
                  <a:cubicBezTo>
                    <a:pt x="630820" y="-6881"/>
                    <a:pt x="495782" y="363510"/>
                    <a:pt x="509286" y="417525"/>
                  </a:cubicBezTo>
                  <a:cubicBezTo>
                    <a:pt x="522790" y="471540"/>
                    <a:pt x="644324" y="346148"/>
                    <a:pt x="671332" y="324928"/>
                  </a:cubicBezTo>
                  <a:cubicBezTo>
                    <a:pt x="698340" y="303708"/>
                    <a:pt x="684836" y="296956"/>
                    <a:pt x="671332" y="290204"/>
                  </a:cubicBezTo>
                </a:path>
              </a:pathLst>
            </a:custGeom>
            <a:noFill/>
            <a:ln w="38100">
              <a:solidFill>
                <a:srgbClr val="659A2A"/>
              </a:solidFill>
            </a:ln>
            <a:effectLst>
              <a:glow rad="114300">
                <a:srgbClr val="FFFFCC">
                  <a:alpha val="27000"/>
                </a:srgb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0" name="Полилиния 59"/>
            <p:cNvSpPr/>
            <p:nvPr/>
          </p:nvSpPr>
          <p:spPr>
            <a:xfrm rot="7032477">
              <a:off x="9442728" y="3517782"/>
              <a:ext cx="314008" cy="162290"/>
            </a:xfrm>
            <a:custGeom>
              <a:avLst/>
              <a:gdLst>
                <a:gd name="connsiteX0" fmla="*/ 0 w 686925"/>
                <a:gd name="connsiteY0" fmla="*/ 278629 h 463824"/>
                <a:gd name="connsiteX1" fmla="*/ 57874 w 686925"/>
                <a:gd name="connsiteY1" fmla="*/ 348077 h 463824"/>
                <a:gd name="connsiteX2" fmla="*/ 312517 w 686925"/>
                <a:gd name="connsiteY2" fmla="*/ 836 h 463824"/>
                <a:gd name="connsiteX3" fmla="*/ 266218 w 686925"/>
                <a:gd name="connsiteY3" fmla="*/ 463824 h 463824"/>
                <a:gd name="connsiteX4" fmla="*/ 590309 w 686925"/>
                <a:gd name="connsiteY4" fmla="*/ 836 h 463824"/>
                <a:gd name="connsiteX5" fmla="*/ 509286 w 686925"/>
                <a:gd name="connsiteY5" fmla="*/ 417525 h 463824"/>
                <a:gd name="connsiteX6" fmla="*/ 671332 w 686925"/>
                <a:gd name="connsiteY6" fmla="*/ 324928 h 463824"/>
                <a:gd name="connsiteX7" fmla="*/ 671332 w 686925"/>
                <a:gd name="connsiteY7" fmla="*/ 290204 h 463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6925" h="463824">
                  <a:moveTo>
                    <a:pt x="0" y="278629"/>
                  </a:moveTo>
                  <a:cubicBezTo>
                    <a:pt x="2894" y="336502"/>
                    <a:pt x="5788" y="394376"/>
                    <a:pt x="57874" y="348077"/>
                  </a:cubicBezTo>
                  <a:cubicBezTo>
                    <a:pt x="109960" y="301778"/>
                    <a:pt x="277793" y="-18455"/>
                    <a:pt x="312517" y="836"/>
                  </a:cubicBezTo>
                  <a:cubicBezTo>
                    <a:pt x="347241" y="20127"/>
                    <a:pt x="219919" y="463824"/>
                    <a:pt x="266218" y="463824"/>
                  </a:cubicBezTo>
                  <a:cubicBezTo>
                    <a:pt x="312517" y="463824"/>
                    <a:pt x="549798" y="8552"/>
                    <a:pt x="590309" y="836"/>
                  </a:cubicBezTo>
                  <a:cubicBezTo>
                    <a:pt x="630820" y="-6881"/>
                    <a:pt x="495782" y="363510"/>
                    <a:pt x="509286" y="417525"/>
                  </a:cubicBezTo>
                  <a:cubicBezTo>
                    <a:pt x="522790" y="471540"/>
                    <a:pt x="644324" y="346148"/>
                    <a:pt x="671332" y="324928"/>
                  </a:cubicBezTo>
                  <a:cubicBezTo>
                    <a:pt x="698340" y="303708"/>
                    <a:pt x="684836" y="296956"/>
                    <a:pt x="671332" y="290204"/>
                  </a:cubicBezTo>
                </a:path>
              </a:pathLst>
            </a:custGeom>
            <a:noFill/>
            <a:ln w="38100">
              <a:solidFill>
                <a:srgbClr val="659A2A"/>
              </a:solidFill>
            </a:ln>
            <a:effectLst>
              <a:glow rad="114300">
                <a:srgbClr val="FFFFCC">
                  <a:alpha val="27000"/>
                </a:srgb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215640" y="2253114"/>
            <a:ext cx="3813912" cy="3700589"/>
          </a:xfrm>
          <a:prstGeom prst="rect">
            <a:avLst/>
          </a:prstGeom>
          <a:noFill/>
        </p:spPr>
        <p:txBody>
          <a:bodyPr wrap="square" lIns="3600" tIns="3600" rIns="3600" bIns="3600" rtlCol="0">
            <a:spAutoFit/>
          </a:bodyPr>
          <a:lstStyle>
            <a:defPPr>
              <a:defRPr lang="ru-RU"/>
            </a:defPPr>
            <a:lvl1pPr>
              <a:defRPr sz="2400" b="1" i="1">
                <a:solidFill>
                  <a:srgbClr val="002060"/>
                </a:solidFill>
                <a:latin typeface="Candara" pitchFamily="34" charset="0"/>
              </a:defRPr>
            </a:lvl1pPr>
          </a:lstStyle>
          <a:p>
            <a:pPr algn="ctr"/>
            <a:r>
              <a:rPr lang="ru-RU" sz="2000" i="0" dirty="0" err="1" smtClean="0">
                <a:solidFill>
                  <a:srgbClr val="4F792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Вант-тренажёр</a:t>
            </a:r>
            <a:r>
              <a:rPr lang="ru-RU" sz="2000" i="0" dirty="0" smtClean="0">
                <a:solidFill>
                  <a:srgbClr val="4F792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r>
              <a:rPr lang="ru-RU" sz="2000" i="0" dirty="0">
                <a:solidFill>
                  <a:srgbClr val="4F792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соединяет разомкнутые биомеханические звенья костно-мышечной системы </a:t>
            </a:r>
            <a:endParaRPr lang="ru-RU" sz="2000" i="0" dirty="0" smtClean="0">
              <a:solidFill>
                <a:srgbClr val="4F792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algn="ctr"/>
            <a:r>
              <a:rPr lang="ru-RU" sz="2000" i="0" dirty="0" smtClean="0">
                <a:solidFill>
                  <a:srgbClr val="4F792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в </a:t>
            </a:r>
            <a:r>
              <a:rPr lang="ru-RU" sz="2000" i="0" dirty="0">
                <a:solidFill>
                  <a:srgbClr val="4F792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контур</a:t>
            </a:r>
            <a:r>
              <a:rPr lang="ru-RU" sz="2000" i="0" dirty="0" smtClean="0">
                <a:solidFill>
                  <a:srgbClr val="4F792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,</a:t>
            </a:r>
          </a:p>
          <a:p>
            <a:pPr algn="ctr"/>
            <a:r>
              <a:rPr lang="ru-RU" sz="2000" i="0" dirty="0" smtClean="0">
                <a:solidFill>
                  <a:srgbClr val="4F792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r>
              <a:rPr lang="ru-RU" sz="2000" i="0" dirty="0">
                <a:solidFill>
                  <a:srgbClr val="4F792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а специальный захват и </a:t>
            </a:r>
            <a:r>
              <a:rPr lang="ru-RU" sz="2000" i="0" dirty="0" smtClean="0">
                <a:solidFill>
                  <a:srgbClr val="4F792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натяжение</a:t>
            </a:r>
          </a:p>
          <a:p>
            <a:pPr algn="ctr"/>
            <a:r>
              <a:rPr lang="ru-RU" sz="2000" i="0" dirty="0" smtClean="0">
                <a:solidFill>
                  <a:srgbClr val="4F792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r>
              <a:rPr lang="ru-RU" sz="2000" i="0" dirty="0">
                <a:solidFill>
                  <a:srgbClr val="4F792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вовлекает  в резонансное движение - колебание мышцы и  звенья всего тела и </a:t>
            </a:r>
            <a:r>
              <a:rPr lang="ru-RU" sz="2000" i="0" dirty="0" smtClean="0">
                <a:solidFill>
                  <a:srgbClr val="4F792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позвоночника</a:t>
            </a:r>
            <a:endParaRPr lang="ru-RU" sz="2000" i="0" dirty="0">
              <a:solidFill>
                <a:srgbClr val="4F792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endParaRPr lang="ru-RU" sz="2000" b="0" i="0" dirty="0">
              <a:solidFill>
                <a:srgbClr val="4F792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88211" y="5713292"/>
            <a:ext cx="346613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>
                <a:solidFill>
                  <a:srgbClr val="2E7641"/>
                </a:solidFill>
              </a:rPr>
              <a:t>колебания возникают независимо от места приложения ремня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734879" y="3599730"/>
            <a:ext cx="2198815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>
                <a:solidFill>
                  <a:srgbClr val="2E7641"/>
                </a:solidFill>
              </a:rPr>
              <a:t>ремень </a:t>
            </a:r>
            <a:r>
              <a:rPr lang="ru-RU" sz="2000" b="1" dirty="0" smtClean="0">
                <a:solidFill>
                  <a:srgbClr val="2E7641"/>
                </a:solidFill>
              </a:rPr>
              <a:t>– «задаёт» </a:t>
            </a:r>
            <a:endParaRPr lang="ru-RU" sz="2000" b="1" dirty="0">
              <a:solidFill>
                <a:srgbClr val="2E7641"/>
              </a:solidFill>
            </a:endParaRPr>
          </a:p>
          <a:p>
            <a:pPr algn="ctr">
              <a:lnSpc>
                <a:spcPts val="2000"/>
              </a:lnSpc>
            </a:pPr>
            <a:r>
              <a:rPr lang="ru-RU" sz="2000" b="1" dirty="0">
                <a:solidFill>
                  <a:srgbClr val="2E7641"/>
                </a:solidFill>
              </a:rPr>
              <a:t>ритм  </a:t>
            </a:r>
            <a:r>
              <a:rPr lang="ru-RU" sz="2000" b="1" dirty="0" smtClean="0">
                <a:solidFill>
                  <a:srgbClr val="2E7641"/>
                </a:solidFill>
              </a:rPr>
              <a:t>колебаний</a:t>
            </a:r>
          </a:p>
          <a:p>
            <a:pPr algn="ctr">
              <a:lnSpc>
                <a:spcPts val="2000"/>
              </a:lnSpc>
            </a:pPr>
            <a:r>
              <a:rPr lang="ru-RU" sz="2000" b="1" dirty="0">
                <a:solidFill>
                  <a:srgbClr val="2E7641"/>
                </a:solidFill>
              </a:rPr>
              <a:t>в</a:t>
            </a:r>
            <a:r>
              <a:rPr lang="ru-RU" sz="2000" b="1" dirty="0" smtClean="0">
                <a:solidFill>
                  <a:srgbClr val="2E7641"/>
                </a:solidFill>
              </a:rPr>
              <a:t>о всех звеньях тела</a:t>
            </a:r>
            <a:endParaRPr lang="ru-RU" sz="2000" b="1" dirty="0">
              <a:solidFill>
                <a:srgbClr val="2E7641"/>
              </a:solidFill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-30337" y="288816"/>
            <a:ext cx="12192000" cy="995952"/>
          </a:xfrm>
          <a:prstGeom prst="rect">
            <a:avLst/>
          </a:prstGeom>
          <a:solidFill>
            <a:srgbClr val="588725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             В контуре воздействия «создаём» </a:t>
            </a:r>
            <a:endParaRPr lang="ru-RU" sz="28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           дополнительное микро-колебательное  движение</a:t>
            </a:r>
          </a:p>
        </p:txBody>
      </p:sp>
      <p:pic>
        <p:nvPicPr>
          <p:cNvPr id="1026" name="Рисунок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76" t="16428" r="42705" b="6396"/>
          <a:stretch>
            <a:fillRect/>
          </a:stretch>
        </p:blipFill>
        <p:spPr bwMode="auto">
          <a:xfrm rot="10800000">
            <a:off x="7059250" y="4368359"/>
            <a:ext cx="1181435" cy="2268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527077" y="1561973"/>
            <a:ext cx="2296236" cy="4972691"/>
            <a:chOff x="1679629" y="1880278"/>
            <a:chExt cx="2296236" cy="4972691"/>
          </a:xfrm>
        </p:grpSpPr>
        <p:pic>
          <p:nvPicPr>
            <p:cNvPr id="24" name="Рисунок 23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65" t="42610" r="23015" b="42513"/>
            <a:stretch>
              <a:fillRect/>
            </a:stretch>
          </p:blipFill>
          <p:spPr bwMode="auto">
            <a:xfrm rot="5400000">
              <a:off x="341401" y="3218506"/>
              <a:ext cx="4972691" cy="229623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7" name="Полилиния 36"/>
            <p:cNvSpPr/>
            <p:nvPr/>
          </p:nvSpPr>
          <p:spPr>
            <a:xfrm rot="15940108">
              <a:off x="1818219" y="5211024"/>
              <a:ext cx="343463" cy="231912"/>
            </a:xfrm>
            <a:custGeom>
              <a:avLst/>
              <a:gdLst>
                <a:gd name="connsiteX0" fmla="*/ 0 w 686925"/>
                <a:gd name="connsiteY0" fmla="*/ 278629 h 463824"/>
                <a:gd name="connsiteX1" fmla="*/ 57874 w 686925"/>
                <a:gd name="connsiteY1" fmla="*/ 348077 h 463824"/>
                <a:gd name="connsiteX2" fmla="*/ 312517 w 686925"/>
                <a:gd name="connsiteY2" fmla="*/ 836 h 463824"/>
                <a:gd name="connsiteX3" fmla="*/ 266218 w 686925"/>
                <a:gd name="connsiteY3" fmla="*/ 463824 h 463824"/>
                <a:gd name="connsiteX4" fmla="*/ 590309 w 686925"/>
                <a:gd name="connsiteY4" fmla="*/ 836 h 463824"/>
                <a:gd name="connsiteX5" fmla="*/ 509286 w 686925"/>
                <a:gd name="connsiteY5" fmla="*/ 417525 h 463824"/>
                <a:gd name="connsiteX6" fmla="*/ 671332 w 686925"/>
                <a:gd name="connsiteY6" fmla="*/ 324928 h 463824"/>
                <a:gd name="connsiteX7" fmla="*/ 671332 w 686925"/>
                <a:gd name="connsiteY7" fmla="*/ 290204 h 463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6925" h="463824">
                  <a:moveTo>
                    <a:pt x="0" y="278629"/>
                  </a:moveTo>
                  <a:cubicBezTo>
                    <a:pt x="2894" y="336502"/>
                    <a:pt x="5788" y="394376"/>
                    <a:pt x="57874" y="348077"/>
                  </a:cubicBezTo>
                  <a:cubicBezTo>
                    <a:pt x="109960" y="301778"/>
                    <a:pt x="277793" y="-18455"/>
                    <a:pt x="312517" y="836"/>
                  </a:cubicBezTo>
                  <a:cubicBezTo>
                    <a:pt x="347241" y="20127"/>
                    <a:pt x="219919" y="463824"/>
                    <a:pt x="266218" y="463824"/>
                  </a:cubicBezTo>
                  <a:cubicBezTo>
                    <a:pt x="312517" y="463824"/>
                    <a:pt x="549798" y="8552"/>
                    <a:pt x="590309" y="836"/>
                  </a:cubicBezTo>
                  <a:cubicBezTo>
                    <a:pt x="630820" y="-6881"/>
                    <a:pt x="495782" y="363510"/>
                    <a:pt x="509286" y="417525"/>
                  </a:cubicBezTo>
                  <a:cubicBezTo>
                    <a:pt x="522790" y="471540"/>
                    <a:pt x="644324" y="346148"/>
                    <a:pt x="671332" y="324928"/>
                  </a:cubicBezTo>
                  <a:cubicBezTo>
                    <a:pt x="698340" y="303708"/>
                    <a:pt x="684836" y="296956"/>
                    <a:pt x="671332" y="290204"/>
                  </a:cubicBezTo>
                </a:path>
              </a:pathLst>
            </a:custGeom>
            <a:noFill/>
            <a:ln w="38100">
              <a:solidFill>
                <a:srgbClr val="659A2A"/>
              </a:solidFill>
            </a:ln>
            <a:effectLst>
              <a:glow rad="114300">
                <a:srgbClr val="FFFFCC">
                  <a:alpha val="27000"/>
                </a:srgb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0" name="Полилиния 39"/>
            <p:cNvSpPr/>
            <p:nvPr/>
          </p:nvSpPr>
          <p:spPr>
            <a:xfrm rot="15940108">
              <a:off x="1842402" y="3052719"/>
              <a:ext cx="343463" cy="231912"/>
            </a:xfrm>
            <a:custGeom>
              <a:avLst/>
              <a:gdLst>
                <a:gd name="connsiteX0" fmla="*/ 0 w 686925"/>
                <a:gd name="connsiteY0" fmla="*/ 278629 h 463824"/>
                <a:gd name="connsiteX1" fmla="*/ 57874 w 686925"/>
                <a:gd name="connsiteY1" fmla="*/ 348077 h 463824"/>
                <a:gd name="connsiteX2" fmla="*/ 312517 w 686925"/>
                <a:gd name="connsiteY2" fmla="*/ 836 h 463824"/>
                <a:gd name="connsiteX3" fmla="*/ 266218 w 686925"/>
                <a:gd name="connsiteY3" fmla="*/ 463824 h 463824"/>
                <a:gd name="connsiteX4" fmla="*/ 590309 w 686925"/>
                <a:gd name="connsiteY4" fmla="*/ 836 h 463824"/>
                <a:gd name="connsiteX5" fmla="*/ 509286 w 686925"/>
                <a:gd name="connsiteY5" fmla="*/ 417525 h 463824"/>
                <a:gd name="connsiteX6" fmla="*/ 671332 w 686925"/>
                <a:gd name="connsiteY6" fmla="*/ 324928 h 463824"/>
                <a:gd name="connsiteX7" fmla="*/ 671332 w 686925"/>
                <a:gd name="connsiteY7" fmla="*/ 290204 h 463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6925" h="463824">
                  <a:moveTo>
                    <a:pt x="0" y="278629"/>
                  </a:moveTo>
                  <a:cubicBezTo>
                    <a:pt x="2894" y="336502"/>
                    <a:pt x="5788" y="394376"/>
                    <a:pt x="57874" y="348077"/>
                  </a:cubicBezTo>
                  <a:cubicBezTo>
                    <a:pt x="109960" y="301778"/>
                    <a:pt x="277793" y="-18455"/>
                    <a:pt x="312517" y="836"/>
                  </a:cubicBezTo>
                  <a:cubicBezTo>
                    <a:pt x="347241" y="20127"/>
                    <a:pt x="219919" y="463824"/>
                    <a:pt x="266218" y="463824"/>
                  </a:cubicBezTo>
                  <a:cubicBezTo>
                    <a:pt x="312517" y="463824"/>
                    <a:pt x="549798" y="8552"/>
                    <a:pt x="590309" y="836"/>
                  </a:cubicBezTo>
                  <a:cubicBezTo>
                    <a:pt x="630820" y="-6881"/>
                    <a:pt x="495782" y="363510"/>
                    <a:pt x="509286" y="417525"/>
                  </a:cubicBezTo>
                  <a:cubicBezTo>
                    <a:pt x="522790" y="471540"/>
                    <a:pt x="644324" y="346148"/>
                    <a:pt x="671332" y="324928"/>
                  </a:cubicBezTo>
                  <a:cubicBezTo>
                    <a:pt x="698340" y="303708"/>
                    <a:pt x="684836" y="296956"/>
                    <a:pt x="671332" y="290204"/>
                  </a:cubicBezTo>
                </a:path>
              </a:pathLst>
            </a:custGeom>
            <a:noFill/>
            <a:ln w="38100">
              <a:solidFill>
                <a:srgbClr val="659A2A"/>
              </a:solidFill>
            </a:ln>
            <a:effectLst>
              <a:glow rad="114300">
                <a:srgbClr val="FFFFCC">
                  <a:alpha val="27000"/>
                </a:srgb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1" name="Полилиния 40"/>
            <p:cNvSpPr/>
            <p:nvPr/>
          </p:nvSpPr>
          <p:spPr>
            <a:xfrm rot="15940108">
              <a:off x="3556350" y="5208454"/>
              <a:ext cx="343463" cy="231912"/>
            </a:xfrm>
            <a:custGeom>
              <a:avLst/>
              <a:gdLst>
                <a:gd name="connsiteX0" fmla="*/ 0 w 686925"/>
                <a:gd name="connsiteY0" fmla="*/ 278629 h 463824"/>
                <a:gd name="connsiteX1" fmla="*/ 57874 w 686925"/>
                <a:gd name="connsiteY1" fmla="*/ 348077 h 463824"/>
                <a:gd name="connsiteX2" fmla="*/ 312517 w 686925"/>
                <a:gd name="connsiteY2" fmla="*/ 836 h 463824"/>
                <a:gd name="connsiteX3" fmla="*/ 266218 w 686925"/>
                <a:gd name="connsiteY3" fmla="*/ 463824 h 463824"/>
                <a:gd name="connsiteX4" fmla="*/ 590309 w 686925"/>
                <a:gd name="connsiteY4" fmla="*/ 836 h 463824"/>
                <a:gd name="connsiteX5" fmla="*/ 509286 w 686925"/>
                <a:gd name="connsiteY5" fmla="*/ 417525 h 463824"/>
                <a:gd name="connsiteX6" fmla="*/ 671332 w 686925"/>
                <a:gd name="connsiteY6" fmla="*/ 324928 h 463824"/>
                <a:gd name="connsiteX7" fmla="*/ 671332 w 686925"/>
                <a:gd name="connsiteY7" fmla="*/ 290204 h 463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6925" h="463824">
                  <a:moveTo>
                    <a:pt x="0" y="278629"/>
                  </a:moveTo>
                  <a:cubicBezTo>
                    <a:pt x="2894" y="336502"/>
                    <a:pt x="5788" y="394376"/>
                    <a:pt x="57874" y="348077"/>
                  </a:cubicBezTo>
                  <a:cubicBezTo>
                    <a:pt x="109960" y="301778"/>
                    <a:pt x="277793" y="-18455"/>
                    <a:pt x="312517" y="836"/>
                  </a:cubicBezTo>
                  <a:cubicBezTo>
                    <a:pt x="347241" y="20127"/>
                    <a:pt x="219919" y="463824"/>
                    <a:pt x="266218" y="463824"/>
                  </a:cubicBezTo>
                  <a:cubicBezTo>
                    <a:pt x="312517" y="463824"/>
                    <a:pt x="549798" y="8552"/>
                    <a:pt x="590309" y="836"/>
                  </a:cubicBezTo>
                  <a:cubicBezTo>
                    <a:pt x="630820" y="-6881"/>
                    <a:pt x="495782" y="363510"/>
                    <a:pt x="509286" y="417525"/>
                  </a:cubicBezTo>
                  <a:cubicBezTo>
                    <a:pt x="522790" y="471540"/>
                    <a:pt x="644324" y="346148"/>
                    <a:pt x="671332" y="324928"/>
                  </a:cubicBezTo>
                  <a:cubicBezTo>
                    <a:pt x="698340" y="303708"/>
                    <a:pt x="684836" y="296956"/>
                    <a:pt x="671332" y="290204"/>
                  </a:cubicBezTo>
                </a:path>
              </a:pathLst>
            </a:custGeom>
            <a:noFill/>
            <a:ln w="38100">
              <a:solidFill>
                <a:srgbClr val="659A2A"/>
              </a:solidFill>
            </a:ln>
            <a:effectLst>
              <a:glow rad="114300">
                <a:srgbClr val="FFFFCC">
                  <a:alpha val="27000"/>
                </a:srgb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2" name="Полилиния 41"/>
            <p:cNvSpPr/>
            <p:nvPr/>
          </p:nvSpPr>
          <p:spPr>
            <a:xfrm rot="15940108">
              <a:off x="3566471" y="2949762"/>
              <a:ext cx="343463" cy="231912"/>
            </a:xfrm>
            <a:custGeom>
              <a:avLst/>
              <a:gdLst>
                <a:gd name="connsiteX0" fmla="*/ 0 w 686925"/>
                <a:gd name="connsiteY0" fmla="*/ 278629 h 463824"/>
                <a:gd name="connsiteX1" fmla="*/ 57874 w 686925"/>
                <a:gd name="connsiteY1" fmla="*/ 348077 h 463824"/>
                <a:gd name="connsiteX2" fmla="*/ 312517 w 686925"/>
                <a:gd name="connsiteY2" fmla="*/ 836 h 463824"/>
                <a:gd name="connsiteX3" fmla="*/ 266218 w 686925"/>
                <a:gd name="connsiteY3" fmla="*/ 463824 h 463824"/>
                <a:gd name="connsiteX4" fmla="*/ 590309 w 686925"/>
                <a:gd name="connsiteY4" fmla="*/ 836 h 463824"/>
                <a:gd name="connsiteX5" fmla="*/ 509286 w 686925"/>
                <a:gd name="connsiteY5" fmla="*/ 417525 h 463824"/>
                <a:gd name="connsiteX6" fmla="*/ 671332 w 686925"/>
                <a:gd name="connsiteY6" fmla="*/ 324928 h 463824"/>
                <a:gd name="connsiteX7" fmla="*/ 671332 w 686925"/>
                <a:gd name="connsiteY7" fmla="*/ 290204 h 463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6925" h="463824">
                  <a:moveTo>
                    <a:pt x="0" y="278629"/>
                  </a:moveTo>
                  <a:cubicBezTo>
                    <a:pt x="2894" y="336502"/>
                    <a:pt x="5788" y="394376"/>
                    <a:pt x="57874" y="348077"/>
                  </a:cubicBezTo>
                  <a:cubicBezTo>
                    <a:pt x="109960" y="301778"/>
                    <a:pt x="277793" y="-18455"/>
                    <a:pt x="312517" y="836"/>
                  </a:cubicBezTo>
                  <a:cubicBezTo>
                    <a:pt x="347241" y="20127"/>
                    <a:pt x="219919" y="463824"/>
                    <a:pt x="266218" y="463824"/>
                  </a:cubicBezTo>
                  <a:cubicBezTo>
                    <a:pt x="312517" y="463824"/>
                    <a:pt x="549798" y="8552"/>
                    <a:pt x="590309" y="836"/>
                  </a:cubicBezTo>
                  <a:cubicBezTo>
                    <a:pt x="630820" y="-6881"/>
                    <a:pt x="495782" y="363510"/>
                    <a:pt x="509286" y="417525"/>
                  </a:cubicBezTo>
                  <a:cubicBezTo>
                    <a:pt x="522790" y="471540"/>
                    <a:pt x="644324" y="346148"/>
                    <a:pt x="671332" y="324928"/>
                  </a:cubicBezTo>
                  <a:cubicBezTo>
                    <a:pt x="698340" y="303708"/>
                    <a:pt x="684836" y="296956"/>
                    <a:pt x="671332" y="290204"/>
                  </a:cubicBezTo>
                </a:path>
              </a:pathLst>
            </a:custGeom>
            <a:noFill/>
            <a:ln w="38100">
              <a:solidFill>
                <a:srgbClr val="659A2A"/>
              </a:solidFill>
            </a:ln>
            <a:effectLst>
              <a:glow rad="114300">
                <a:srgbClr val="FFFFCC">
                  <a:alpha val="27000"/>
                </a:srgb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3" name="Полилиния 42"/>
            <p:cNvSpPr/>
            <p:nvPr/>
          </p:nvSpPr>
          <p:spPr>
            <a:xfrm>
              <a:off x="2779994" y="1905168"/>
              <a:ext cx="343463" cy="231912"/>
            </a:xfrm>
            <a:custGeom>
              <a:avLst/>
              <a:gdLst>
                <a:gd name="connsiteX0" fmla="*/ 0 w 686925"/>
                <a:gd name="connsiteY0" fmla="*/ 278629 h 463824"/>
                <a:gd name="connsiteX1" fmla="*/ 57874 w 686925"/>
                <a:gd name="connsiteY1" fmla="*/ 348077 h 463824"/>
                <a:gd name="connsiteX2" fmla="*/ 312517 w 686925"/>
                <a:gd name="connsiteY2" fmla="*/ 836 h 463824"/>
                <a:gd name="connsiteX3" fmla="*/ 266218 w 686925"/>
                <a:gd name="connsiteY3" fmla="*/ 463824 h 463824"/>
                <a:gd name="connsiteX4" fmla="*/ 590309 w 686925"/>
                <a:gd name="connsiteY4" fmla="*/ 836 h 463824"/>
                <a:gd name="connsiteX5" fmla="*/ 509286 w 686925"/>
                <a:gd name="connsiteY5" fmla="*/ 417525 h 463824"/>
                <a:gd name="connsiteX6" fmla="*/ 671332 w 686925"/>
                <a:gd name="connsiteY6" fmla="*/ 324928 h 463824"/>
                <a:gd name="connsiteX7" fmla="*/ 671332 w 686925"/>
                <a:gd name="connsiteY7" fmla="*/ 290204 h 463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6925" h="463824">
                  <a:moveTo>
                    <a:pt x="0" y="278629"/>
                  </a:moveTo>
                  <a:cubicBezTo>
                    <a:pt x="2894" y="336502"/>
                    <a:pt x="5788" y="394376"/>
                    <a:pt x="57874" y="348077"/>
                  </a:cubicBezTo>
                  <a:cubicBezTo>
                    <a:pt x="109960" y="301778"/>
                    <a:pt x="277793" y="-18455"/>
                    <a:pt x="312517" y="836"/>
                  </a:cubicBezTo>
                  <a:cubicBezTo>
                    <a:pt x="347241" y="20127"/>
                    <a:pt x="219919" y="463824"/>
                    <a:pt x="266218" y="463824"/>
                  </a:cubicBezTo>
                  <a:cubicBezTo>
                    <a:pt x="312517" y="463824"/>
                    <a:pt x="549798" y="8552"/>
                    <a:pt x="590309" y="836"/>
                  </a:cubicBezTo>
                  <a:cubicBezTo>
                    <a:pt x="630820" y="-6881"/>
                    <a:pt x="495782" y="363510"/>
                    <a:pt x="509286" y="417525"/>
                  </a:cubicBezTo>
                  <a:cubicBezTo>
                    <a:pt x="522790" y="471540"/>
                    <a:pt x="644324" y="346148"/>
                    <a:pt x="671332" y="324928"/>
                  </a:cubicBezTo>
                  <a:cubicBezTo>
                    <a:pt x="698340" y="303708"/>
                    <a:pt x="684836" y="296956"/>
                    <a:pt x="671332" y="290204"/>
                  </a:cubicBezTo>
                </a:path>
              </a:pathLst>
            </a:custGeom>
            <a:noFill/>
            <a:ln w="38100">
              <a:solidFill>
                <a:srgbClr val="659A2A"/>
              </a:solidFill>
            </a:ln>
            <a:effectLst>
              <a:glow rad="114300">
                <a:srgbClr val="FFFFCC">
                  <a:alpha val="27000"/>
                </a:srgb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5" name="Полилиния 44"/>
            <p:cNvSpPr/>
            <p:nvPr/>
          </p:nvSpPr>
          <p:spPr>
            <a:xfrm>
              <a:off x="2712656" y="2796487"/>
              <a:ext cx="343463" cy="231912"/>
            </a:xfrm>
            <a:custGeom>
              <a:avLst/>
              <a:gdLst>
                <a:gd name="connsiteX0" fmla="*/ 0 w 686925"/>
                <a:gd name="connsiteY0" fmla="*/ 278629 h 463824"/>
                <a:gd name="connsiteX1" fmla="*/ 57874 w 686925"/>
                <a:gd name="connsiteY1" fmla="*/ 348077 h 463824"/>
                <a:gd name="connsiteX2" fmla="*/ 312517 w 686925"/>
                <a:gd name="connsiteY2" fmla="*/ 836 h 463824"/>
                <a:gd name="connsiteX3" fmla="*/ 266218 w 686925"/>
                <a:gd name="connsiteY3" fmla="*/ 463824 h 463824"/>
                <a:gd name="connsiteX4" fmla="*/ 590309 w 686925"/>
                <a:gd name="connsiteY4" fmla="*/ 836 h 463824"/>
                <a:gd name="connsiteX5" fmla="*/ 509286 w 686925"/>
                <a:gd name="connsiteY5" fmla="*/ 417525 h 463824"/>
                <a:gd name="connsiteX6" fmla="*/ 671332 w 686925"/>
                <a:gd name="connsiteY6" fmla="*/ 324928 h 463824"/>
                <a:gd name="connsiteX7" fmla="*/ 671332 w 686925"/>
                <a:gd name="connsiteY7" fmla="*/ 290204 h 463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6925" h="463824">
                  <a:moveTo>
                    <a:pt x="0" y="278629"/>
                  </a:moveTo>
                  <a:cubicBezTo>
                    <a:pt x="2894" y="336502"/>
                    <a:pt x="5788" y="394376"/>
                    <a:pt x="57874" y="348077"/>
                  </a:cubicBezTo>
                  <a:cubicBezTo>
                    <a:pt x="109960" y="301778"/>
                    <a:pt x="277793" y="-18455"/>
                    <a:pt x="312517" y="836"/>
                  </a:cubicBezTo>
                  <a:cubicBezTo>
                    <a:pt x="347241" y="20127"/>
                    <a:pt x="219919" y="463824"/>
                    <a:pt x="266218" y="463824"/>
                  </a:cubicBezTo>
                  <a:cubicBezTo>
                    <a:pt x="312517" y="463824"/>
                    <a:pt x="549798" y="8552"/>
                    <a:pt x="590309" y="836"/>
                  </a:cubicBezTo>
                  <a:cubicBezTo>
                    <a:pt x="630820" y="-6881"/>
                    <a:pt x="495782" y="363510"/>
                    <a:pt x="509286" y="417525"/>
                  </a:cubicBezTo>
                  <a:cubicBezTo>
                    <a:pt x="522790" y="471540"/>
                    <a:pt x="644324" y="346148"/>
                    <a:pt x="671332" y="324928"/>
                  </a:cubicBezTo>
                  <a:cubicBezTo>
                    <a:pt x="698340" y="303708"/>
                    <a:pt x="684836" y="296956"/>
                    <a:pt x="671332" y="290204"/>
                  </a:cubicBezTo>
                </a:path>
              </a:pathLst>
            </a:custGeom>
            <a:noFill/>
            <a:ln w="38100">
              <a:solidFill>
                <a:srgbClr val="659A2A"/>
              </a:solidFill>
            </a:ln>
            <a:effectLst>
              <a:glow rad="114300">
                <a:srgbClr val="FFFFCC">
                  <a:alpha val="27000"/>
                </a:srgb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0" name="Полилиния 49"/>
            <p:cNvSpPr/>
            <p:nvPr/>
          </p:nvSpPr>
          <p:spPr>
            <a:xfrm>
              <a:off x="2688571" y="4887915"/>
              <a:ext cx="343463" cy="231912"/>
            </a:xfrm>
            <a:custGeom>
              <a:avLst/>
              <a:gdLst>
                <a:gd name="connsiteX0" fmla="*/ 0 w 686925"/>
                <a:gd name="connsiteY0" fmla="*/ 278629 h 463824"/>
                <a:gd name="connsiteX1" fmla="*/ 57874 w 686925"/>
                <a:gd name="connsiteY1" fmla="*/ 348077 h 463824"/>
                <a:gd name="connsiteX2" fmla="*/ 312517 w 686925"/>
                <a:gd name="connsiteY2" fmla="*/ 836 h 463824"/>
                <a:gd name="connsiteX3" fmla="*/ 266218 w 686925"/>
                <a:gd name="connsiteY3" fmla="*/ 463824 h 463824"/>
                <a:gd name="connsiteX4" fmla="*/ 590309 w 686925"/>
                <a:gd name="connsiteY4" fmla="*/ 836 h 463824"/>
                <a:gd name="connsiteX5" fmla="*/ 509286 w 686925"/>
                <a:gd name="connsiteY5" fmla="*/ 417525 h 463824"/>
                <a:gd name="connsiteX6" fmla="*/ 671332 w 686925"/>
                <a:gd name="connsiteY6" fmla="*/ 324928 h 463824"/>
                <a:gd name="connsiteX7" fmla="*/ 671332 w 686925"/>
                <a:gd name="connsiteY7" fmla="*/ 290204 h 463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6925" h="463824">
                  <a:moveTo>
                    <a:pt x="0" y="278629"/>
                  </a:moveTo>
                  <a:cubicBezTo>
                    <a:pt x="2894" y="336502"/>
                    <a:pt x="5788" y="394376"/>
                    <a:pt x="57874" y="348077"/>
                  </a:cubicBezTo>
                  <a:cubicBezTo>
                    <a:pt x="109960" y="301778"/>
                    <a:pt x="277793" y="-18455"/>
                    <a:pt x="312517" y="836"/>
                  </a:cubicBezTo>
                  <a:cubicBezTo>
                    <a:pt x="347241" y="20127"/>
                    <a:pt x="219919" y="463824"/>
                    <a:pt x="266218" y="463824"/>
                  </a:cubicBezTo>
                  <a:cubicBezTo>
                    <a:pt x="312517" y="463824"/>
                    <a:pt x="549798" y="8552"/>
                    <a:pt x="590309" y="836"/>
                  </a:cubicBezTo>
                  <a:cubicBezTo>
                    <a:pt x="630820" y="-6881"/>
                    <a:pt x="495782" y="363510"/>
                    <a:pt x="509286" y="417525"/>
                  </a:cubicBezTo>
                  <a:cubicBezTo>
                    <a:pt x="522790" y="471540"/>
                    <a:pt x="644324" y="346148"/>
                    <a:pt x="671332" y="324928"/>
                  </a:cubicBezTo>
                  <a:cubicBezTo>
                    <a:pt x="698340" y="303708"/>
                    <a:pt x="684836" y="296956"/>
                    <a:pt x="671332" y="290204"/>
                  </a:cubicBezTo>
                </a:path>
              </a:pathLst>
            </a:custGeom>
            <a:noFill/>
            <a:ln w="38100">
              <a:solidFill>
                <a:srgbClr val="659A2A"/>
              </a:solidFill>
            </a:ln>
            <a:effectLst>
              <a:glow rad="114300">
                <a:srgbClr val="FFFFCC">
                  <a:alpha val="27000"/>
                </a:srgb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2" name="Полилиния 51"/>
            <p:cNvSpPr/>
            <p:nvPr/>
          </p:nvSpPr>
          <p:spPr>
            <a:xfrm>
              <a:off x="2656014" y="6347655"/>
              <a:ext cx="343463" cy="231912"/>
            </a:xfrm>
            <a:custGeom>
              <a:avLst/>
              <a:gdLst>
                <a:gd name="connsiteX0" fmla="*/ 0 w 686925"/>
                <a:gd name="connsiteY0" fmla="*/ 278629 h 463824"/>
                <a:gd name="connsiteX1" fmla="*/ 57874 w 686925"/>
                <a:gd name="connsiteY1" fmla="*/ 348077 h 463824"/>
                <a:gd name="connsiteX2" fmla="*/ 312517 w 686925"/>
                <a:gd name="connsiteY2" fmla="*/ 836 h 463824"/>
                <a:gd name="connsiteX3" fmla="*/ 266218 w 686925"/>
                <a:gd name="connsiteY3" fmla="*/ 463824 h 463824"/>
                <a:gd name="connsiteX4" fmla="*/ 590309 w 686925"/>
                <a:gd name="connsiteY4" fmla="*/ 836 h 463824"/>
                <a:gd name="connsiteX5" fmla="*/ 509286 w 686925"/>
                <a:gd name="connsiteY5" fmla="*/ 417525 h 463824"/>
                <a:gd name="connsiteX6" fmla="*/ 671332 w 686925"/>
                <a:gd name="connsiteY6" fmla="*/ 324928 h 463824"/>
                <a:gd name="connsiteX7" fmla="*/ 671332 w 686925"/>
                <a:gd name="connsiteY7" fmla="*/ 290204 h 463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6925" h="463824">
                  <a:moveTo>
                    <a:pt x="0" y="278629"/>
                  </a:moveTo>
                  <a:cubicBezTo>
                    <a:pt x="2894" y="336502"/>
                    <a:pt x="5788" y="394376"/>
                    <a:pt x="57874" y="348077"/>
                  </a:cubicBezTo>
                  <a:cubicBezTo>
                    <a:pt x="109960" y="301778"/>
                    <a:pt x="277793" y="-18455"/>
                    <a:pt x="312517" y="836"/>
                  </a:cubicBezTo>
                  <a:cubicBezTo>
                    <a:pt x="347241" y="20127"/>
                    <a:pt x="219919" y="463824"/>
                    <a:pt x="266218" y="463824"/>
                  </a:cubicBezTo>
                  <a:cubicBezTo>
                    <a:pt x="312517" y="463824"/>
                    <a:pt x="549798" y="8552"/>
                    <a:pt x="590309" y="836"/>
                  </a:cubicBezTo>
                  <a:cubicBezTo>
                    <a:pt x="630820" y="-6881"/>
                    <a:pt x="495782" y="363510"/>
                    <a:pt x="509286" y="417525"/>
                  </a:cubicBezTo>
                  <a:cubicBezTo>
                    <a:pt x="522790" y="471540"/>
                    <a:pt x="644324" y="346148"/>
                    <a:pt x="671332" y="324928"/>
                  </a:cubicBezTo>
                  <a:cubicBezTo>
                    <a:pt x="698340" y="303708"/>
                    <a:pt x="684836" y="296956"/>
                    <a:pt x="671332" y="290204"/>
                  </a:cubicBezTo>
                </a:path>
              </a:pathLst>
            </a:custGeom>
            <a:noFill/>
            <a:ln w="38100">
              <a:solidFill>
                <a:srgbClr val="659A2A"/>
              </a:solidFill>
            </a:ln>
            <a:effectLst>
              <a:glow rad="114300">
                <a:srgbClr val="FFFFCC">
                  <a:alpha val="27000"/>
                </a:srgb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47" name="Изображение 4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81258" y="347238"/>
            <a:ext cx="810846" cy="81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28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430" y="1825625"/>
            <a:ext cx="5805779" cy="435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Стрелка вправо 5"/>
          <p:cNvSpPr/>
          <p:nvPr/>
        </p:nvSpPr>
        <p:spPr>
          <a:xfrm rot="10800000">
            <a:off x="1813428" y="2297082"/>
            <a:ext cx="1566153" cy="311286"/>
          </a:xfrm>
          <a:prstGeom prst="rightArrow">
            <a:avLst>
              <a:gd name="adj1" fmla="val 31250"/>
              <a:gd name="adj2" fmla="val 12812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Стрелка вправо 6"/>
          <p:cNvSpPr/>
          <p:nvPr/>
        </p:nvSpPr>
        <p:spPr>
          <a:xfrm>
            <a:off x="9340325" y="3467989"/>
            <a:ext cx="1566153" cy="311286"/>
          </a:xfrm>
          <a:prstGeom prst="rightArrow">
            <a:avLst>
              <a:gd name="adj1" fmla="val 31250"/>
              <a:gd name="adj2" fmla="val 12812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9134529" y="2232581"/>
            <a:ext cx="3091556" cy="11108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ru-RU" sz="2800" b="1" dirty="0" smtClean="0">
                <a:solidFill>
                  <a:schemeClr val="tx2"/>
                </a:solidFill>
              </a:rPr>
              <a:t>Лёгкое соскальзывание</a:t>
            </a:r>
            <a:endParaRPr lang="ru-RU" sz="2800" b="1" dirty="0">
              <a:solidFill>
                <a:schemeClr val="tx2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05" y="5066925"/>
            <a:ext cx="2689970" cy="1009724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11" name="Стрелка вправо 10"/>
          <p:cNvSpPr/>
          <p:nvPr/>
        </p:nvSpPr>
        <p:spPr>
          <a:xfrm rot="20320720">
            <a:off x="3318294" y="4177583"/>
            <a:ext cx="2279363" cy="323817"/>
          </a:xfrm>
          <a:prstGeom prst="rightArrow">
            <a:avLst>
              <a:gd name="adj1" fmla="val 23628"/>
              <a:gd name="adj2" fmla="val 128125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 descr="http://www.fitness4you.ua/store/public/22_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86" y="2990640"/>
            <a:ext cx="2689970" cy="170643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552463" y="1671441"/>
            <a:ext cx="2506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4F7921"/>
                </a:solidFill>
              </a:rPr>
              <a:t>Движение мышц</a:t>
            </a:r>
            <a:endParaRPr lang="ru-RU" sz="2400" b="1" dirty="0">
              <a:solidFill>
                <a:srgbClr val="4F792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223646"/>
            <a:ext cx="12192000" cy="1012874"/>
          </a:xfrm>
          <a:prstGeom prst="rect">
            <a:avLst/>
          </a:prstGeom>
          <a:solidFill>
            <a:srgbClr val="588725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          </a:t>
            </a:r>
            <a:r>
              <a:rPr lang="ru-RU" sz="32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endParaRPr lang="ru-RU" sz="32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81258" y="347238"/>
            <a:ext cx="810846" cy="810846"/>
          </a:xfrm>
          <a:prstGeom prst="rect">
            <a:avLst/>
          </a:prstGeom>
        </p:spPr>
      </p:pic>
      <p:sp>
        <p:nvSpPr>
          <p:cNvPr id="15" name="Объект 2"/>
          <p:cNvSpPr txBox="1">
            <a:spLocks/>
          </p:cNvSpPr>
          <p:nvPr/>
        </p:nvSpPr>
        <p:spPr>
          <a:xfrm>
            <a:off x="2048576" y="321546"/>
            <a:ext cx="10143424" cy="9128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Техника выполнения «получения» </a:t>
            </a:r>
            <a:r>
              <a:rPr lang="ru-RU" sz="28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-</a:t>
            </a:r>
            <a:br>
              <a:rPr lang="ru-RU" sz="28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ru-RU" sz="28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дополнительного </a:t>
            </a:r>
            <a:r>
              <a:rPr lang="ru-RU" sz="28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микро-колебательного  движения</a:t>
            </a:r>
            <a:r>
              <a:rPr lang="ru-RU" sz="24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/>
            </a:r>
            <a:br>
              <a:rPr lang="ru-RU" sz="24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endParaRPr lang="ru-RU" sz="24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853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6" descr="http://www.kinezio.ru/book/images/muscle/mus%20(3).gif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3" t="5789" r="50404" b="3466"/>
          <a:stretch/>
        </p:blipFill>
        <p:spPr bwMode="auto">
          <a:xfrm>
            <a:off x="1274568" y="3017520"/>
            <a:ext cx="2893727" cy="3585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1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590" t="44910" r="27768" b="30307"/>
          <a:stretch/>
        </p:blipFill>
        <p:spPr bwMode="auto">
          <a:xfrm rot="10800000">
            <a:off x="3555366" y="3688880"/>
            <a:ext cx="822278" cy="474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98120"/>
            <a:ext cx="11551920" cy="158496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solidFill>
                  <a:srgbClr val="E96717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           ВАЖНЫЕ БОНУСЫ</a:t>
            </a:r>
            <a:r>
              <a:rPr lang="ru-RU" sz="2000" b="1" dirty="0" smtClean="0">
                <a:solidFill>
                  <a:schemeClr val="accent2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:</a:t>
            </a:r>
            <a:r>
              <a:rPr lang="ru-RU" sz="2000" b="1" dirty="0" smtClean="0">
                <a:solidFill>
                  <a:srgbClr val="C0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br>
              <a:rPr lang="ru-RU" sz="2000" b="1" dirty="0" smtClean="0">
                <a:solidFill>
                  <a:srgbClr val="C0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</a:br>
            <a:r>
              <a:rPr lang="ru-RU" sz="2000" b="1" dirty="0" smtClean="0"/>
              <a:t> </a:t>
            </a:r>
            <a:r>
              <a:rPr lang="ru-RU" sz="2400" b="1" dirty="0" smtClean="0">
                <a:solidFill>
                  <a:srgbClr val="588725"/>
                </a:solidFill>
              </a:rPr>
              <a:t>Применяемые приёмы остеокинеза  запускают правильное функциональное движение  мышц  -  гиперкинез (тремор), что оказывает мощное капилляроукрепляющее  действие </a:t>
            </a:r>
            <a:r>
              <a:rPr lang="ru-RU" sz="2400" dirty="0" smtClean="0">
                <a:solidFill>
                  <a:srgbClr val="588725"/>
                </a:solidFill>
              </a:rPr>
              <a:t/>
            </a:r>
            <a:br>
              <a:rPr lang="ru-RU" sz="2400" dirty="0" smtClean="0">
                <a:solidFill>
                  <a:srgbClr val="588725"/>
                </a:solidFill>
              </a:rPr>
            </a:br>
            <a:r>
              <a:rPr lang="ru-RU" sz="2400" b="1" dirty="0" smtClean="0">
                <a:solidFill>
                  <a:srgbClr val="588725"/>
                </a:solidFill>
              </a:rPr>
              <a:t>и улучшает гемодинамику мышц, сухожилий и костей напрямую воздействуя на гомеостаз.</a:t>
            </a:r>
            <a:endParaRPr lang="ru-RU" sz="2400" dirty="0">
              <a:solidFill>
                <a:srgbClr val="588725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769" y="2590800"/>
            <a:ext cx="2741342" cy="4069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5010353" y="2984262"/>
            <a:ext cx="293769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4F792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При сокращении мышц активизируются рецепторы нервно-мышечных веретен и сухожильного комплекса аппарата Гольджи – проприоцепторы (восприятие от суставов</a:t>
            </a:r>
            <a:r>
              <a:rPr lang="ru-RU" sz="2000" dirty="0" smtClean="0">
                <a:solidFill>
                  <a:srgbClr val="4F792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)</a:t>
            </a:r>
            <a:endParaRPr lang="ru-RU" sz="2000" dirty="0">
              <a:solidFill>
                <a:srgbClr val="4F792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01040" y="2054622"/>
            <a:ext cx="40081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4F7921"/>
                </a:solidFill>
                <a:latin typeface="Helvetica Neue" charset="0"/>
                <a:ea typeface="Helvetica Neue" charset="0"/>
                <a:cs typeface="Helvetica Neue" charset="0"/>
              </a:rPr>
              <a:t>Возбуждение</a:t>
            </a:r>
            <a:r>
              <a:rPr lang="en-US" sz="2000" b="1" dirty="0" smtClean="0">
                <a:solidFill>
                  <a:srgbClr val="4F792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ru-RU" sz="2000" b="1" dirty="0" smtClean="0">
                <a:solidFill>
                  <a:srgbClr val="4F7921"/>
                </a:solidFill>
                <a:latin typeface="Helvetica Neue" charset="0"/>
                <a:ea typeface="Helvetica Neue" charset="0"/>
                <a:cs typeface="Helvetica Neue" charset="0"/>
              </a:rPr>
              <a:t>проприорецепторов</a:t>
            </a:r>
            <a:endParaRPr lang="ru-RU" sz="2000" b="1" dirty="0">
              <a:solidFill>
                <a:srgbClr val="4F792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630356" y="2114490"/>
            <a:ext cx="28126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E96717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Действие </a:t>
            </a:r>
            <a:r>
              <a:rPr lang="ru-RU" sz="2000" b="1" dirty="0">
                <a:solidFill>
                  <a:srgbClr val="E96717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на сосуды</a:t>
            </a:r>
          </a:p>
        </p:txBody>
      </p:sp>
    </p:spTree>
    <p:extLst>
      <p:ext uri="{BB962C8B-B14F-4D97-AF65-F5344CB8AC3E}">
        <p14:creationId xmlns:p14="http://schemas.microsoft.com/office/powerpoint/2010/main" val="233842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4424" y="0"/>
            <a:ext cx="9949744" cy="115824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2E7641"/>
                </a:solidFill>
                <a:latin typeface="Helvetica Neue" charset="0"/>
                <a:ea typeface="Helvetica Neue" charset="0"/>
                <a:cs typeface="Helvetica Neue" charset="0"/>
              </a:rPr>
              <a:t>это даёт – «возможность» обратимой</a:t>
            </a:r>
            <a:r>
              <a:rPr lang="ru-RU" sz="2800" b="1" dirty="0">
                <a:solidFill>
                  <a:srgbClr val="2E7641"/>
                </a:solidFill>
                <a:latin typeface="Helvetica Neue" charset="0"/>
                <a:ea typeface="Helvetica Neue" charset="0"/>
                <a:cs typeface="Helvetica Neue" charset="0"/>
              </a:rPr>
              <a:t> </a:t>
            </a:r>
            <a:r>
              <a:rPr lang="ru-RU" sz="2800" b="1" dirty="0" smtClean="0">
                <a:solidFill>
                  <a:srgbClr val="2E7641"/>
                </a:solidFill>
                <a:latin typeface="Helvetica Neue" charset="0"/>
                <a:ea typeface="Helvetica Neue" charset="0"/>
                <a:cs typeface="Helvetica Neue" charset="0"/>
              </a:rPr>
              <a:t>деформации хряща</a:t>
            </a:r>
            <a:r>
              <a:rPr lang="ru-RU" sz="2800" b="1" dirty="0">
                <a:solidFill>
                  <a:srgbClr val="2E764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ru-RU" sz="2800" b="1" dirty="0" smtClean="0">
                <a:solidFill>
                  <a:srgbClr val="2E7641"/>
                </a:solidFill>
                <a:latin typeface="Helvetica Neue" charset="0"/>
                <a:ea typeface="Helvetica Neue" charset="0"/>
                <a:cs typeface="Helvetica Neue" charset="0"/>
              </a:rPr>
              <a:t>за счёт </a:t>
            </a:r>
            <a:r>
              <a:rPr lang="ru-RU" sz="2800" b="1" dirty="0">
                <a:solidFill>
                  <a:srgbClr val="2E7641"/>
                </a:solidFill>
                <a:latin typeface="Helvetica Neue" charset="0"/>
                <a:ea typeface="Helvetica Neue" charset="0"/>
                <a:cs typeface="Helvetica Neue" charset="0"/>
              </a:rPr>
              <a:t>внеклеточного матрикса</a:t>
            </a:r>
          </a:p>
        </p:txBody>
      </p:sp>
      <p:pic>
        <p:nvPicPr>
          <p:cNvPr id="4" name="Объект 3" descr="s11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19" y="1293356"/>
            <a:ext cx="4704695" cy="234945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289560" y="3620511"/>
            <a:ext cx="11612880" cy="30346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В норме структура хряща позволяет ему испытывать обратимую деформацию и в то же время сохранять способность к обмену веществ и размножению</a:t>
            </a:r>
            <a:r>
              <a:rPr lang="ru-RU" sz="20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r>
              <a:rPr lang="ru-RU" sz="200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Главные его компоненты – хрящевые клетки (хондроциты) и внеклеточный матрикс, состоящий из волокон и основного вещества. </a:t>
            </a:r>
            <a:endParaRPr lang="ru-RU" sz="2000" dirty="0" smtClean="0">
              <a:solidFill>
                <a:srgbClr val="2E764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Особенность </a:t>
            </a:r>
            <a:r>
              <a:rPr lang="ru-RU" sz="2000" b="1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хряща, по сравнению с другими видами тканей в </a:t>
            </a:r>
            <a:r>
              <a:rPr lang="ru-RU" sz="2000" b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организме:</a:t>
            </a:r>
            <a:r>
              <a:rPr lang="ru-RU" sz="20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В нём </a:t>
            </a:r>
            <a:r>
              <a:rPr lang="ru-RU" sz="200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мало </a:t>
            </a:r>
            <a:r>
              <a:rPr lang="ru-RU" sz="20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клеток </a:t>
            </a:r>
            <a:r>
              <a:rPr lang="ru-RU" sz="200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и они окружены большим количеством межклеточного пространства – матрикса. </a:t>
            </a:r>
            <a:r>
              <a:rPr lang="ru-RU" sz="20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Этим объясняется плохое восстановление после повреждений. Основная </a:t>
            </a:r>
            <a:r>
              <a:rPr lang="ru-RU" sz="200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часть репарации (восстановления) </a:t>
            </a:r>
            <a:r>
              <a:rPr lang="ru-RU" sz="20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идёт </a:t>
            </a:r>
            <a:r>
              <a:rPr lang="ru-RU" sz="200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за </a:t>
            </a:r>
            <a:r>
              <a:rPr lang="ru-RU" sz="20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счёт </a:t>
            </a:r>
            <a:r>
              <a:rPr lang="ru-RU" sz="200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внеклеточного матрикса.</a:t>
            </a:r>
            <a:endParaRPr lang="ru-RU" sz="2000" dirty="0">
              <a:solidFill>
                <a:srgbClr val="2E7641"/>
              </a:solidFill>
              <a:effectLst/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756" y="2365911"/>
            <a:ext cx="3282968" cy="10328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Объект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24" t="7098" r="7322" b="33464"/>
          <a:stretch/>
        </p:blipFill>
        <p:spPr>
          <a:xfrm rot="16200000">
            <a:off x="9875919" y="495398"/>
            <a:ext cx="780591" cy="2690192"/>
          </a:xfrm>
          <a:prstGeom prst="rect">
            <a:avLst/>
          </a:prstGeom>
        </p:spPr>
      </p:pic>
      <p:pic>
        <p:nvPicPr>
          <p:cNvPr id="9" name="Объект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85" t="38721" r="55116" b="2718"/>
          <a:stretch/>
        </p:blipFill>
        <p:spPr>
          <a:xfrm rot="16200000">
            <a:off x="6301458" y="838066"/>
            <a:ext cx="300497" cy="2650435"/>
          </a:xfrm>
          <a:prstGeom prst="rect">
            <a:avLst/>
          </a:prstGeom>
        </p:spPr>
      </p:pic>
      <p:sp>
        <p:nvSpPr>
          <p:cNvPr id="10" name="Стрелка вправо 9"/>
          <p:cNvSpPr/>
          <p:nvPr/>
        </p:nvSpPr>
        <p:spPr>
          <a:xfrm rot="10800000">
            <a:off x="4737541" y="2343417"/>
            <a:ext cx="1199321" cy="493176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66969" y="1276649"/>
            <a:ext cx="2259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Подкачка «смазки» в суставную щель</a:t>
            </a:r>
            <a:endParaRPr lang="ru-RU" dirty="0">
              <a:solidFill>
                <a:srgbClr val="FF0000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H="1">
            <a:off x="5953408" y="2591856"/>
            <a:ext cx="690851" cy="14076"/>
          </a:xfrm>
          <a:prstGeom prst="straightConnector1">
            <a:avLst/>
          </a:prstGeom>
          <a:ln w="63500" cap="rnd">
            <a:solidFill>
              <a:srgbClr val="E9671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7319463" y="1530091"/>
            <a:ext cx="16835" cy="608340"/>
          </a:xfrm>
          <a:prstGeom prst="straightConnector1">
            <a:avLst/>
          </a:prstGeom>
          <a:ln w="63500" cap="rnd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Изображение 4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5619" y="306926"/>
            <a:ext cx="810846" cy="81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24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2126"/>
            <a:ext cx="10972800" cy="1143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  Укрепление костей за счет организованного пьезоэлектрического эффекта </a:t>
            </a:r>
            <a:endParaRPr lang="ru-RU" sz="32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81991" y="1644679"/>
            <a:ext cx="6031149" cy="4981006"/>
          </a:xfrm>
        </p:spPr>
        <p:txBody>
          <a:bodyPr>
            <a:noAutofit/>
          </a:bodyPr>
          <a:lstStyle/>
          <a:p>
            <a:pPr algn="ctr">
              <a:buNone/>
            </a:pPr>
            <a:endParaRPr lang="ru-RU" sz="2400" dirty="0" smtClean="0"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algn="ctr">
              <a:buNone/>
            </a:pPr>
            <a:r>
              <a:rPr lang="ru-RU" sz="2400" b="1" dirty="0" smtClean="0">
                <a:latin typeface="Helvetica Neue Light" charset="0"/>
                <a:ea typeface="Helvetica Neue Light" charset="0"/>
                <a:cs typeface="Helvetica Neue Light" charset="0"/>
              </a:rPr>
              <a:t>Кальций </a:t>
            </a:r>
            <a:r>
              <a:rPr lang="ru-RU" sz="2400" b="1" dirty="0">
                <a:latin typeface="Helvetica Neue Light" charset="0"/>
                <a:ea typeface="Helvetica Neue Light" charset="0"/>
                <a:cs typeface="Helvetica Neue Light" charset="0"/>
              </a:rPr>
              <a:t>усваивается </a:t>
            </a:r>
            <a:r>
              <a:rPr lang="ru-RU" sz="2400" b="1" dirty="0" smtClean="0">
                <a:latin typeface="Helvetica Neue Light" charset="0"/>
                <a:ea typeface="Helvetica Neue Light" charset="0"/>
                <a:cs typeface="Helvetica Neue Light" charset="0"/>
              </a:rPr>
              <a:t>активней </a:t>
            </a:r>
          </a:p>
          <a:p>
            <a:pPr algn="ctr">
              <a:buNone/>
            </a:pPr>
            <a:r>
              <a:rPr lang="ru-RU" sz="2400" b="1" dirty="0" smtClean="0">
                <a:latin typeface="Helvetica Neue Light" charset="0"/>
                <a:ea typeface="Helvetica Neue Light" charset="0"/>
                <a:cs typeface="Helvetica Neue Light" charset="0"/>
              </a:rPr>
              <a:t>на </a:t>
            </a:r>
            <a:r>
              <a:rPr lang="ru-RU" sz="2400" b="1" dirty="0">
                <a:latin typeface="Helvetica Neue Light" charset="0"/>
                <a:ea typeface="Helvetica Neue Light" charset="0"/>
                <a:cs typeface="Helvetica Neue Light" charset="0"/>
              </a:rPr>
              <a:t>поверхности костей  </a:t>
            </a:r>
            <a:endParaRPr lang="ru-RU" sz="2400" b="1" dirty="0" smtClean="0"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algn="ctr">
              <a:buNone/>
            </a:pPr>
            <a:r>
              <a:rPr lang="ru-RU" sz="2400" dirty="0" smtClean="0">
                <a:latin typeface="Helvetica Neue Light" charset="0"/>
                <a:ea typeface="Helvetica Neue Light" charset="0"/>
                <a:cs typeface="Helvetica Neue Light" charset="0"/>
              </a:rPr>
              <a:t>от воздействия геопатической нагрузки во время проведения приёмов остеокинезиса</a:t>
            </a:r>
            <a:endParaRPr lang="ru-RU" sz="24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pic>
        <p:nvPicPr>
          <p:cNvPr id="3074" name="Picture 2" descr="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09530"/>
            <a:ext cx="4811949" cy="4728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75768" y="4306388"/>
            <a:ext cx="53761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E96717"/>
                </a:solidFill>
                <a:latin typeface="Helvetica Neue" charset="0"/>
                <a:ea typeface="Helvetica Neue" charset="0"/>
                <a:cs typeface="Helvetica Neue" charset="0"/>
              </a:rPr>
              <a:t>Кальций усваивается </a:t>
            </a:r>
            <a:r>
              <a:rPr lang="ru-RU" sz="2400" dirty="0" smtClean="0">
                <a:solidFill>
                  <a:srgbClr val="E96717"/>
                </a:solidFill>
                <a:latin typeface="Helvetica Neue" charset="0"/>
                <a:ea typeface="Helvetica Neue" charset="0"/>
                <a:cs typeface="Helvetica Neue" charset="0"/>
              </a:rPr>
              <a:t>остеобластами и оседает на поверхности кости - подобно «гальваническому элементу» на поляризованной поверхности </a:t>
            </a:r>
            <a:endParaRPr lang="ru-RU" sz="2400" dirty="0">
              <a:solidFill>
                <a:srgbClr val="E96717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flipH="1" flipV="1">
            <a:off x="3505200" y="4541520"/>
            <a:ext cx="2529840" cy="274187"/>
          </a:xfrm>
          <a:prstGeom prst="straightConnector1">
            <a:avLst/>
          </a:prstGeom>
          <a:ln w="63500" cap="rnd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0" y="223646"/>
            <a:ext cx="12192000" cy="1012874"/>
          </a:xfrm>
          <a:prstGeom prst="rect">
            <a:avLst/>
          </a:prstGeom>
          <a:solidFill>
            <a:srgbClr val="588725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          </a:t>
            </a:r>
            <a:r>
              <a:rPr lang="ru-RU" sz="320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endParaRPr lang="ru-RU" sz="32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8" name="Изображение 4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6563" y="324660"/>
            <a:ext cx="810846" cy="81084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162950" y="381000"/>
            <a:ext cx="70326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УСВОЕНИЕ  КАЛЬЦИЯ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5" name="Shakatak - Fall In Lov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81705" y="592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60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2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508760"/>
            <a:ext cx="11554691" cy="3337560"/>
          </a:xfrm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  <a:buNone/>
            </a:pPr>
            <a:r>
              <a:rPr lang="ru-RU" sz="2400" b="1" dirty="0" smtClean="0">
                <a:solidFill>
                  <a:srgbClr val="58872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 ПРИЁМЫ </a:t>
            </a:r>
            <a:r>
              <a:rPr lang="ru-RU" sz="2400" b="1" dirty="0">
                <a:solidFill>
                  <a:srgbClr val="58872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РЕЗОНАНСНОГО ОСТЕОКИНЕЗИСА (ПРО) </a:t>
            </a:r>
            <a:endParaRPr lang="ru-RU" sz="2400" b="1" dirty="0" smtClean="0">
              <a:solidFill>
                <a:srgbClr val="588725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algn="ctr">
              <a:lnSpc>
                <a:spcPct val="120000"/>
              </a:lnSpc>
              <a:buNone/>
            </a:pPr>
            <a:r>
              <a:rPr lang="ru-RU" sz="2400" dirty="0" smtClean="0">
                <a:solidFill>
                  <a:srgbClr val="EA6717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      оздоровительной </a:t>
            </a:r>
            <a:r>
              <a:rPr lang="ru-RU" sz="2400" dirty="0">
                <a:solidFill>
                  <a:srgbClr val="EA6717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системы  "</a:t>
            </a:r>
            <a:r>
              <a:rPr lang="ru-RU" sz="2400" dirty="0" smtClean="0">
                <a:solidFill>
                  <a:srgbClr val="EA6717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УТРО» </a:t>
            </a:r>
          </a:p>
          <a:p>
            <a:pPr algn="ctr">
              <a:lnSpc>
                <a:spcPct val="120000"/>
              </a:lnSpc>
              <a:buNone/>
            </a:pPr>
            <a:r>
              <a:rPr lang="ru-RU" sz="2400" dirty="0" smtClean="0">
                <a:solidFill>
                  <a:srgbClr val="EA6717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r>
              <a:rPr lang="ru-RU" sz="2400" dirty="0" smtClean="0">
                <a:solidFill>
                  <a:srgbClr val="58872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для активного </a:t>
            </a:r>
            <a:r>
              <a:rPr lang="ru-RU" sz="2400" b="1" dirty="0">
                <a:solidFill>
                  <a:srgbClr val="58872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«ТЕКТОНИЧЕСКОГО ОБНОВЛЕНИЯ» (ТО) </a:t>
            </a:r>
            <a:r>
              <a:rPr lang="ru-RU" sz="2400" dirty="0">
                <a:solidFill>
                  <a:srgbClr val="58872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организма, </a:t>
            </a:r>
            <a:endParaRPr lang="ru-RU" sz="2400" dirty="0" smtClean="0">
              <a:solidFill>
                <a:srgbClr val="588725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algn="ctr">
              <a:lnSpc>
                <a:spcPct val="120000"/>
              </a:lnSpc>
              <a:buNone/>
            </a:pPr>
            <a:r>
              <a:rPr lang="ru-RU" sz="2400" b="1" dirty="0" smtClean="0">
                <a:solidFill>
                  <a:srgbClr val="58872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ПРО-ТО </a:t>
            </a:r>
            <a:r>
              <a:rPr lang="ru-RU" sz="2400" b="1" dirty="0">
                <a:solidFill>
                  <a:srgbClr val="58872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ГИМНАСТИКА </a:t>
            </a:r>
            <a:r>
              <a:rPr lang="ru-RU" sz="2400" dirty="0">
                <a:solidFill>
                  <a:srgbClr val="58872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или </a:t>
            </a:r>
            <a:r>
              <a:rPr lang="ru-RU" sz="2400" b="1" dirty="0">
                <a:solidFill>
                  <a:srgbClr val="58872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ОК-здоровье (англ. </a:t>
            </a:r>
            <a:r>
              <a:rPr lang="en-US" sz="2400" b="1" dirty="0">
                <a:solidFill>
                  <a:srgbClr val="58872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OK</a:t>
            </a:r>
            <a:r>
              <a:rPr lang="ru-RU" sz="2400" b="1" dirty="0">
                <a:solidFill>
                  <a:srgbClr val="58872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-</a:t>
            </a:r>
            <a:r>
              <a:rPr lang="en-US" sz="2400" b="1" dirty="0">
                <a:solidFill>
                  <a:srgbClr val="58872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therapy</a:t>
            </a:r>
            <a:r>
              <a:rPr lang="ru-RU" sz="2400" b="1" dirty="0">
                <a:solidFill>
                  <a:srgbClr val="58872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) </a:t>
            </a:r>
            <a:endParaRPr lang="ru-RU" sz="2400" b="1" dirty="0" smtClean="0">
              <a:solidFill>
                <a:srgbClr val="588725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algn="ctr">
              <a:lnSpc>
                <a:spcPct val="120000"/>
              </a:lnSpc>
              <a:buNone/>
            </a:pPr>
            <a:r>
              <a:rPr lang="ru-RU" sz="2400" dirty="0" smtClean="0">
                <a:solidFill>
                  <a:srgbClr val="58872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представляют </a:t>
            </a:r>
            <a:r>
              <a:rPr lang="ru-RU" sz="2400" dirty="0">
                <a:solidFill>
                  <a:srgbClr val="58872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собой </a:t>
            </a:r>
            <a:endParaRPr lang="ru-RU" sz="2400" dirty="0" smtClean="0">
              <a:solidFill>
                <a:srgbClr val="588725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algn="ctr">
              <a:lnSpc>
                <a:spcPct val="120000"/>
              </a:lnSpc>
              <a:buNone/>
            </a:pPr>
            <a:r>
              <a:rPr lang="ru-RU" sz="2400" b="1" i="1" dirty="0" smtClean="0">
                <a:solidFill>
                  <a:srgbClr val="58872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комплекс </a:t>
            </a:r>
            <a:r>
              <a:rPr lang="ru-RU" sz="2400" b="1" i="1" dirty="0">
                <a:solidFill>
                  <a:srgbClr val="58872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специальных гимнастических упражнений. </a:t>
            </a:r>
            <a:endParaRPr lang="ru-RU" sz="2400" b="1" i="1" dirty="0" smtClean="0">
              <a:solidFill>
                <a:srgbClr val="588725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>
              <a:buNone/>
            </a:pPr>
            <a:endParaRPr lang="ru-RU" sz="2400" dirty="0">
              <a:solidFill>
                <a:srgbClr val="588725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>
              <a:buNone/>
            </a:pPr>
            <a:r>
              <a:rPr lang="ru-RU" sz="2400" dirty="0" smtClean="0">
                <a:solidFill>
                  <a:srgbClr val="58872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  </a:t>
            </a:r>
            <a:endParaRPr lang="ru-RU" sz="2400" b="1" dirty="0">
              <a:solidFill>
                <a:srgbClr val="588725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algn="just"/>
            <a:endParaRPr lang="ru-RU" sz="2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267287"/>
            <a:ext cx="12192000" cy="1012874"/>
          </a:xfrm>
          <a:prstGeom prst="rect">
            <a:avLst/>
          </a:prstGeom>
          <a:solidFill>
            <a:srgbClr val="588725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          </a:t>
            </a:r>
            <a:endParaRPr lang="ru-RU" sz="32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2568352" y="488327"/>
            <a:ext cx="8668045" cy="6652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ОБЩАЯ ХАРАКТЕРИСТИКА МЕТОДА</a:t>
            </a:r>
            <a:endParaRPr lang="ru-RU" b="1" spc="3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1258" y="368301"/>
            <a:ext cx="810846" cy="81084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36320" y="5969615"/>
            <a:ext cx="10226040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58872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Основная задача такого </a:t>
            </a:r>
            <a:r>
              <a:rPr lang="ru-RU" sz="2000" b="1" dirty="0" err="1" smtClean="0">
                <a:solidFill>
                  <a:srgbClr val="58872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самовоздействия</a:t>
            </a:r>
            <a:r>
              <a:rPr lang="ru-RU" sz="2000" b="1" dirty="0" smtClean="0">
                <a:solidFill>
                  <a:srgbClr val="58872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</a:p>
          <a:p>
            <a:pPr algn="ctr"/>
            <a:r>
              <a:rPr lang="ru-RU" sz="2000" b="1" dirty="0" smtClean="0">
                <a:solidFill>
                  <a:srgbClr val="58872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- приведение в порядок обменных процессов в соединительной ткани.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21080" y="4995595"/>
            <a:ext cx="10226040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58872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Главным объектом воздействия ПРО-ТО ГИМНАСТИКИ  является </a:t>
            </a:r>
          </a:p>
          <a:p>
            <a:pPr algn="ctr"/>
            <a:r>
              <a:rPr lang="ru-RU" sz="2000" b="1" dirty="0" smtClean="0">
                <a:solidFill>
                  <a:srgbClr val="58872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костно-мышечная система. 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08408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6" t="10200" r="2484" b="31148"/>
          <a:stretch/>
        </p:blipFill>
        <p:spPr>
          <a:xfrm>
            <a:off x="3887284" y="1275634"/>
            <a:ext cx="4114033" cy="19367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/>
          <p:nvPr/>
        </p:nvPicPr>
        <p:blipFill rotWithShape="1">
          <a:blip r:embed="rId4" cstate="print"/>
          <a:srcRect l="20793" t="13697" r="19212" b="7985"/>
          <a:stretch/>
        </p:blipFill>
        <p:spPr>
          <a:xfrm>
            <a:off x="8238868" y="1229914"/>
            <a:ext cx="3767777" cy="28075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1" t="8288" r="3213" b="5045"/>
          <a:stretch/>
        </p:blipFill>
        <p:spPr>
          <a:xfrm>
            <a:off x="3887284" y="3091057"/>
            <a:ext cx="4161094" cy="37202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/>
          <p:nvPr/>
        </p:nvPicPr>
        <p:blipFill rotWithShape="1">
          <a:blip r:embed="rId6" cstate="print"/>
          <a:srcRect l="35734" t="5237" r="3319" b="8897"/>
          <a:stretch/>
        </p:blipFill>
        <p:spPr>
          <a:xfrm>
            <a:off x="8214677" y="3618530"/>
            <a:ext cx="3776729" cy="32394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2" t="19570" r="21621" b="5715"/>
          <a:stretch/>
        </p:blipFill>
        <p:spPr>
          <a:xfrm rot="5400000">
            <a:off x="-217512" y="4347402"/>
            <a:ext cx="2728110" cy="22930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9" t="8401" r="33523" b="29376"/>
          <a:stretch/>
        </p:blipFill>
        <p:spPr>
          <a:xfrm rot="5400000">
            <a:off x="2288674" y="5389971"/>
            <a:ext cx="1615852" cy="13202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8" t="35646" r="32072" b="28859"/>
          <a:stretch/>
        </p:blipFill>
        <p:spPr>
          <a:xfrm rot="5400000">
            <a:off x="8112727" y="3297759"/>
            <a:ext cx="1483496" cy="12988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9" t="14745" r="23108" b="17957"/>
          <a:stretch/>
        </p:blipFill>
        <p:spPr>
          <a:xfrm>
            <a:off x="182880" y="1275634"/>
            <a:ext cx="3597724" cy="27815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5" t="28939" r="35135" b="23974"/>
          <a:stretch/>
        </p:blipFill>
        <p:spPr>
          <a:xfrm rot="5400000">
            <a:off x="2303576" y="3752330"/>
            <a:ext cx="1541667" cy="13672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0" y="115659"/>
            <a:ext cx="12192000" cy="1012874"/>
          </a:xfrm>
          <a:prstGeom prst="rect">
            <a:avLst/>
          </a:prstGeom>
          <a:solidFill>
            <a:srgbClr val="588725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	</a:t>
            </a:r>
            <a:r>
              <a:rPr lang="ru-RU" sz="3200" b="1" dirty="0" smtClean="0">
                <a:solidFill>
                  <a:schemeClr val="bg1"/>
                </a:solidFill>
              </a:rPr>
              <a:t>Пример применения  эффекта </a:t>
            </a:r>
            <a:r>
              <a:rPr lang="ru-RU" sz="3200" b="1" dirty="0">
                <a:solidFill>
                  <a:schemeClr val="bg1"/>
                </a:solidFill>
              </a:rPr>
              <a:t>остеокинезиса для </a:t>
            </a:r>
            <a:r>
              <a:rPr lang="ru-RU" sz="3200" b="1" dirty="0" smtClean="0">
                <a:solidFill>
                  <a:schemeClr val="bg1"/>
                </a:solidFill>
              </a:rPr>
              <a:t>	укрепления </a:t>
            </a:r>
            <a:r>
              <a:rPr lang="ru-RU" sz="3200" b="1" dirty="0">
                <a:solidFill>
                  <a:schemeClr val="bg1"/>
                </a:solidFill>
              </a:rPr>
              <a:t>костей </a:t>
            </a:r>
            <a:r>
              <a:rPr lang="ru-RU" sz="3200" b="1" dirty="0" smtClean="0">
                <a:solidFill>
                  <a:schemeClr val="bg1"/>
                </a:solidFill>
              </a:rPr>
              <a:t>в </a:t>
            </a:r>
            <a:r>
              <a:rPr lang="ru-RU" sz="3200" b="1" dirty="0">
                <a:solidFill>
                  <a:schemeClr val="bg1"/>
                </a:solidFill>
              </a:rPr>
              <a:t>длительных космических путешествиях</a:t>
            </a:r>
            <a:endParaRPr lang="ru-RU" sz="32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14" name="Изображение 46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84665" y="271720"/>
            <a:ext cx="810846" cy="81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7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 descr="http://bmsi.ru/ckfinder/userfiles/images/l3.png"/>
          <p:cNvPicPr>
            <a:picLocks noGrp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2000" contrast="-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2" t="4982" r="1136" b="3269"/>
          <a:stretch/>
        </p:blipFill>
        <p:spPr bwMode="auto">
          <a:xfrm>
            <a:off x="3540517" y="1954237"/>
            <a:ext cx="5417536" cy="46974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27706" y="1594806"/>
            <a:ext cx="3993774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Мышцы - некий «драйвер» </a:t>
            </a:r>
            <a:r>
              <a:rPr lang="ru-RU" sz="2400" dirty="0" err="1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мото-висцеральных</a:t>
            </a:r>
            <a:r>
              <a:rPr lang="ru-RU" sz="24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процессов</a:t>
            </a:r>
            <a:endParaRPr lang="ru-RU" sz="2400" dirty="0">
              <a:solidFill>
                <a:srgbClr val="2E764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2152914" y="3113551"/>
            <a:ext cx="2007606" cy="1031729"/>
          </a:xfrm>
          <a:prstGeom prst="straightConnector1">
            <a:avLst/>
          </a:prstGeom>
          <a:ln w="63500" cap="rnd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958417" y="1685050"/>
            <a:ext cx="3869634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err="1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Мото-висцеральные</a:t>
            </a:r>
            <a:r>
              <a:rPr lang="ru-RU" sz="24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процессы</a:t>
            </a:r>
            <a:endParaRPr lang="ru-RU" sz="2400" dirty="0">
              <a:solidFill>
                <a:srgbClr val="2E764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H="1">
            <a:off x="7734840" y="2971800"/>
            <a:ext cx="2948400" cy="369949"/>
          </a:xfrm>
          <a:prstGeom prst="straightConnector1">
            <a:avLst/>
          </a:prstGeom>
          <a:ln w="63500" cap="rnd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0" y="223646"/>
            <a:ext cx="12192000" cy="1012874"/>
          </a:xfrm>
          <a:prstGeom prst="rect">
            <a:avLst/>
          </a:prstGeom>
          <a:solidFill>
            <a:srgbClr val="588725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          </a:t>
            </a:r>
            <a:r>
              <a:rPr lang="ru-RU" sz="320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endParaRPr lang="ru-RU" sz="32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371600" y="136859"/>
            <a:ext cx="108204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Взаимодействие </a:t>
            </a:r>
            <a:r>
              <a:rPr lang="ru-RU" sz="3200" b="1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опорно-двигательного аппарата </a:t>
            </a:r>
            <a:endParaRPr lang="ru-RU" sz="3200" b="1" dirty="0" smtClean="0">
              <a:solidFill>
                <a:schemeClr val="bg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r>
              <a:rPr lang="ru-RU" sz="3200" b="1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с </a:t>
            </a:r>
            <a:r>
              <a:rPr lang="ru-RU" sz="3200" b="1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внутренними органами</a:t>
            </a:r>
            <a:endParaRPr lang="ru-RU" sz="3200" b="1" cap="all" dirty="0">
              <a:solidFill>
                <a:schemeClr val="bg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pic>
        <p:nvPicPr>
          <p:cNvPr id="12" name="Изображение 4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9591" y="324660"/>
            <a:ext cx="810846" cy="81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14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5338"/>
            <a:ext cx="5714471" cy="51426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897" y="1"/>
            <a:ext cx="6065103" cy="4596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0" y="47253"/>
            <a:ext cx="5969243" cy="14005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ru-RU" sz="3600" b="1" dirty="0" smtClean="0">
                <a:solidFill>
                  <a:srgbClr val="FF0000"/>
                </a:solidFill>
              </a:rPr>
              <a:t>    Клетка – мини         </a:t>
            </a:r>
            <a:r>
              <a:rPr lang="ru-RU" sz="3600" b="1" dirty="0" err="1" smtClean="0">
                <a:solidFill>
                  <a:srgbClr val="FF0000"/>
                </a:solidFill>
              </a:rPr>
              <a:t>тенсегрити</a:t>
            </a:r>
            <a:r>
              <a:rPr lang="ru-RU" sz="3600" b="1" dirty="0" smtClean="0">
                <a:solidFill>
                  <a:srgbClr val="FF0000"/>
                </a:solidFill>
              </a:rPr>
              <a:t> модель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3795991" y="4858839"/>
            <a:ext cx="8217333" cy="16680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ru-RU" sz="3200" dirty="0" smtClean="0"/>
              <a:t>   </a:t>
            </a:r>
            <a:r>
              <a:rPr lang="ru-RU" sz="2800" i="1" dirty="0" smtClean="0"/>
              <a:t>Изменение </a:t>
            </a:r>
            <a:r>
              <a:rPr lang="ru-RU" sz="2800" i="1" dirty="0"/>
              <a:t>прочности связей влияет на форму клетки, и как следствие может влиять на повышение </a:t>
            </a:r>
            <a:r>
              <a:rPr lang="ru-RU" sz="2800" i="1" dirty="0" smtClean="0"/>
              <a:t>функциональной </a:t>
            </a:r>
            <a:r>
              <a:rPr lang="ru-RU" sz="2800" i="1" dirty="0"/>
              <a:t>активности </a:t>
            </a:r>
            <a:r>
              <a:rPr lang="ru-RU" sz="2800" i="1" dirty="0" smtClean="0"/>
              <a:t>клетки</a:t>
            </a:r>
            <a:endParaRPr lang="ru-RU" sz="2800" i="1" dirty="0"/>
          </a:p>
        </p:txBody>
      </p:sp>
      <p:pic>
        <p:nvPicPr>
          <p:cNvPr id="9" name="Изображение 4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0511" y="324660"/>
            <a:ext cx="810846" cy="81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614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794761" y="8440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pic>
        <p:nvPicPr>
          <p:cNvPr id="2049" name="Picture 1" descr="http://cs620519.vk.me/v620519108/14232/IyxktqY1sIA.jpg"/>
          <p:cNvPicPr>
            <a:picLocks noChangeAspect="1" noChangeArrowheads="1"/>
          </p:cNvPicPr>
          <p:nvPr/>
        </p:nvPicPr>
        <p:blipFill rotWithShape="1"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86" t="6330" r="19412" b="4858"/>
          <a:stretch/>
        </p:blipFill>
        <p:spPr bwMode="auto">
          <a:xfrm>
            <a:off x="9578660" y="1295400"/>
            <a:ext cx="2326825" cy="5354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640081" y="150602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pic>
        <p:nvPicPr>
          <p:cNvPr id="2051" name="Picture 3" descr="diagram_1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" t="51302" r="60809" b="32702"/>
          <a:stretch/>
        </p:blipFill>
        <p:spPr bwMode="auto">
          <a:xfrm rot="5400000">
            <a:off x="-595677" y="3123007"/>
            <a:ext cx="4277535" cy="1847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2178739" y="206958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27" t="36079" r="12256" b="36497"/>
          <a:stretch>
            <a:fillRect/>
          </a:stretch>
        </p:blipFill>
        <p:spPr bwMode="auto">
          <a:xfrm>
            <a:off x="3820509" y="1792576"/>
            <a:ext cx="2488558" cy="3115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Прямая со стрелкой 12"/>
          <p:cNvCxnSpPr/>
          <p:nvPr/>
        </p:nvCxnSpPr>
        <p:spPr>
          <a:xfrm>
            <a:off x="2655083" y="3394468"/>
            <a:ext cx="1053296" cy="0"/>
          </a:xfrm>
          <a:prstGeom prst="straightConnector1">
            <a:avLst/>
          </a:prstGeom>
          <a:ln w="63500" cap="rnd">
            <a:solidFill>
              <a:srgbClr val="E9671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8663518" y="3495554"/>
            <a:ext cx="1053296" cy="0"/>
          </a:xfrm>
          <a:prstGeom prst="straightConnector1">
            <a:avLst/>
          </a:prstGeom>
          <a:ln w="63500" cap="rnd">
            <a:solidFill>
              <a:srgbClr val="E9671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0" y="213360"/>
            <a:ext cx="12192000" cy="914400"/>
          </a:xfrm>
          <a:prstGeom prst="rect">
            <a:avLst/>
          </a:prstGeom>
          <a:solidFill>
            <a:srgbClr val="588725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         Модель </a:t>
            </a:r>
            <a:r>
              <a:rPr lang="ru-RU" sz="4000" b="1" dirty="0">
                <a:solidFill>
                  <a:schemeClr val="bg1"/>
                </a:solidFill>
              </a:rPr>
              <a:t>стержне-вантовой работы позвоночника</a:t>
            </a:r>
            <a:endParaRPr lang="ru-RU" sz="4000" b="1" dirty="0">
              <a:solidFill>
                <a:schemeClr val="bg1"/>
              </a:solidFill>
              <a:ea typeface="Calibri" panose="020F0502020204030204" pitchFamily="34" charset="0"/>
            </a:endParaRPr>
          </a:p>
        </p:txBody>
      </p:sp>
      <p:pic>
        <p:nvPicPr>
          <p:cNvPr id="11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2" t="6528" r="63045" b="32890"/>
          <a:stretch>
            <a:fillRect/>
          </a:stretch>
        </p:blipFill>
        <p:spPr bwMode="auto">
          <a:xfrm>
            <a:off x="7349622" y="1780342"/>
            <a:ext cx="1405336" cy="4527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Прямая со стрелкой 11"/>
          <p:cNvCxnSpPr/>
          <p:nvPr/>
        </p:nvCxnSpPr>
        <p:spPr>
          <a:xfrm>
            <a:off x="6426341" y="2743716"/>
            <a:ext cx="1053296" cy="0"/>
          </a:xfrm>
          <a:prstGeom prst="straightConnector1">
            <a:avLst/>
          </a:prstGeom>
          <a:ln w="63500" cap="rnd">
            <a:solidFill>
              <a:srgbClr val="E9671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 descr="http://fictionbook.ru/static/bookimages/02/03/91/02039145.bin.dir/h/i_002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880" y="4662964"/>
            <a:ext cx="3558291" cy="1742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Изображение 4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4658" y="311170"/>
            <a:ext cx="810846" cy="81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15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http://www.notikaland.com/watermark.php?image=content/master/tensegrity2_0.jpg&amp;watermark=watermark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516" y="2354048"/>
            <a:ext cx="3561287" cy="4300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User\AppData\Local\Microsoft\Windows\INetCache\Content.Word\diagram_1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20" t="2484" r="5203" b="64558"/>
          <a:stretch/>
        </p:blipFill>
        <p:spPr bwMode="auto">
          <a:xfrm>
            <a:off x="851013" y="3013911"/>
            <a:ext cx="1444693" cy="3533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1" descr="http://cs620519.vk.me/v620519108/14232/IyxktqY1sIA.jpg"/>
          <p:cNvPicPr>
            <a:picLocks noChangeAspect="1" noChangeArrowheads="1"/>
          </p:cNvPicPr>
          <p:nvPr/>
        </p:nvPicPr>
        <p:blipFill rotWithShape="1"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86" t="6330" r="19412" b="4858"/>
          <a:stretch/>
        </p:blipFill>
        <p:spPr bwMode="auto">
          <a:xfrm>
            <a:off x="9953239" y="2372099"/>
            <a:ext cx="1839257" cy="429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8062" y="1303843"/>
            <a:ext cx="11503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При нормальном </a:t>
            </a:r>
            <a:r>
              <a:rPr lang="ru-RU" sz="2800" b="1" dirty="0" err="1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самонатяжении</a:t>
            </a:r>
            <a:r>
              <a:rPr lang="ru-RU" sz="2800" b="1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r>
              <a:rPr lang="ru-RU" sz="2800" b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межпозвонковых грыж - нет</a:t>
            </a:r>
            <a:endParaRPr lang="ru-RU" sz="2800" b="1" dirty="0">
              <a:solidFill>
                <a:srgbClr val="2E764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1" name="Стрелка вправо 10"/>
          <p:cNvSpPr/>
          <p:nvPr/>
        </p:nvSpPr>
        <p:spPr>
          <a:xfrm rot="8091733">
            <a:off x="7283572" y="2920723"/>
            <a:ext cx="1682558" cy="742992"/>
          </a:xfrm>
          <a:prstGeom prst="rightArrow">
            <a:avLst>
              <a:gd name="adj1" fmla="val 31250"/>
              <a:gd name="adj2" fmla="val 128125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2" name="Стрелка вправо 11"/>
          <p:cNvSpPr/>
          <p:nvPr/>
        </p:nvSpPr>
        <p:spPr>
          <a:xfrm rot="2758935">
            <a:off x="8678951" y="2854602"/>
            <a:ext cx="1487928" cy="705309"/>
          </a:xfrm>
          <a:prstGeom prst="rightArrow">
            <a:avLst>
              <a:gd name="adj1" fmla="val 31250"/>
              <a:gd name="adj2" fmla="val 128125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472439" y="2323568"/>
            <a:ext cx="2362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E96717"/>
                </a:solidFill>
              </a:rPr>
              <a:t>Грыжа диска</a:t>
            </a:r>
            <a:endParaRPr lang="ru-RU" sz="2800" b="1" dirty="0">
              <a:solidFill>
                <a:srgbClr val="E96717"/>
              </a:solidFill>
            </a:endParaRPr>
          </a:p>
        </p:txBody>
      </p:sp>
      <p:sp>
        <p:nvSpPr>
          <p:cNvPr id="14" name="Стрелка вправо 13"/>
          <p:cNvSpPr/>
          <p:nvPr/>
        </p:nvSpPr>
        <p:spPr>
          <a:xfrm rot="6904462">
            <a:off x="1297017" y="3618540"/>
            <a:ext cx="2101696" cy="311286"/>
          </a:xfrm>
          <a:prstGeom prst="rightArrow">
            <a:avLst>
              <a:gd name="adj1" fmla="val 50970"/>
              <a:gd name="adj2" fmla="val 128125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270042"/>
            <a:ext cx="12192000" cy="1012874"/>
          </a:xfrm>
          <a:prstGeom prst="rect">
            <a:avLst/>
          </a:prstGeom>
          <a:solidFill>
            <a:srgbClr val="588725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          </a:t>
            </a:r>
            <a:endParaRPr lang="ru-RU" sz="32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1889759" y="289560"/>
            <a:ext cx="9493841" cy="9556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337678">
              <a:lnSpc>
                <a:spcPct val="115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ПРИНЦИП САМОРЕГУЛИРОВАНИЯ САМОНАТЯЖЕНИЯ БИОНИЧЕСКОГО ТИПА В РАБОТЕ ПОЗВОНОЧНИКА</a:t>
            </a:r>
            <a:endParaRPr lang="ru-RU" sz="2400" b="1" dirty="0">
              <a:solidFill>
                <a:schemeClr val="bg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pic>
        <p:nvPicPr>
          <p:cNvPr id="17" name="Изображение 4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96733" y="372693"/>
            <a:ext cx="810846" cy="81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37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3"/>
          <p:cNvSpPr/>
          <p:nvPr/>
        </p:nvSpPr>
        <p:spPr>
          <a:xfrm>
            <a:off x="0" y="1524657"/>
            <a:ext cx="7680960" cy="2954655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indent="337678" algn="ctr">
              <a:lnSpc>
                <a:spcPct val="115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Оздоровительные технические </a:t>
            </a:r>
            <a:r>
              <a:rPr lang="ru-RU" sz="24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приёмы </a:t>
            </a:r>
            <a:endParaRPr lang="ru-RU" sz="2400" dirty="0">
              <a:solidFill>
                <a:srgbClr val="2E764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indent="337678" algn="ctr">
              <a:lnSpc>
                <a:spcPct val="115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резонансного </a:t>
            </a:r>
            <a:r>
              <a:rPr lang="ru-RU" sz="2400" dirty="0" err="1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остеокинезиса</a:t>
            </a:r>
            <a:endParaRPr lang="ru-RU" sz="2400" dirty="0" smtClean="0">
              <a:solidFill>
                <a:srgbClr val="2E764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indent="337678" algn="ctr">
              <a:lnSpc>
                <a:spcPct val="115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(</a:t>
            </a:r>
            <a:r>
              <a:rPr lang="ru-RU" sz="2400" b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ПРО</a:t>
            </a:r>
            <a:r>
              <a:rPr lang="ru-RU" sz="24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) и </a:t>
            </a:r>
            <a:r>
              <a:rPr lang="ru-RU" sz="2400" b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ПРО-ТО гимнастики </a:t>
            </a:r>
          </a:p>
          <a:p>
            <a:pPr indent="337678" algn="ctr">
              <a:lnSpc>
                <a:spcPct val="115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в </a:t>
            </a:r>
            <a:r>
              <a:rPr lang="ru-RU" sz="240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рамках остеокинезиологии, </a:t>
            </a:r>
          </a:p>
          <a:p>
            <a:pPr indent="337678" algn="ctr">
              <a:lnSpc>
                <a:spcPct val="115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являются основой </a:t>
            </a:r>
            <a:r>
              <a:rPr lang="ru-RU" sz="24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начальной оздоровительной </a:t>
            </a:r>
            <a:endParaRPr lang="ru-RU" sz="2400" dirty="0">
              <a:solidFill>
                <a:srgbClr val="2E764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indent="337678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лечебно-резонансной тренировки (</a:t>
            </a:r>
            <a:r>
              <a:rPr lang="ru-RU" sz="2400" b="1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ЛРТ</a:t>
            </a:r>
            <a:r>
              <a:rPr lang="ru-RU" sz="240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), </a:t>
            </a:r>
            <a:r>
              <a:rPr lang="ru-RU" sz="24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и целостно входят в оздоровительную систему</a:t>
            </a:r>
            <a:endParaRPr lang="ru-RU" sz="2400" dirty="0">
              <a:solidFill>
                <a:srgbClr val="2E764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8" t="18744" r="14902" b="5314"/>
          <a:stretch/>
        </p:blipFill>
        <p:spPr>
          <a:xfrm>
            <a:off x="7912794" y="1508760"/>
            <a:ext cx="4020126" cy="5120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3"/>
          <p:cNvSpPr/>
          <p:nvPr/>
        </p:nvSpPr>
        <p:spPr>
          <a:xfrm>
            <a:off x="164838" y="4601232"/>
            <a:ext cx="7258873" cy="1938992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indent="3376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     </a:t>
            </a:r>
            <a:r>
              <a:rPr lang="ru-RU" sz="2400" b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«</a:t>
            </a:r>
            <a:r>
              <a:rPr lang="ru-RU" sz="2400" b="1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УТРО»</a:t>
            </a:r>
          </a:p>
          <a:p>
            <a:pPr indent="3376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У</a:t>
            </a:r>
            <a:r>
              <a:rPr lang="ru-RU" sz="240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ниверсальная </a:t>
            </a:r>
          </a:p>
          <a:p>
            <a:pPr indent="3376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Т</a:t>
            </a:r>
            <a:r>
              <a:rPr lang="ru-RU" sz="240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ехнология </a:t>
            </a:r>
          </a:p>
          <a:p>
            <a:pPr indent="3376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Р</a:t>
            </a:r>
            <a:r>
              <a:rPr lang="ru-RU" sz="240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езонансного </a:t>
            </a:r>
          </a:p>
          <a:p>
            <a:pPr indent="3376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dirty="0" err="1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О</a:t>
            </a:r>
            <a:r>
              <a:rPr lang="ru-RU" sz="2400" dirty="0" err="1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стеокинезиса</a:t>
            </a:r>
            <a:r>
              <a:rPr lang="ru-RU" sz="240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270042"/>
            <a:ext cx="12192000" cy="1012874"/>
          </a:xfrm>
          <a:prstGeom prst="rect">
            <a:avLst/>
          </a:prstGeom>
          <a:solidFill>
            <a:srgbClr val="588725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          </a:t>
            </a:r>
            <a:endParaRPr lang="ru-RU" sz="32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478280" y="353728"/>
            <a:ext cx="10713720" cy="8455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337678">
              <a:lnSpc>
                <a:spcPct val="115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2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СИСТЕМА САМООЗДОРОВЛЕНИЯ  «УТРО»</a:t>
            </a:r>
          </a:p>
        </p:txBody>
      </p:sp>
      <p:pic>
        <p:nvPicPr>
          <p:cNvPr id="9" name="Изображение 4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9591" y="324660"/>
            <a:ext cx="810846" cy="81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28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 txBox="1">
            <a:spLocks/>
          </p:cNvSpPr>
          <p:nvPr/>
        </p:nvSpPr>
        <p:spPr>
          <a:xfrm>
            <a:off x="213360" y="1559337"/>
            <a:ext cx="11750040" cy="573323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400" b="1" dirty="0" smtClean="0">
                <a:solidFill>
                  <a:srgbClr val="2E7641"/>
                </a:solidFill>
              </a:rPr>
              <a:t>     </a:t>
            </a:r>
            <a:r>
              <a:rPr lang="ru-RU" sz="2400" b="1" dirty="0" smtClean="0">
                <a:solidFill>
                  <a:srgbClr val="2E7641"/>
                </a:solidFill>
                <a:ea typeface="Helvetica Neue Light" charset="0"/>
                <a:cs typeface="Helvetica Neue Light" charset="0"/>
              </a:rPr>
              <a:t>Характерной </a:t>
            </a:r>
            <a:r>
              <a:rPr lang="ru-RU" sz="2400" b="1" dirty="0">
                <a:solidFill>
                  <a:srgbClr val="2E7641"/>
                </a:solidFill>
                <a:ea typeface="Helvetica Neue Light" charset="0"/>
                <a:cs typeface="Helvetica Neue Light" charset="0"/>
              </a:rPr>
              <a:t>особенностью практики использования </a:t>
            </a:r>
            <a:r>
              <a:rPr lang="ru-RU" sz="2400" b="1" dirty="0">
                <a:solidFill>
                  <a:srgbClr val="FF0000"/>
                </a:solidFill>
                <a:ea typeface="Helvetica Neue Light" charset="0"/>
                <a:cs typeface="Helvetica Neue Light" charset="0"/>
              </a:rPr>
              <a:t>ПРО</a:t>
            </a:r>
            <a:r>
              <a:rPr lang="ru-RU" sz="2400" b="1" dirty="0">
                <a:solidFill>
                  <a:srgbClr val="2E7641"/>
                </a:solidFill>
                <a:ea typeface="Helvetica Neue Light" charset="0"/>
                <a:cs typeface="Helvetica Neue Light" charset="0"/>
              </a:rPr>
              <a:t> является </a:t>
            </a:r>
            <a:r>
              <a:rPr lang="ru-RU" sz="2400" b="1" dirty="0">
                <a:solidFill>
                  <a:srgbClr val="FF0000"/>
                </a:solidFill>
                <a:ea typeface="Helvetica Neue Light" charset="0"/>
                <a:cs typeface="Helvetica Neue Light" charset="0"/>
              </a:rPr>
              <a:t>гомеопатический принцип подбора нагрузки</a:t>
            </a:r>
            <a:r>
              <a:rPr lang="ru-RU" sz="2400" b="1" dirty="0">
                <a:solidFill>
                  <a:srgbClr val="2E7641"/>
                </a:solidFill>
                <a:ea typeface="Helvetica Neue Light" charset="0"/>
                <a:cs typeface="Helvetica Neue Light" charset="0"/>
              </a:rPr>
              <a:t>. </a:t>
            </a:r>
            <a:endParaRPr lang="ru-RU" sz="2400" b="1" dirty="0" smtClean="0">
              <a:solidFill>
                <a:srgbClr val="2E7641"/>
              </a:solidFill>
              <a:ea typeface="Helvetica Neue Light" charset="0"/>
              <a:cs typeface="Helvetica Neue Light" charset="0"/>
            </a:endParaRPr>
          </a:p>
          <a:p>
            <a:pPr marL="0" indent="0" algn="just">
              <a:buNone/>
            </a:pPr>
            <a:r>
              <a:rPr lang="ru-RU" sz="2400" b="1" dirty="0" smtClean="0">
                <a:solidFill>
                  <a:srgbClr val="2E7641"/>
                </a:solidFill>
                <a:ea typeface="Helvetica Neue Light" charset="0"/>
                <a:cs typeface="Helvetica Neue Light" charset="0"/>
              </a:rPr>
              <a:t>Такой </a:t>
            </a:r>
            <a:r>
              <a:rPr lang="ru-RU" sz="2400" b="1" dirty="0">
                <a:solidFill>
                  <a:srgbClr val="2E7641"/>
                </a:solidFill>
                <a:ea typeface="Helvetica Neue Light" charset="0"/>
                <a:cs typeface="Helvetica Neue Light" charset="0"/>
              </a:rPr>
              <a:t>принцип позволяет не только строго дозировать нагрузку, но и рационально использовать время, отведенное на использование </a:t>
            </a:r>
            <a:r>
              <a:rPr lang="ru-RU" sz="2400" b="1" dirty="0" smtClean="0">
                <a:solidFill>
                  <a:srgbClr val="2E7641"/>
                </a:solidFill>
                <a:ea typeface="Helvetica Neue Light" charset="0"/>
                <a:cs typeface="Helvetica Neue Light" charset="0"/>
              </a:rPr>
              <a:t>приёмов</a:t>
            </a:r>
            <a:r>
              <a:rPr lang="ru-RU" sz="2400" b="1" dirty="0">
                <a:solidFill>
                  <a:srgbClr val="2E7641"/>
                </a:solidFill>
                <a:ea typeface="Helvetica Neue Light" charset="0"/>
                <a:cs typeface="Helvetica Neue Light" charset="0"/>
              </a:rPr>
              <a:t>. </a:t>
            </a:r>
            <a:endParaRPr lang="ru-RU" sz="2400" b="1" dirty="0" smtClean="0">
              <a:solidFill>
                <a:srgbClr val="2E7641"/>
              </a:solidFill>
              <a:ea typeface="Helvetica Neue Light" charset="0"/>
              <a:cs typeface="Helvetica Neue Light" charset="0"/>
            </a:endParaRPr>
          </a:p>
          <a:p>
            <a:pPr marL="0" indent="0" algn="just">
              <a:buNone/>
            </a:pPr>
            <a:r>
              <a:rPr lang="ru-RU" sz="2400" b="1" dirty="0" smtClean="0">
                <a:solidFill>
                  <a:srgbClr val="2E7641"/>
                </a:solidFill>
                <a:ea typeface="Helvetica Neue Light" charset="0"/>
                <a:cs typeface="Helvetica Neue Light" charset="0"/>
              </a:rPr>
              <a:t>	</a:t>
            </a:r>
          </a:p>
          <a:p>
            <a:pPr marL="0" indent="0" algn="just">
              <a:buNone/>
            </a:pPr>
            <a:r>
              <a:rPr lang="ru-RU" sz="2400" b="1" u="sng" dirty="0" smtClean="0">
                <a:solidFill>
                  <a:srgbClr val="FF0000"/>
                </a:solidFill>
                <a:ea typeface="Helvetica Neue Light" charset="0"/>
                <a:cs typeface="Helvetica Neue Light" charset="0"/>
              </a:rPr>
              <a:t>ВАЖНО!</a:t>
            </a:r>
            <a:r>
              <a:rPr lang="ru-RU" sz="2400" b="1" dirty="0" smtClean="0">
                <a:solidFill>
                  <a:srgbClr val="2E7641"/>
                </a:solidFill>
                <a:ea typeface="Helvetica Neue Light" charset="0"/>
                <a:cs typeface="Helvetica Neue Light" charset="0"/>
              </a:rPr>
              <a:t> Конечным </a:t>
            </a:r>
            <a:r>
              <a:rPr lang="ru-RU" sz="2400" b="1" dirty="0">
                <a:solidFill>
                  <a:srgbClr val="2E7641"/>
                </a:solidFill>
                <a:ea typeface="Helvetica Neue Light" charset="0"/>
                <a:cs typeface="Helvetica Neue Light" charset="0"/>
              </a:rPr>
              <a:t>результатом воздействия </a:t>
            </a:r>
            <a:r>
              <a:rPr lang="ru-RU" sz="2400" b="1" dirty="0">
                <a:solidFill>
                  <a:srgbClr val="FF0000"/>
                </a:solidFill>
                <a:ea typeface="Helvetica Neue Light" charset="0"/>
                <a:cs typeface="Helvetica Neue Light" charset="0"/>
              </a:rPr>
              <a:t>ПРО</a:t>
            </a:r>
            <a:r>
              <a:rPr lang="ru-RU" sz="2400" b="1" dirty="0">
                <a:solidFill>
                  <a:srgbClr val="2E7641"/>
                </a:solidFill>
                <a:ea typeface="Helvetica Neue Light" charset="0"/>
                <a:cs typeface="Helvetica Neue Light" charset="0"/>
              </a:rPr>
              <a:t> является </a:t>
            </a:r>
            <a:r>
              <a:rPr lang="ru-RU" sz="2400" b="1" dirty="0">
                <a:solidFill>
                  <a:srgbClr val="FF0000"/>
                </a:solidFill>
                <a:ea typeface="Helvetica Neue Light" charset="0"/>
                <a:cs typeface="Helvetica Neue Light" charset="0"/>
              </a:rPr>
              <a:t>преобразованная достаточная энергия</a:t>
            </a:r>
            <a:r>
              <a:rPr lang="ru-RU" sz="2400" b="1" dirty="0">
                <a:solidFill>
                  <a:srgbClr val="2E7641"/>
                </a:solidFill>
                <a:ea typeface="Helvetica Neue Light" charset="0"/>
                <a:cs typeface="Helvetica Neue Light" charset="0"/>
              </a:rPr>
              <a:t>, доставляемая организмом в конкретные регионы тела и связанные с ними системы и органы для их оздоровления</a:t>
            </a:r>
            <a:r>
              <a:rPr lang="ru-RU" sz="2400" b="1" dirty="0" smtClean="0">
                <a:solidFill>
                  <a:srgbClr val="2E7641"/>
                </a:solidFill>
                <a:ea typeface="Helvetica Neue Light" charset="0"/>
                <a:cs typeface="Helvetica Neue Light" charset="0"/>
              </a:rPr>
              <a:t>.</a:t>
            </a:r>
          </a:p>
          <a:p>
            <a:pPr marL="0" indent="0" algn="just">
              <a:buNone/>
            </a:pPr>
            <a:endParaRPr lang="ru-RU" sz="800" b="1" dirty="0">
              <a:solidFill>
                <a:srgbClr val="2E7641"/>
              </a:solidFill>
              <a:ea typeface="Helvetica Neue Light" charset="0"/>
              <a:cs typeface="Helvetica Neue Light" charset="0"/>
            </a:endParaRPr>
          </a:p>
          <a:p>
            <a:pPr marL="0" indent="0" algn="just">
              <a:buNone/>
            </a:pPr>
            <a:r>
              <a:rPr lang="ru-RU" sz="2400" b="1" dirty="0" smtClean="0">
                <a:solidFill>
                  <a:srgbClr val="2E7641"/>
                </a:solidFill>
                <a:ea typeface="Helvetica Neue Light" charset="0"/>
                <a:cs typeface="Helvetica Neue Light" charset="0"/>
              </a:rPr>
              <a:t>      С </a:t>
            </a:r>
            <a:r>
              <a:rPr lang="ru-RU" sz="2400" b="1" dirty="0">
                <a:solidFill>
                  <a:srgbClr val="2E7641"/>
                </a:solidFill>
                <a:ea typeface="Helvetica Neue Light" charset="0"/>
                <a:cs typeface="Helvetica Neue Light" charset="0"/>
              </a:rPr>
              <a:t>целью </a:t>
            </a:r>
            <a:r>
              <a:rPr lang="ru-RU" sz="2400" b="1" dirty="0">
                <a:solidFill>
                  <a:srgbClr val="FF0000"/>
                </a:solidFill>
                <a:ea typeface="Helvetica Neue Light" charset="0"/>
                <a:cs typeface="Helvetica Neue Light" charset="0"/>
              </a:rPr>
              <a:t>направленного оздоровления </a:t>
            </a:r>
            <a:r>
              <a:rPr lang="ru-RU" sz="2400" b="1" dirty="0">
                <a:solidFill>
                  <a:srgbClr val="2E7641"/>
                </a:solidFill>
                <a:ea typeface="Helvetica Neue Light" charset="0"/>
                <a:cs typeface="Helvetica Neue Light" charset="0"/>
              </a:rPr>
              <a:t>выполняются </a:t>
            </a:r>
            <a:r>
              <a:rPr lang="ru-RU" sz="2400" b="1" dirty="0" smtClean="0">
                <a:solidFill>
                  <a:srgbClr val="2E7641"/>
                </a:solidFill>
                <a:ea typeface="Helvetica Neue Light" charset="0"/>
                <a:cs typeface="Helvetica Neue Light" charset="0"/>
              </a:rPr>
              <a:t>различные приёмы и комплексы </a:t>
            </a:r>
            <a:r>
              <a:rPr lang="ru-RU" sz="2400" b="1" dirty="0">
                <a:solidFill>
                  <a:srgbClr val="2E7641"/>
                </a:solidFill>
                <a:ea typeface="Helvetica Neue Light" charset="0"/>
                <a:cs typeface="Helvetica Neue Light" charset="0"/>
              </a:rPr>
              <a:t>специальных упражнений. </a:t>
            </a:r>
            <a:endParaRPr lang="ru-RU" sz="2400" b="1" dirty="0" smtClean="0">
              <a:solidFill>
                <a:srgbClr val="2E7641"/>
              </a:solidFill>
              <a:ea typeface="Helvetica Neue Light" charset="0"/>
              <a:cs typeface="Helvetica Neue Light" charset="0"/>
            </a:endParaRPr>
          </a:p>
          <a:p>
            <a:pPr marL="0" indent="0" algn="just">
              <a:buNone/>
            </a:pPr>
            <a:r>
              <a:rPr lang="ru-RU" sz="2400" b="1" dirty="0" smtClean="0">
                <a:solidFill>
                  <a:srgbClr val="2E7641"/>
                </a:solidFill>
                <a:ea typeface="Helvetica Neue Light" charset="0"/>
                <a:cs typeface="Helvetica Neue Light" charset="0"/>
              </a:rPr>
              <a:t>Ознакомление </a:t>
            </a:r>
            <a:r>
              <a:rPr lang="ru-RU" sz="2400" b="1" dirty="0">
                <a:solidFill>
                  <a:srgbClr val="2E7641"/>
                </a:solidFill>
                <a:ea typeface="Helvetica Neue Light" charset="0"/>
                <a:cs typeface="Helvetica Neue Light" charset="0"/>
              </a:rPr>
              <a:t>с основными комплексами </a:t>
            </a:r>
            <a:r>
              <a:rPr lang="ru-RU" sz="2400" b="1" dirty="0">
                <a:solidFill>
                  <a:srgbClr val="FF0000"/>
                </a:solidFill>
                <a:ea typeface="Helvetica Neue Light" charset="0"/>
                <a:cs typeface="Helvetica Neue Light" charset="0"/>
              </a:rPr>
              <a:t>ПРО</a:t>
            </a:r>
            <a:r>
              <a:rPr lang="ru-RU" sz="2400" b="1" dirty="0">
                <a:solidFill>
                  <a:srgbClr val="2E7641"/>
                </a:solidFill>
                <a:ea typeface="Helvetica Neue Light" charset="0"/>
                <a:cs typeface="Helvetica Neue Light" charset="0"/>
              </a:rPr>
              <a:t> позволяет выбрать </a:t>
            </a:r>
            <a:r>
              <a:rPr lang="ru-RU" sz="2400" b="1" dirty="0">
                <a:solidFill>
                  <a:srgbClr val="FF0000"/>
                </a:solidFill>
                <a:ea typeface="Helvetica Neue Light" charset="0"/>
                <a:cs typeface="Helvetica Neue Light" charset="0"/>
              </a:rPr>
              <a:t>оптимальную стратегию восстановления и сохранения утраченных функций.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270042"/>
            <a:ext cx="12192000" cy="1012874"/>
          </a:xfrm>
          <a:prstGeom prst="rect">
            <a:avLst/>
          </a:prstGeom>
          <a:solidFill>
            <a:srgbClr val="588725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          </a:t>
            </a:r>
            <a:endParaRPr lang="ru-RU" sz="32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058779" y="270042"/>
            <a:ext cx="11133221" cy="10101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ПРИМЕРЫ БАЗОВЫХ ПРО ДЛЯ ОЗДОРОВЛЕНИЯ РАЗЛИЧНЫХ СИСТЕМ </a:t>
            </a:r>
          </a:p>
          <a:p>
            <a:r>
              <a:rPr lang="ru-RU" sz="2400" b="1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И ОРГАНОВ ЧЕЛОВЕЧЕСКОГО ОРГАНИЗМА</a:t>
            </a:r>
          </a:p>
        </p:txBody>
      </p:sp>
      <p:pic>
        <p:nvPicPr>
          <p:cNvPr id="7" name="Изображение 4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7933" y="371056"/>
            <a:ext cx="810846" cy="81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83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70" y="1978913"/>
            <a:ext cx="4496680" cy="4034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6574" y="1948433"/>
            <a:ext cx="3778212" cy="4034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390" y="2039874"/>
            <a:ext cx="1114744" cy="403490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0" y="270042"/>
            <a:ext cx="12192000" cy="1012874"/>
          </a:xfrm>
          <a:prstGeom prst="rect">
            <a:avLst/>
          </a:prstGeom>
          <a:solidFill>
            <a:srgbClr val="588725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          </a:t>
            </a:r>
            <a:endParaRPr lang="ru-RU" sz="32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399306" y="368968"/>
            <a:ext cx="9010601" cy="845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ПРИМЕР СХЕМЫ РАСПРЕДЕЛЕНИЯ ВОЗМОЖНЫХ БОЛЕЙ</a:t>
            </a:r>
            <a:br>
              <a:rPr lang="ru-RU" sz="24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ОТ НАРУШЕНИЙ В ПОЗВОНОЧНИКЕ</a:t>
            </a:r>
            <a:endParaRPr lang="ru-RU" sz="24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9" name="Изображение 4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9780" y="270042"/>
            <a:ext cx="810846" cy="81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67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26" y="1850825"/>
            <a:ext cx="4038600" cy="4373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281" y="1850825"/>
            <a:ext cx="4258310" cy="437388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0" y="270042"/>
            <a:ext cx="12192000" cy="1012874"/>
          </a:xfrm>
          <a:prstGeom prst="rect">
            <a:avLst/>
          </a:prstGeom>
          <a:solidFill>
            <a:srgbClr val="588725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          </a:t>
            </a:r>
            <a:endParaRPr lang="ru-RU" sz="32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323106" y="353728"/>
            <a:ext cx="9010601" cy="845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ПРИМЕР ОБЫЧНЫХ МЕРОПРИЯТИЙ</a:t>
            </a:r>
            <a:endParaRPr lang="ru-RU" sz="32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6" name="Изображение 4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9780" y="371056"/>
            <a:ext cx="810846" cy="81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43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image-07-09-15-14_18-1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8000"/>
                    </a14:imgEffect>
                    <a14:imgEffect>
                      <a14:brightnessContrast bright="19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339" t="5247" r="2044" b="3392"/>
          <a:stretch/>
        </p:blipFill>
        <p:spPr bwMode="auto">
          <a:xfrm>
            <a:off x="6709289" y="2957262"/>
            <a:ext cx="1793315" cy="3603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diagram_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1" t="4474" r="50571" b="60527"/>
          <a:stretch>
            <a:fillRect/>
          </a:stretch>
        </p:blipFill>
        <p:spPr bwMode="auto">
          <a:xfrm>
            <a:off x="9418642" y="3479925"/>
            <a:ext cx="1018548" cy="2220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9965" y="1569161"/>
            <a:ext cx="11639227" cy="550611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b="1" dirty="0">
                <a:solidFill>
                  <a:srgbClr val="E96717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Выполняется как упражнение - </a:t>
            </a:r>
            <a:r>
              <a:rPr lang="ru-RU" sz="2000" b="1" dirty="0">
                <a:latin typeface="Helvetica Neue Light" charset="0"/>
                <a:ea typeface="Helvetica Neue Light" charset="0"/>
                <a:cs typeface="Helvetica Neue Light" charset="0"/>
              </a:rPr>
              <a:t>накладывается дополнительный </a:t>
            </a:r>
            <a:r>
              <a:rPr lang="ru-RU" sz="2000" b="1" dirty="0" err="1" smtClean="0">
                <a:latin typeface="Helvetica Neue Light" charset="0"/>
                <a:ea typeface="Helvetica Neue Light" charset="0"/>
                <a:cs typeface="Helvetica Neue Light" charset="0"/>
              </a:rPr>
              <a:t>вант-тренажёр</a:t>
            </a:r>
            <a:r>
              <a:rPr lang="ru-RU" sz="2000" b="1" dirty="0" smtClean="0"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r>
              <a:rPr lang="ru-RU" sz="2000" b="1" dirty="0">
                <a:latin typeface="Helvetica Neue Light" charset="0"/>
                <a:ea typeface="Helvetica Neue Light" charset="0"/>
                <a:cs typeface="Helvetica Neue Light" charset="0"/>
              </a:rPr>
              <a:t>на область избыточной сутулости на </a:t>
            </a:r>
            <a:r>
              <a:rPr lang="ru-RU" sz="2000" b="1" dirty="0" smtClean="0">
                <a:latin typeface="Helvetica Neue Light" charset="0"/>
                <a:ea typeface="Helvetica Neue Light" charset="0"/>
                <a:cs typeface="Helvetica Neue Light" charset="0"/>
              </a:rPr>
              <a:t>позвоночнике и специальным способом натягивается</a:t>
            </a:r>
            <a:endParaRPr lang="ru-RU" sz="2000" b="1" dirty="0"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marL="0" indent="0" algn="just">
              <a:buNone/>
            </a:pPr>
            <a:endParaRPr lang="ru-RU" sz="2200" dirty="0">
              <a:solidFill>
                <a:srgbClr val="FF0000"/>
              </a:solidFill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524002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524002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772185" y="2918391"/>
            <a:ext cx="5490749" cy="3604810"/>
            <a:chOff x="2449986" y="3321928"/>
            <a:chExt cx="4978750" cy="3304557"/>
          </a:xfrm>
        </p:grpSpPr>
        <p:pic>
          <p:nvPicPr>
            <p:cNvPr id="5123" name="Picture 3" descr="%D0%A0%D0%B8%D1%814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2" t="6117" r="52184" b="-1092"/>
            <a:stretch/>
          </p:blipFill>
          <p:spPr bwMode="auto">
            <a:xfrm>
              <a:off x="2449986" y="3321928"/>
              <a:ext cx="1914998" cy="33045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diagram_10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85" t="2368" r="68857" b="61316"/>
            <a:stretch>
              <a:fillRect/>
            </a:stretch>
          </p:blipFill>
          <p:spPr bwMode="auto">
            <a:xfrm>
              <a:off x="4479753" y="3570201"/>
              <a:ext cx="1484427" cy="2354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Рисунок 11" descr="C:\Users\User\AppData\Local\Microsoft\Windows\INetCache\Content.Word\diagram_10.jpg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285" t="3421" r="2000" b="62105"/>
            <a:stretch>
              <a:fillRect/>
            </a:stretch>
          </p:blipFill>
          <p:spPr bwMode="auto">
            <a:xfrm>
              <a:off x="6035641" y="3688328"/>
              <a:ext cx="1393095" cy="2354608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6" name="Прямая со стрелкой 15"/>
            <p:cNvCxnSpPr/>
            <p:nvPr/>
          </p:nvCxnSpPr>
          <p:spPr>
            <a:xfrm>
              <a:off x="3634458" y="4203495"/>
              <a:ext cx="914401" cy="0"/>
            </a:xfrm>
            <a:prstGeom prst="straightConnector1">
              <a:avLst/>
            </a:prstGeom>
            <a:ln w="63500" cap="rnd">
              <a:solidFill>
                <a:srgbClr val="E96717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 стрелкой 16"/>
            <p:cNvCxnSpPr/>
            <p:nvPr/>
          </p:nvCxnSpPr>
          <p:spPr>
            <a:xfrm>
              <a:off x="5706327" y="4203495"/>
              <a:ext cx="588071" cy="0"/>
            </a:xfrm>
            <a:prstGeom prst="straightConnector1">
              <a:avLst/>
            </a:prstGeom>
            <a:ln w="63500" cap="rnd">
              <a:solidFill>
                <a:srgbClr val="E96717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" name="Прямая со стрелкой 19"/>
          <p:cNvCxnSpPr/>
          <p:nvPr/>
        </p:nvCxnSpPr>
        <p:spPr>
          <a:xfrm>
            <a:off x="8660744" y="4446559"/>
            <a:ext cx="914401" cy="0"/>
          </a:xfrm>
          <a:prstGeom prst="straightConnector1">
            <a:avLst/>
          </a:prstGeom>
          <a:ln w="63500" cap="rnd">
            <a:solidFill>
              <a:srgbClr val="E9671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" descr="http://cs620519.vk.me/v620519108/14232/IyxktqY1sIA.jpg"/>
          <p:cNvPicPr>
            <a:picLocks noChangeAspect="1" noChangeArrowheads="1"/>
          </p:cNvPicPr>
          <p:nvPr/>
        </p:nvPicPr>
        <p:blipFill rotWithShape="1"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86" t="6330" r="19412" b="4858"/>
          <a:stretch/>
        </p:blipFill>
        <p:spPr bwMode="auto">
          <a:xfrm flipH="1">
            <a:off x="10759882" y="3261913"/>
            <a:ext cx="860308" cy="2568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6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590" t="44910" r="27768" b="30307"/>
          <a:stretch/>
        </p:blipFill>
        <p:spPr bwMode="auto">
          <a:xfrm rot="10800000">
            <a:off x="8206392" y="3688298"/>
            <a:ext cx="867083" cy="327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60905" y="2372724"/>
            <a:ext cx="11398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E96717"/>
                </a:solidFill>
              </a:rPr>
              <a:t>При восстановлении нормального </a:t>
            </a:r>
            <a:r>
              <a:rPr lang="ru-RU" sz="2400" b="1" dirty="0" err="1" smtClean="0">
                <a:solidFill>
                  <a:srgbClr val="E96717"/>
                </a:solidFill>
              </a:rPr>
              <a:t>самонатяжения</a:t>
            </a:r>
            <a:r>
              <a:rPr lang="ru-RU" sz="2400" b="1" dirty="0" smtClean="0">
                <a:solidFill>
                  <a:srgbClr val="E96717"/>
                </a:solidFill>
              </a:rPr>
              <a:t>,  грыжи - проходят</a:t>
            </a:r>
            <a:endParaRPr lang="ru-RU" sz="2400" b="1" dirty="0">
              <a:solidFill>
                <a:srgbClr val="E96717"/>
              </a:solidFill>
            </a:endParaRPr>
          </a:p>
        </p:txBody>
      </p:sp>
      <p:cxnSp>
        <p:nvCxnSpPr>
          <p:cNvPr id="21" name="Прямая со стрелкой 20"/>
          <p:cNvCxnSpPr/>
          <p:nvPr/>
        </p:nvCxnSpPr>
        <p:spPr>
          <a:xfrm>
            <a:off x="10011905" y="2727702"/>
            <a:ext cx="888467" cy="752223"/>
          </a:xfrm>
          <a:prstGeom prst="straightConnector1">
            <a:avLst/>
          </a:prstGeom>
          <a:ln w="63500" cap="rnd">
            <a:solidFill>
              <a:srgbClr val="E9671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0" y="285281"/>
            <a:ext cx="12192000" cy="1125923"/>
          </a:xfrm>
          <a:prstGeom prst="rect">
            <a:avLst/>
          </a:prstGeom>
          <a:solidFill>
            <a:srgbClr val="588725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          </a:t>
            </a:r>
            <a:endParaRPr lang="ru-RU" sz="32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2225041" y="426720"/>
            <a:ext cx="9966960" cy="11125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1" kern="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БАЗОВЫЙ  ПРИЁМ, СОЗДАЮЩИЙ  НЕОБХОДИМЫЙ  КОРРЕКТИРУЮЩИЙ КОНТУР  ВОЗДЕЙСТВИЯ  НА  ПОЯСНИЦУ</a:t>
            </a: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1" kern="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ПРИ  НЕПРАВИЛЬНОЙ  ОСАНКЕ  СИДЯ</a:t>
            </a:r>
            <a:endParaRPr lang="ru-RU" sz="2800" b="1" dirty="0" smtClean="0">
              <a:solidFill>
                <a:schemeClr val="bg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algn="l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kern="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endParaRPr lang="ru-RU" sz="2000" dirty="0">
              <a:solidFill>
                <a:schemeClr val="bg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1310640" y="335781"/>
            <a:ext cx="762000" cy="6852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80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1</a:t>
            </a:r>
            <a:endParaRPr lang="ru-RU" sz="80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6" name="Заголовок 1"/>
          <p:cNvSpPr txBox="1">
            <a:spLocks/>
          </p:cNvSpPr>
          <p:nvPr/>
        </p:nvSpPr>
        <p:spPr>
          <a:xfrm>
            <a:off x="990601" y="883920"/>
            <a:ext cx="1341120" cy="487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Пример </a:t>
            </a:r>
            <a:r>
              <a:rPr lang="en-US" sz="28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endParaRPr lang="ru-RU" sz="28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7" name="Заголовок 1"/>
          <p:cNvSpPr txBox="1">
            <a:spLocks/>
          </p:cNvSpPr>
          <p:nvPr/>
        </p:nvSpPr>
        <p:spPr>
          <a:xfrm>
            <a:off x="1486111" y="335280"/>
            <a:ext cx="10705889" cy="1265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000" dirty="0">
              <a:solidFill>
                <a:schemeClr val="bg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pic>
        <p:nvPicPr>
          <p:cNvPr id="28" name="Изображение 46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13360" y="372649"/>
            <a:ext cx="810846" cy="81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97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5280" y="1684409"/>
            <a:ext cx="11597640" cy="4914511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2400" b="1" dirty="0" smtClean="0">
              <a:solidFill>
                <a:srgbClr val="2E764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algn="ctr">
              <a:buNone/>
            </a:pPr>
            <a:r>
              <a:rPr lang="ru-RU" sz="2400" b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ОСТЕОКИНЕЗИС</a:t>
            </a:r>
            <a:r>
              <a:rPr lang="ru-RU" sz="24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r>
              <a:rPr lang="ru-RU" sz="240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– </a:t>
            </a:r>
            <a:r>
              <a:rPr lang="ru-RU" sz="2400" i="1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прикладной оздоровительный метод </a:t>
            </a:r>
            <a:r>
              <a:rPr lang="ru-RU" sz="2400" i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остеокинезиологии </a:t>
            </a:r>
            <a:r>
              <a:rPr lang="ru-RU" sz="24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- это </a:t>
            </a:r>
            <a:r>
              <a:rPr lang="ru-RU" sz="240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эволюционный прорыв в области оздоровления </a:t>
            </a:r>
            <a:endParaRPr lang="ru-RU" sz="2400" dirty="0" smtClean="0">
              <a:solidFill>
                <a:srgbClr val="2E764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algn="ctr">
              <a:buNone/>
            </a:pPr>
            <a:r>
              <a:rPr lang="ru-RU" sz="24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позвоночника </a:t>
            </a:r>
            <a:r>
              <a:rPr lang="ru-RU" sz="240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и суставов</a:t>
            </a:r>
            <a:r>
              <a:rPr lang="ru-RU" sz="24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.</a:t>
            </a:r>
          </a:p>
          <a:p>
            <a:pPr>
              <a:buNone/>
            </a:pPr>
            <a:endParaRPr lang="ru-RU" sz="2400" dirty="0" smtClean="0">
              <a:solidFill>
                <a:srgbClr val="2E764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>
              <a:buNone/>
            </a:pPr>
            <a:endParaRPr lang="ru-RU" sz="2400" dirty="0">
              <a:solidFill>
                <a:srgbClr val="2E764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algn="ctr">
              <a:buNone/>
            </a:pPr>
            <a:r>
              <a:rPr lang="ru-RU" sz="24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  Данный </a:t>
            </a:r>
            <a:r>
              <a:rPr lang="ru-RU" sz="240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подход к оздоровлению рассматривает тело человека в области костно-мышечной системы, как тектонически устроенную </a:t>
            </a:r>
            <a:endParaRPr lang="ru-RU" sz="2400" dirty="0" smtClean="0">
              <a:solidFill>
                <a:srgbClr val="2E764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algn="ctr">
              <a:buNone/>
            </a:pPr>
            <a:r>
              <a:rPr lang="ru-RU" sz="2400" b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БИОНИЧЕСКУЮ </a:t>
            </a:r>
            <a:r>
              <a:rPr lang="ru-RU" sz="2400" b="1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СТЕРЖНЕ-ВАНТОВУЮ </a:t>
            </a:r>
            <a:r>
              <a:rPr lang="ru-RU" sz="240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конструкцию.</a:t>
            </a:r>
          </a:p>
          <a:p>
            <a:pPr>
              <a:buNone/>
            </a:pPr>
            <a:endParaRPr lang="ru-RU" dirty="0">
              <a:solidFill>
                <a:srgbClr val="588725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50127" y="5545448"/>
            <a:ext cx="11300460" cy="10283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267287"/>
            <a:ext cx="12192000" cy="1012874"/>
          </a:xfrm>
          <a:prstGeom prst="rect">
            <a:avLst/>
          </a:prstGeom>
          <a:solidFill>
            <a:srgbClr val="588725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          </a:t>
            </a:r>
            <a:endParaRPr lang="ru-RU" sz="32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2284699" y="659452"/>
            <a:ext cx="9481751" cy="5472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600" b="1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САМОВОССТАНОВЛЕНИЯ ЗДОРОВЬЯ</a:t>
            </a:r>
            <a:endParaRPr lang="ru-RU" sz="3600" b="1" dirty="0">
              <a:solidFill>
                <a:schemeClr val="bg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81258" y="368301"/>
            <a:ext cx="810846" cy="81084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909539" y="289672"/>
            <a:ext cx="73457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ОСТЕОКИНЕЗИС -  СПОСОБ ЕСТЕСТВЕННОГО</a:t>
            </a:r>
            <a:endParaRPr lang="ru-RU" sz="2400" b="1" dirty="0">
              <a:solidFill>
                <a:schemeClr val="bg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2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4073" y="2405451"/>
            <a:ext cx="8188407" cy="2215991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indent="323853">
              <a:lnSpc>
                <a:spcPct val="115000"/>
              </a:lnSpc>
              <a:buFont typeface="Arial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dirty="0" smtClean="0">
                <a:solidFill>
                  <a:srgbClr val="00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Формируют </a:t>
            </a:r>
            <a:r>
              <a:rPr lang="ru-RU" sz="2000" dirty="0">
                <a:solidFill>
                  <a:srgbClr val="00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мышечно-связочный корсет</a:t>
            </a:r>
            <a:r>
              <a:rPr lang="ru-RU" sz="2000" dirty="0" smtClean="0">
                <a:solidFill>
                  <a:srgbClr val="00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, который </a:t>
            </a:r>
            <a:r>
              <a:rPr lang="ru-RU" sz="2000" dirty="0">
                <a:solidFill>
                  <a:srgbClr val="00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препятствует деформации позвоночника, </a:t>
            </a:r>
            <a:endParaRPr lang="ru-RU" sz="2000" dirty="0" smtClean="0">
              <a:solidFill>
                <a:srgbClr val="000000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indent="323853">
              <a:lnSpc>
                <a:spcPct val="115000"/>
              </a:lnSpc>
              <a:buFont typeface="Arial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dirty="0" smtClean="0">
                <a:solidFill>
                  <a:srgbClr val="00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Исправляют </a:t>
            </a:r>
            <a:r>
              <a:rPr lang="ru-RU" sz="2000" dirty="0">
                <a:solidFill>
                  <a:srgbClr val="00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нарушения </a:t>
            </a:r>
            <a:r>
              <a:rPr lang="ru-RU" sz="2000" dirty="0" smtClean="0">
                <a:solidFill>
                  <a:srgbClr val="00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осанки</a:t>
            </a:r>
          </a:p>
          <a:p>
            <a:pPr indent="323853">
              <a:lnSpc>
                <a:spcPct val="115000"/>
              </a:lnSpc>
              <a:buFont typeface="Arial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dirty="0" smtClean="0">
                <a:solidFill>
                  <a:srgbClr val="00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Снимают </a:t>
            </a:r>
            <a:r>
              <a:rPr lang="ru-RU" sz="2000" dirty="0">
                <a:solidFill>
                  <a:srgbClr val="00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болевые </a:t>
            </a:r>
            <a:r>
              <a:rPr lang="ru-RU" sz="2000" dirty="0" smtClean="0">
                <a:solidFill>
                  <a:srgbClr val="00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синдромы </a:t>
            </a:r>
          </a:p>
          <a:p>
            <a:pPr indent="323853">
              <a:lnSpc>
                <a:spcPct val="115000"/>
              </a:lnSpc>
              <a:buFont typeface="Arial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dirty="0" smtClean="0">
                <a:solidFill>
                  <a:srgbClr val="00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Позволяют </a:t>
            </a:r>
            <a:r>
              <a:rPr lang="ru-RU" sz="2000" dirty="0">
                <a:solidFill>
                  <a:srgbClr val="00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бороться со скрытой и явной </a:t>
            </a:r>
            <a:r>
              <a:rPr lang="ru-RU" sz="2000" dirty="0" smtClean="0">
                <a:solidFill>
                  <a:srgbClr val="00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гиподинамией и </a:t>
            </a:r>
            <a:r>
              <a:rPr lang="ru-RU" sz="2000" dirty="0">
                <a:solidFill>
                  <a:srgbClr val="00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с их </a:t>
            </a:r>
            <a:r>
              <a:rPr lang="ru-RU" sz="2000" dirty="0" smtClean="0">
                <a:solidFill>
                  <a:srgbClr val="00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последствиями</a:t>
            </a:r>
            <a:endParaRPr lang="ru-RU" sz="2000" dirty="0">
              <a:solidFill>
                <a:srgbClr val="000000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pic>
        <p:nvPicPr>
          <p:cNvPr id="4" name="Рисунок 3" descr="Ременной тренажёр, длинный ремень или что-то напоминающее вожжи длиной 3 метра шириной 3,5см, накладывается на поясничный лордоз (там, где находится ремень на брюках) и натягивается спереди за концы руками, тем самым усиливая поясничный прогиб. "/>
          <p:cNvPicPr>
            <a:picLocks noChangeAspect="1"/>
          </p:cNvPicPr>
          <p:nvPr/>
        </p:nvPicPr>
        <p:blipFill rotWithShape="1">
          <a:blip r:embed="rId3" cstate="print"/>
          <a:srcRect l="9870" t="1782" r="16167" b="2965"/>
          <a:stretch/>
        </p:blipFill>
        <p:spPr>
          <a:xfrm>
            <a:off x="9425110" y="2432574"/>
            <a:ext cx="2584010" cy="4212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6"/>
          <p:cNvSpPr/>
          <p:nvPr/>
        </p:nvSpPr>
        <p:spPr>
          <a:xfrm>
            <a:off x="315513" y="4785360"/>
            <a:ext cx="9022083" cy="1862048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indent="323853">
              <a:lnSpc>
                <a:spcPct val="115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dirty="0">
                <a:solidFill>
                  <a:srgbClr val="00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Выполняется сидя, ремень-тренажёр находится на </a:t>
            </a:r>
            <a:r>
              <a:rPr lang="ru-RU" sz="2000" b="1" dirty="0" smtClean="0">
                <a:solidFill>
                  <a:srgbClr val="00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пояснице. </a:t>
            </a:r>
            <a:r>
              <a:rPr lang="ru-RU" sz="2000" dirty="0" smtClean="0">
                <a:solidFill>
                  <a:srgbClr val="00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Ременной тренажёр (длинный ремень, аналог вожжей </a:t>
            </a:r>
            <a:r>
              <a:rPr lang="ru-RU" sz="2000" dirty="0">
                <a:solidFill>
                  <a:srgbClr val="00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длиной </a:t>
            </a:r>
            <a:r>
              <a:rPr lang="ru-RU" sz="2000" b="1" dirty="0">
                <a:solidFill>
                  <a:srgbClr val="00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3</a:t>
            </a:r>
            <a:r>
              <a:rPr lang="ru-RU" sz="2000" dirty="0">
                <a:solidFill>
                  <a:srgbClr val="00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м </a:t>
            </a:r>
            <a:r>
              <a:rPr lang="ru-RU" sz="2000" dirty="0">
                <a:solidFill>
                  <a:srgbClr val="00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шириной </a:t>
            </a:r>
            <a:r>
              <a:rPr lang="ru-RU" sz="2000" b="1" dirty="0" smtClean="0">
                <a:solidFill>
                  <a:srgbClr val="00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3,5 см</a:t>
            </a:r>
            <a:r>
              <a:rPr lang="ru-RU" sz="2000" dirty="0" smtClean="0">
                <a:solidFill>
                  <a:srgbClr val="00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) </a:t>
            </a:r>
            <a:r>
              <a:rPr lang="ru-RU" sz="2000" dirty="0">
                <a:solidFill>
                  <a:srgbClr val="00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накладывается на поясничный лордоз </a:t>
            </a:r>
            <a:r>
              <a:rPr lang="ru-RU" sz="2000" dirty="0" smtClean="0">
                <a:solidFill>
                  <a:srgbClr val="00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(уровень ремня </a:t>
            </a:r>
            <a:r>
              <a:rPr lang="ru-RU" sz="2000" dirty="0">
                <a:solidFill>
                  <a:srgbClr val="00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на брюках) и натягивается спереди за концы руками, тем самым усиливая поясничный прогиб.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270042"/>
            <a:ext cx="12192000" cy="1012874"/>
          </a:xfrm>
          <a:prstGeom prst="rect">
            <a:avLst/>
          </a:prstGeom>
          <a:solidFill>
            <a:srgbClr val="588725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          </a:t>
            </a:r>
            <a:endParaRPr lang="ru-RU" sz="32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3093720" y="213360"/>
            <a:ext cx="9098280" cy="1158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БАЗОВЫЙ ПРИЁМ ОЗДОРОВИТЕЛЬНОГО  ВОЗДЕЙСТВИЯ  </a:t>
            </a: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ПРО  НА  ПОЯСНИЧНЫЙ  ОТДЕЛ</a:t>
            </a:r>
            <a:endParaRPr lang="ru-RU" sz="2400" b="1" dirty="0">
              <a:solidFill>
                <a:schemeClr val="bg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pic>
        <p:nvPicPr>
          <p:cNvPr id="9" name="Изображение 4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1620" y="390666"/>
            <a:ext cx="810846" cy="81084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975360" y="1381011"/>
            <a:ext cx="10378440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23853" algn="ctr">
              <a:lnSpc>
                <a:spcPct val="115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i="1" dirty="0" smtClean="0">
                <a:solidFill>
                  <a:srgbClr val="00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Базовые комплексы упражнений системы "УТРО" направлены на оздоровление позвоночника — главной опоры организма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051561" y="228600"/>
            <a:ext cx="210311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1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Техника выполнения</a:t>
            </a: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1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к ПРИМЕРУ 1  </a:t>
            </a:r>
          </a:p>
        </p:txBody>
      </p:sp>
    </p:spTree>
    <p:extLst>
      <p:ext uri="{BB962C8B-B14F-4D97-AF65-F5344CB8AC3E}">
        <p14:creationId xmlns:p14="http://schemas.microsoft.com/office/powerpoint/2010/main" val="5775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373380" y="4337061"/>
            <a:ext cx="4613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b="1" i="1">
                <a:solidFill>
                  <a:srgbClr val="002060"/>
                </a:solidFill>
                <a:latin typeface="Candara" pitchFamily="34" charset="0"/>
              </a:defRPr>
            </a:lvl1pPr>
          </a:lstStyle>
          <a:p>
            <a:pPr algn="ctr"/>
            <a:r>
              <a:rPr lang="ru-RU" b="0" i="0" cap="all" dirty="0">
                <a:solidFill>
                  <a:srgbClr val="E96717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хлопчато-бумажный ремень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86469" y="5851426"/>
            <a:ext cx="45415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b="1" i="1">
                <a:solidFill>
                  <a:srgbClr val="002060"/>
                </a:solidFill>
                <a:latin typeface="Candara" pitchFamily="34" charset="0"/>
              </a:defRPr>
            </a:lvl1pPr>
          </a:lstStyle>
          <a:p>
            <a:pPr algn="ctr"/>
            <a:r>
              <a:rPr lang="ru-RU" sz="2000" i="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Ремень выполняет роль ДОПОЛНИТЕЛЬНОГО ВАНТА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15"/>
          <a:stretch/>
        </p:blipFill>
        <p:spPr>
          <a:xfrm flipH="1">
            <a:off x="2314741" y="1897861"/>
            <a:ext cx="5037448" cy="3711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7541020" y="2104222"/>
            <a:ext cx="42630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b="1" i="1">
                <a:solidFill>
                  <a:srgbClr val="002060"/>
                </a:solidFill>
                <a:latin typeface="Candara" pitchFamily="34" charset="0"/>
              </a:defRPr>
            </a:lvl1pPr>
          </a:lstStyle>
          <a:p>
            <a:pPr algn="ctr"/>
            <a:r>
              <a:rPr lang="ru-RU" i="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Тренажёр </a:t>
            </a:r>
          </a:p>
          <a:p>
            <a:pPr algn="ctr"/>
            <a:r>
              <a:rPr lang="ru-RU" i="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для </a:t>
            </a:r>
            <a:r>
              <a:rPr lang="ru-RU" i="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выполнения </a:t>
            </a:r>
            <a:r>
              <a:rPr lang="ru-RU" i="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упражнений</a:t>
            </a:r>
            <a:endParaRPr lang="ru-RU" i="0" dirty="0">
              <a:solidFill>
                <a:srgbClr val="2E764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243840"/>
            <a:ext cx="12192000" cy="1036320"/>
          </a:xfrm>
          <a:prstGeom prst="rect">
            <a:avLst/>
          </a:prstGeom>
          <a:solidFill>
            <a:srgbClr val="588725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cap="all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          Базовый инструмент: </a:t>
            </a:r>
            <a:r>
              <a:rPr lang="ru-RU" sz="3200" cap="all" dirty="0" err="1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вант-тренажЁр</a:t>
            </a:r>
            <a:endParaRPr lang="ru-RU" sz="3200" cap="all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7" name="Изображение 4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9780" y="360186"/>
            <a:ext cx="810846" cy="81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08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Группа 46"/>
          <p:cNvGrpSpPr/>
          <p:nvPr/>
        </p:nvGrpSpPr>
        <p:grpSpPr>
          <a:xfrm>
            <a:off x="9534834" y="748432"/>
            <a:ext cx="2380732" cy="1956256"/>
            <a:chOff x="9430149" y="720121"/>
            <a:chExt cx="2380732" cy="1956256"/>
          </a:xfrm>
        </p:grpSpPr>
        <p:sp>
          <p:nvSpPr>
            <p:cNvPr id="46" name="Пятно 1 45"/>
            <p:cNvSpPr/>
            <p:nvPr/>
          </p:nvSpPr>
          <p:spPr>
            <a:xfrm>
              <a:off x="9430149" y="720121"/>
              <a:ext cx="2380732" cy="1956256"/>
            </a:xfrm>
            <a:prstGeom prst="irregularSeal1">
              <a:avLst/>
            </a:prstGeom>
            <a:gradFill>
              <a:gsLst>
                <a:gs pos="0">
                  <a:srgbClr val="E96717"/>
                </a:gs>
                <a:gs pos="50000">
                  <a:srgbClr val="E96717"/>
                </a:gs>
                <a:gs pos="100000">
                  <a:srgbClr val="FF0000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" name="TextBox 3"/>
            <p:cNvSpPr txBox="1"/>
            <p:nvPr/>
          </p:nvSpPr>
          <p:spPr>
            <a:xfrm rot="485520">
              <a:off x="9630015" y="1378764"/>
              <a:ext cx="19968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2400" b="1" i="1">
                  <a:solidFill>
                    <a:srgbClr val="002060"/>
                  </a:solidFill>
                  <a:latin typeface="Candara" pitchFamily="34" charset="0"/>
                </a:defRPr>
              </a:lvl1pPr>
            </a:lstStyle>
            <a:p>
              <a:pPr algn="ctr"/>
              <a:r>
                <a:rPr lang="ru-RU" sz="2800" dirty="0">
                  <a:solidFill>
                    <a:schemeClr val="bg1"/>
                  </a:solidFill>
                  <a:latin typeface="+mn-lt"/>
                </a:rPr>
                <a:t>Важно!!! 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447800" y="1342103"/>
            <a:ext cx="8463136" cy="1115266"/>
          </a:xfrm>
          <a:prstGeom prst="rect">
            <a:avLst/>
          </a:prstGeom>
          <a:noFill/>
        </p:spPr>
        <p:txBody>
          <a:bodyPr wrap="square" lIns="3600" tIns="3600" rIns="3600" bIns="3600" rtlCol="0">
            <a:spAutoFit/>
          </a:bodyPr>
          <a:lstStyle>
            <a:defPPr>
              <a:defRPr lang="ru-RU"/>
            </a:defPPr>
            <a:lvl1pPr>
              <a:defRPr sz="2400" b="1" i="1">
                <a:solidFill>
                  <a:srgbClr val="002060"/>
                </a:solidFill>
                <a:latin typeface="Candara" pitchFamily="34" charset="0"/>
              </a:defRPr>
            </a:lvl1pPr>
          </a:lstStyle>
          <a:p>
            <a:pPr algn="ctr"/>
            <a:r>
              <a:rPr lang="ru-RU" i="0" dirty="0" smtClean="0">
                <a:solidFill>
                  <a:srgbClr val="E96717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Специальный </a:t>
            </a:r>
            <a:r>
              <a:rPr lang="ru-RU" i="0" dirty="0">
                <a:solidFill>
                  <a:srgbClr val="E96717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способ ЗАХВАТА и НАТЯЖЕНИЕ  </a:t>
            </a:r>
            <a:endParaRPr lang="ru-RU" i="0" dirty="0" smtClean="0">
              <a:solidFill>
                <a:srgbClr val="E96717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algn="ctr"/>
            <a:r>
              <a:rPr lang="ru-RU" i="0" dirty="0" smtClean="0">
                <a:solidFill>
                  <a:srgbClr val="E96717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ремня </a:t>
            </a:r>
            <a:r>
              <a:rPr lang="ru-RU" i="0" dirty="0">
                <a:solidFill>
                  <a:srgbClr val="E96717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вызывает </a:t>
            </a:r>
            <a:r>
              <a:rPr lang="ru-RU" i="0" dirty="0" smtClean="0">
                <a:solidFill>
                  <a:srgbClr val="E96717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физиологическое </a:t>
            </a:r>
            <a:r>
              <a:rPr lang="ru-RU" i="0" dirty="0">
                <a:solidFill>
                  <a:srgbClr val="E96717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колебательное </a:t>
            </a:r>
            <a:endParaRPr lang="ru-RU" i="0" dirty="0" smtClean="0">
              <a:solidFill>
                <a:srgbClr val="E96717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algn="ctr"/>
            <a:r>
              <a:rPr lang="ru-RU" i="0" dirty="0" smtClean="0">
                <a:solidFill>
                  <a:srgbClr val="E96717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сокращение </a:t>
            </a:r>
            <a:r>
              <a:rPr lang="ru-RU" i="0" dirty="0">
                <a:solidFill>
                  <a:srgbClr val="E96717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мышц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32035" y="6039123"/>
            <a:ext cx="4453415" cy="622823"/>
          </a:xfrm>
          <a:prstGeom prst="rect">
            <a:avLst/>
          </a:prstGeom>
          <a:noFill/>
        </p:spPr>
        <p:txBody>
          <a:bodyPr wrap="square" lIns="3600" tIns="3600" rIns="3600" bIns="3600" rtlCol="0">
            <a:spAutoFit/>
          </a:bodyPr>
          <a:lstStyle>
            <a:defPPr>
              <a:defRPr lang="ru-RU"/>
            </a:defPPr>
            <a:lvl1pPr>
              <a:defRPr sz="2400" b="1" i="1">
                <a:solidFill>
                  <a:srgbClr val="002060"/>
                </a:solidFill>
                <a:latin typeface="Candara" pitchFamily="34" charset="0"/>
              </a:defRPr>
            </a:lvl1pPr>
          </a:lstStyle>
          <a:p>
            <a:pPr algn="ctr"/>
            <a:r>
              <a:rPr lang="ru-RU" sz="2000" i="0" dirty="0">
                <a:solidFill>
                  <a:srgbClr val="2E7641"/>
                </a:solidFill>
              </a:rPr>
              <a:t>Сила захвата – почти соскальзывание</a:t>
            </a:r>
          </a:p>
          <a:p>
            <a:pPr algn="ctr"/>
            <a:r>
              <a:rPr lang="ru-RU" sz="2000" i="0" dirty="0">
                <a:solidFill>
                  <a:srgbClr val="2E7641"/>
                </a:solidFill>
              </a:rPr>
              <a:t> – эффект ТРЕМОРА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584181" y="6042690"/>
            <a:ext cx="4708796" cy="622823"/>
          </a:xfrm>
          <a:prstGeom prst="rect">
            <a:avLst/>
          </a:prstGeom>
          <a:noFill/>
        </p:spPr>
        <p:txBody>
          <a:bodyPr wrap="square" lIns="3600" tIns="3600" rIns="3600" bIns="3600" rtlCol="0">
            <a:spAutoFit/>
          </a:bodyPr>
          <a:lstStyle>
            <a:defPPr>
              <a:defRPr lang="ru-RU"/>
            </a:defPPr>
            <a:lvl1pPr>
              <a:defRPr sz="2400" b="1" i="1">
                <a:solidFill>
                  <a:srgbClr val="002060"/>
                </a:solidFill>
                <a:latin typeface="Candara" pitchFamily="34" charset="0"/>
              </a:defRPr>
            </a:lvl1pPr>
          </a:lstStyle>
          <a:p>
            <a:pPr algn="ctr"/>
            <a:r>
              <a:rPr lang="ru-RU" sz="2000" i="0" dirty="0" smtClean="0">
                <a:solidFill>
                  <a:srgbClr val="2E7641"/>
                </a:solidFill>
              </a:rPr>
              <a:t>Запуск </a:t>
            </a:r>
            <a:r>
              <a:rPr lang="ru-RU" sz="2000" i="0" dirty="0">
                <a:solidFill>
                  <a:srgbClr val="2E7641"/>
                </a:solidFill>
              </a:rPr>
              <a:t>микродвижений </a:t>
            </a:r>
          </a:p>
          <a:p>
            <a:pPr algn="ctr"/>
            <a:r>
              <a:rPr lang="ru-RU" sz="2000" i="0" dirty="0">
                <a:solidFill>
                  <a:srgbClr val="2E7641"/>
                </a:solidFill>
              </a:rPr>
              <a:t>в суставах, т.н. СУСТАВНАЯ ИГРА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1868809" y="2857451"/>
            <a:ext cx="3598726" cy="2891626"/>
            <a:chOff x="1719723" y="1772627"/>
            <a:chExt cx="3598726" cy="2891626"/>
          </a:xfrm>
        </p:grpSpPr>
        <p:pic>
          <p:nvPicPr>
            <p:cNvPr id="14" name="Рисунок 13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3081" y="1772627"/>
              <a:ext cx="3535368" cy="2891626"/>
            </a:xfrm>
            <a:prstGeom prst="rect">
              <a:avLst/>
            </a:prstGeom>
            <a:ln cap="rnd"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Полилиния 7"/>
            <p:cNvSpPr/>
            <p:nvPr/>
          </p:nvSpPr>
          <p:spPr>
            <a:xfrm>
              <a:off x="3207302" y="3671173"/>
              <a:ext cx="686925" cy="463824"/>
            </a:xfrm>
            <a:custGeom>
              <a:avLst/>
              <a:gdLst>
                <a:gd name="connsiteX0" fmla="*/ 0 w 686925"/>
                <a:gd name="connsiteY0" fmla="*/ 278629 h 463824"/>
                <a:gd name="connsiteX1" fmla="*/ 57874 w 686925"/>
                <a:gd name="connsiteY1" fmla="*/ 348077 h 463824"/>
                <a:gd name="connsiteX2" fmla="*/ 312517 w 686925"/>
                <a:gd name="connsiteY2" fmla="*/ 836 h 463824"/>
                <a:gd name="connsiteX3" fmla="*/ 266218 w 686925"/>
                <a:gd name="connsiteY3" fmla="*/ 463824 h 463824"/>
                <a:gd name="connsiteX4" fmla="*/ 590309 w 686925"/>
                <a:gd name="connsiteY4" fmla="*/ 836 h 463824"/>
                <a:gd name="connsiteX5" fmla="*/ 509286 w 686925"/>
                <a:gd name="connsiteY5" fmla="*/ 417525 h 463824"/>
                <a:gd name="connsiteX6" fmla="*/ 671332 w 686925"/>
                <a:gd name="connsiteY6" fmla="*/ 324928 h 463824"/>
                <a:gd name="connsiteX7" fmla="*/ 671332 w 686925"/>
                <a:gd name="connsiteY7" fmla="*/ 290204 h 463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6925" h="463824">
                  <a:moveTo>
                    <a:pt x="0" y="278629"/>
                  </a:moveTo>
                  <a:cubicBezTo>
                    <a:pt x="2894" y="336502"/>
                    <a:pt x="5788" y="394376"/>
                    <a:pt x="57874" y="348077"/>
                  </a:cubicBezTo>
                  <a:cubicBezTo>
                    <a:pt x="109960" y="301778"/>
                    <a:pt x="277793" y="-18455"/>
                    <a:pt x="312517" y="836"/>
                  </a:cubicBezTo>
                  <a:cubicBezTo>
                    <a:pt x="347241" y="20127"/>
                    <a:pt x="219919" y="463824"/>
                    <a:pt x="266218" y="463824"/>
                  </a:cubicBezTo>
                  <a:cubicBezTo>
                    <a:pt x="312517" y="463824"/>
                    <a:pt x="549798" y="8552"/>
                    <a:pt x="590309" y="836"/>
                  </a:cubicBezTo>
                  <a:cubicBezTo>
                    <a:pt x="630820" y="-6881"/>
                    <a:pt x="495782" y="363510"/>
                    <a:pt x="509286" y="417525"/>
                  </a:cubicBezTo>
                  <a:cubicBezTo>
                    <a:pt x="522790" y="471540"/>
                    <a:pt x="644324" y="346148"/>
                    <a:pt x="671332" y="324928"/>
                  </a:cubicBezTo>
                  <a:cubicBezTo>
                    <a:pt x="698340" y="303708"/>
                    <a:pt x="684836" y="296956"/>
                    <a:pt x="671332" y="290204"/>
                  </a:cubicBezTo>
                </a:path>
              </a:pathLst>
            </a:custGeom>
            <a:noFill/>
            <a:ln w="38100">
              <a:solidFill>
                <a:srgbClr val="659A2A"/>
              </a:solidFill>
            </a:ln>
            <a:effectLst>
              <a:glow rad="114300">
                <a:srgbClr val="FFFFCC">
                  <a:alpha val="27000"/>
                </a:srgb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9" name="Полилиния 28"/>
            <p:cNvSpPr/>
            <p:nvPr/>
          </p:nvSpPr>
          <p:spPr>
            <a:xfrm>
              <a:off x="1719723" y="3416981"/>
              <a:ext cx="686925" cy="463824"/>
            </a:xfrm>
            <a:custGeom>
              <a:avLst/>
              <a:gdLst>
                <a:gd name="connsiteX0" fmla="*/ 0 w 686925"/>
                <a:gd name="connsiteY0" fmla="*/ 278629 h 463824"/>
                <a:gd name="connsiteX1" fmla="*/ 57874 w 686925"/>
                <a:gd name="connsiteY1" fmla="*/ 348077 h 463824"/>
                <a:gd name="connsiteX2" fmla="*/ 312517 w 686925"/>
                <a:gd name="connsiteY2" fmla="*/ 836 h 463824"/>
                <a:gd name="connsiteX3" fmla="*/ 266218 w 686925"/>
                <a:gd name="connsiteY3" fmla="*/ 463824 h 463824"/>
                <a:gd name="connsiteX4" fmla="*/ 590309 w 686925"/>
                <a:gd name="connsiteY4" fmla="*/ 836 h 463824"/>
                <a:gd name="connsiteX5" fmla="*/ 509286 w 686925"/>
                <a:gd name="connsiteY5" fmla="*/ 417525 h 463824"/>
                <a:gd name="connsiteX6" fmla="*/ 671332 w 686925"/>
                <a:gd name="connsiteY6" fmla="*/ 324928 h 463824"/>
                <a:gd name="connsiteX7" fmla="*/ 671332 w 686925"/>
                <a:gd name="connsiteY7" fmla="*/ 290204 h 463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6925" h="463824">
                  <a:moveTo>
                    <a:pt x="0" y="278629"/>
                  </a:moveTo>
                  <a:cubicBezTo>
                    <a:pt x="2894" y="336502"/>
                    <a:pt x="5788" y="394376"/>
                    <a:pt x="57874" y="348077"/>
                  </a:cubicBezTo>
                  <a:cubicBezTo>
                    <a:pt x="109960" y="301778"/>
                    <a:pt x="277793" y="-18455"/>
                    <a:pt x="312517" y="836"/>
                  </a:cubicBezTo>
                  <a:cubicBezTo>
                    <a:pt x="347241" y="20127"/>
                    <a:pt x="219919" y="463824"/>
                    <a:pt x="266218" y="463824"/>
                  </a:cubicBezTo>
                  <a:cubicBezTo>
                    <a:pt x="312517" y="463824"/>
                    <a:pt x="549798" y="8552"/>
                    <a:pt x="590309" y="836"/>
                  </a:cubicBezTo>
                  <a:cubicBezTo>
                    <a:pt x="630820" y="-6881"/>
                    <a:pt x="495782" y="363510"/>
                    <a:pt x="509286" y="417525"/>
                  </a:cubicBezTo>
                  <a:cubicBezTo>
                    <a:pt x="522790" y="471540"/>
                    <a:pt x="644324" y="346148"/>
                    <a:pt x="671332" y="324928"/>
                  </a:cubicBezTo>
                  <a:cubicBezTo>
                    <a:pt x="698340" y="303708"/>
                    <a:pt x="684836" y="296956"/>
                    <a:pt x="671332" y="290204"/>
                  </a:cubicBezTo>
                </a:path>
              </a:pathLst>
            </a:custGeom>
            <a:noFill/>
            <a:ln w="38100" cap="rnd">
              <a:solidFill>
                <a:srgbClr val="659A2A"/>
              </a:solidFill>
            </a:ln>
            <a:effectLst>
              <a:glow rad="114300">
                <a:srgbClr val="FFFFCC">
                  <a:alpha val="27000"/>
                </a:srgb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30" name="Прямая со стрелкой 29"/>
            <p:cNvCxnSpPr/>
            <p:nvPr/>
          </p:nvCxnSpPr>
          <p:spPr>
            <a:xfrm flipH="1">
              <a:off x="3413640" y="3211248"/>
              <a:ext cx="836559" cy="323393"/>
            </a:xfrm>
            <a:prstGeom prst="straightConnector1">
              <a:avLst/>
            </a:prstGeom>
            <a:ln w="63500" cap="rnd">
              <a:solidFill>
                <a:srgbClr val="659A2A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 стрелкой 30"/>
            <p:cNvCxnSpPr/>
            <p:nvPr/>
          </p:nvCxnSpPr>
          <p:spPr>
            <a:xfrm flipH="1">
              <a:off x="2358343" y="2953157"/>
              <a:ext cx="952016" cy="265283"/>
            </a:xfrm>
            <a:prstGeom prst="straightConnector1">
              <a:avLst/>
            </a:prstGeom>
            <a:ln w="63500" cap="rnd">
              <a:solidFill>
                <a:srgbClr val="659A2A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Группа 42"/>
          <p:cNvGrpSpPr/>
          <p:nvPr/>
        </p:nvGrpSpPr>
        <p:grpSpPr>
          <a:xfrm>
            <a:off x="6930109" y="2838546"/>
            <a:ext cx="3642691" cy="2891627"/>
            <a:chOff x="7254259" y="1633610"/>
            <a:chExt cx="3642691" cy="2891627"/>
          </a:xfrm>
        </p:grpSpPr>
        <p:pic>
          <p:nvPicPr>
            <p:cNvPr id="13" name="Рисунок 12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4259" y="1633610"/>
              <a:ext cx="3642691" cy="289162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32" name="Прямая со стрелкой 31"/>
            <p:cNvCxnSpPr/>
            <p:nvPr/>
          </p:nvCxnSpPr>
          <p:spPr>
            <a:xfrm flipH="1">
              <a:off x="7612652" y="2356331"/>
              <a:ext cx="966978" cy="0"/>
            </a:xfrm>
            <a:prstGeom prst="straightConnector1">
              <a:avLst/>
            </a:prstGeom>
            <a:ln w="63500" cap="rnd">
              <a:solidFill>
                <a:srgbClr val="659A2A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 стрелкой 32"/>
            <p:cNvCxnSpPr/>
            <p:nvPr/>
          </p:nvCxnSpPr>
          <p:spPr>
            <a:xfrm flipH="1" flipV="1">
              <a:off x="9663312" y="2315907"/>
              <a:ext cx="1089570" cy="80848"/>
            </a:xfrm>
            <a:prstGeom prst="straightConnector1">
              <a:avLst/>
            </a:prstGeom>
            <a:ln w="63500" cap="rnd">
              <a:solidFill>
                <a:srgbClr val="659A2A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Полилиния 40"/>
            <p:cNvSpPr/>
            <p:nvPr/>
          </p:nvSpPr>
          <p:spPr>
            <a:xfrm>
              <a:off x="8356447" y="1844854"/>
              <a:ext cx="686925" cy="463824"/>
            </a:xfrm>
            <a:custGeom>
              <a:avLst/>
              <a:gdLst>
                <a:gd name="connsiteX0" fmla="*/ 0 w 686925"/>
                <a:gd name="connsiteY0" fmla="*/ 278629 h 463824"/>
                <a:gd name="connsiteX1" fmla="*/ 57874 w 686925"/>
                <a:gd name="connsiteY1" fmla="*/ 348077 h 463824"/>
                <a:gd name="connsiteX2" fmla="*/ 312517 w 686925"/>
                <a:gd name="connsiteY2" fmla="*/ 836 h 463824"/>
                <a:gd name="connsiteX3" fmla="*/ 266218 w 686925"/>
                <a:gd name="connsiteY3" fmla="*/ 463824 h 463824"/>
                <a:gd name="connsiteX4" fmla="*/ 590309 w 686925"/>
                <a:gd name="connsiteY4" fmla="*/ 836 h 463824"/>
                <a:gd name="connsiteX5" fmla="*/ 509286 w 686925"/>
                <a:gd name="connsiteY5" fmla="*/ 417525 h 463824"/>
                <a:gd name="connsiteX6" fmla="*/ 671332 w 686925"/>
                <a:gd name="connsiteY6" fmla="*/ 324928 h 463824"/>
                <a:gd name="connsiteX7" fmla="*/ 671332 w 686925"/>
                <a:gd name="connsiteY7" fmla="*/ 290204 h 463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6925" h="463824">
                  <a:moveTo>
                    <a:pt x="0" y="278629"/>
                  </a:moveTo>
                  <a:cubicBezTo>
                    <a:pt x="2894" y="336502"/>
                    <a:pt x="5788" y="394376"/>
                    <a:pt x="57874" y="348077"/>
                  </a:cubicBezTo>
                  <a:cubicBezTo>
                    <a:pt x="109960" y="301778"/>
                    <a:pt x="277793" y="-18455"/>
                    <a:pt x="312517" y="836"/>
                  </a:cubicBezTo>
                  <a:cubicBezTo>
                    <a:pt x="347241" y="20127"/>
                    <a:pt x="219919" y="463824"/>
                    <a:pt x="266218" y="463824"/>
                  </a:cubicBezTo>
                  <a:cubicBezTo>
                    <a:pt x="312517" y="463824"/>
                    <a:pt x="549798" y="8552"/>
                    <a:pt x="590309" y="836"/>
                  </a:cubicBezTo>
                  <a:cubicBezTo>
                    <a:pt x="630820" y="-6881"/>
                    <a:pt x="495782" y="363510"/>
                    <a:pt x="509286" y="417525"/>
                  </a:cubicBezTo>
                  <a:cubicBezTo>
                    <a:pt x="522790" y="471540"/>
                    <a:pt x="644324" y="346148"/>
                    <a:pt x="671332" y="324928"/>
                  </a:cubicBezTo>
                  <a:cubicBezTo>
                    <a:pt x="698340" y="303708"/>
                    <a:pt x="684836" y="296956"/>
                    <a:pt x="671332" y="290204"/>
                  </a:cubicBezTo>
                </a:path>
              </a:pathLst>
            </a:custGeom>
            <a:noFill/>
            <a:ln w="38100">
              <a:solidFill>
                <a:srgbClr val="659A2A"/>
              </a:solidFill>
            </a:ln>
            <a:effectLst>
              <a:glow rad="114300">
                <a:srgbClr val="FFFFCC">
                  <a:alpha val="27000"/>
                </a:srgb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2" name="Полилиния 41"/>
            <p:cNvSpPr/>
            <p:nvPr/>
          </p:nvSpPr>
          <p:spPr>
            <a:xfrm>
              <a:off x="8935222" y="2548986"/>
              <a:ext cx="686925" cy="463824"/>
            </a:xfrm>
            <a:custGeom>
              <a:avLst/>
              <a:gdLst>
                <a:gd name="connsiteX0" fmla="*/ 0 w 686925"/>
                <a:gd name="connsiteY0" fmla="*/ 278629 h 463824"/>
                <a:gd name="connsiteX1" fmla="*/ 57874 w 686925"/>
                <a:gd name="connsiteY1" fmla="*/ 348077 h 463824"/>
                <a:gd name="connsiteX2" fmla="*/ 312517 w 686925"/>
                <a:gd name="connsiteY2" fmla="*/ 836 h 463824"/>
                <a:gd name="connsiteX3" fmla="*/ 266218 w 686925"/>
                <a:gd name="connsiteY3" fmla="*/ 463824 h 463824"/>
                <a:gd name="connsiteX4" fmla="*/ 590309 w 686925"/>
                <a:gd name="connsiteY4" fmla="*/ 836 h 463824"/>
                <a:gd name="connsiteX5" fmla="*/ 509286 w 686925"/>
                <a:gd name="connsiteY5" fmla="*/ 417525 h 463824"/>
                <a:gd name="connsiteX6" fmla="*/ 671332 w 686925"/>
                <a:gd name="connsiteY6" fmla="*/ 324928 h 463824"/>
                <a:gd name="connsiteX7" fmla="*/ 671332 w 686925"/>
                <a:gd name="connsiteY7" fmla="*/ 290204 h 463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6925" h="463824">
                  <a:moveTo>
                    <a:pt x="0" y="278629"/>
                  </a:moveTo>
                  <a:cubicBezTo>
                    <a:pt x="2894" y="336502"/>
                    <a:pt x="5788" y="394376"/>
                    <a:pt x="57874" y="348077"/>
                  </a:cubicBezTo>
                  <a:cubicBezTo>
                    <a:pt x="109960" y="301778"/>
                    <a:pt x="277793" y="-18455"/>
                    <a:pt x="312517" y="836"/>
                  </a:cubicBezTo>
                  <a:cubicBezTo>
                    <a:pt x="347241" y="20127"/>
                    <a:pt x="219919" y="463824"/>
                    <a:pt x="266218" y="463824"/>
                  </a:cubicBezTo>
                  <a:cubicBezTo>
                    <a:pt x="312517" y="463824"/>
                    <a:pt x="549798" y="8552"/>
                    <a:pt x="590309" y="836"/>
                  </a:cubicBezTo>
                  <a:cubicBezTo>
                    <a:pt x="630820" y="-6881"/>
                    <a:pt x="495782" y="363510"/>
                    <a:pt x="509286" y="417525"/>
                  </a:cubicBezTo>
                  <a:cubicBezTo>
                    <a:pt x="522790" y="471540"/>
                    <a:pt x="644324" y="346148"/>
                    <a:pt x="671332" y="324928"/>
                  </a:cubicBezTo>
                  <a:cubicBezTo>
                    <a:pt x="698340" y="303708"/>
                    <a:pt x="684836" y="296956"/>
                    <a:pt x="671332" y="290204"/>
                  </a:cubicBezTo>
                </a:path>
              </a:pathLst>
            </a:custGeom>
            <a:noFill/>
            <a:ln w="38100">
              <a:solidFill>
                <a:srgbClr val="659A2A"/>
              </a:solidFill>
            </a:ln>
            <a:effectLst>
              <a:glow rad="114300">
                <a:srgbClr val="FFFFCC">
                  <a:alpha val="27000"/>
                </a:srgb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45" name="Прямоугольник 44"/>
          <p:cNvSpPr/>
          <p:nvPr/>
        </p:nvSpPr>
        <p:spPr>
          <a:xfrm>
            <a:off x="0" y="198120"/>
            <a:ext cx="12192000" cy="914400"/>
          </a:xfrm>
          <a:prstGeom prst="rect">
            <a:avLst/>
          </a:prstGeom>
          <a:solidFill>
            <a:srgbClr val="588725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cap="all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Натяжение  ремня</a:t>
            </a:r>
            <a:endParaRPr lang="ru-RU" sz="2800" cap="all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cxnSp>
        <p:nvCxnSpPr>
          <p:cNvPr id="22" name="Прямая со стрелкой 21"/>
          <p:cNvCxnSpPr/>
          <p:nvPr/>
        </p:nvCxnSpPr>
        <p:spPr>
          <a:xfrm>
            <a:off x="8426814" y="3495554"/>
            <a:ext cx="1053296" cy="0"/>
          </a:xfrm>
          <a:prstGeom prst="straightConnector1">
            <a:avLst/>
          </a:prstGeom>
          <a:ln w="63500" cap="rnd">
            <a:solidFill>
              <a:srgbClr val="E9671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0816933" y="2568808"/>
            <a:ext cx="13317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«Ян» - захват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11187" y="2708375"/>
            <a:ext cx="14731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«Инь» - захват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26" name="Стрелка вправо 25"/>
          <p:cNvSpPr/>
          <p:nvPr/>
        </p:nvSpPr>
        <p:spPr>
          <a:xfrm>
            <a:off x="491362" y="3677694"/>
            <a:ext cx="1350783" cy="616054"/>
          </a:xfrm>
          <a:prstGeom prst="rightArrow">
            <a:avLst>
              <a:gd name="adj1" fmla="val 31250"/>
              <a:gd name="adj2" fmla="val 128125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8" name="Стрелка вправо 27"/>
          <p:cNvSpPr/>
          <p:nvPr/>
        </p:nvSpPr>
        <p:spPr>
          <a:xfrm rot="10800000">
            <a:off x="10725200" y="3620159"/>
            <a:ext cx="1350783" cy="616054"/>
          </a:xfrm>
          <a:prstGeom prst="rightArrow">
            <a:avLst>
              <a:gd name="adj1" fmla="val 31250"/>
              <a:gd name="adj2" fmla="val 128125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27" name="Изображение 4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9780" y="253506"/>
            <a:ext cx="810846" cy="81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66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3840" y="1449366"/>
            <a:ext cx="11750040" cy="522575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just"/>
            <a:endParaRPr lang="ru-RU" sz="2200" dirty="0" smtClean="0">
              <a:solidFill>
                <a:srgbClr val="2E764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algn="just"/>
            <a:r>
              <a:rPr lang="ru-RU" sz="22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Резонанс в биологической системе преобразовывает </a:t>
            </a:r>
            <a:r>
              <a:rPr lang="ru-RU" sz="2200" b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кинетическую энергию </a:t>
            </a:r>
            <a:r>
              <a:rPr lang="ru-RU" sz="22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движения</a:t>
            </a:r>
            <a:r>
              <a:rPr lang="ru-RU" sz="220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r>
              <a:rPr lang="ru-RU" sz="2200" b="1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в функциональную энергию </a:t>
            </a:r>
            <a:r>
              <a:rPr lang="ru-RU" sz="220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организма и далее </a:t>
            </a:r>
            <a:r>
              <a:rPr lang="ru-RU" sz="2200" b="1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в механизмы </a:t>
            </a:r>
            <a:r>
              <a:rPr lang="ru-RU" sz="2200" b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оздоровления. </a:t>
            </a:r>
            <a:endParaRPr lang="ru-RU" sz="2200" b="1" dirty="0">
              <a:solidFill>
                <a:srgbClr val="2E764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lvl="0" algn="just"/>
            <a:r>
              <a:rPr lang="ru-RU" sz="22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Резонанс </a:t>
            </a:r>
            <a:r>
              <a:rPr lang="ru-RU" sz="220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является наиболее устойчивым состоянием движения в природе</a:t>
            </a:r>
            <a:r>
              <a:rPr lang="ru-RU" sz="22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.</a:t>
            </a:r>
          </a:p>
          <a:p>
            <a:pPr lvl="0" algn="ctr">
              <a:buNone/>
            </a:pPr>
            <a:r>
              <a:rPr lang="ru-RU" sz="22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r>
              <a:rPr lang="ru-RU" sz="22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elvetica Neue Light" charset="0"/>
                <a:ea typeface="Helvetica Neue Light" charset="0"/>
                <a:cs typeface="Helvetica Neue Light" charset="0"/>
              </a:rPr>
              <a:t>Резонансные </a:t>
            </a:r>
            <a:r>
              <a:rPr lang="ru-RU" sz="22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elvetica Neue Light" charset="0"/>
                <a:ea typeface="Helvetica Neue Light" charset="0"/>
                <a:cs typeface="Helvetica Neue Light" charset="0"/>
              </a:rPr>
              <a:t>механизмы, устройства и </a:t>
            </a:r>
            <a:r>
              <a:rPr lang="ru-RU" sz="22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elvetica Neue Light" charset="0"/>
                <a:ea typeface="Helvetica Neue Light" charset="0"/>
                <a:cs typeface="Helvetica Neue Light" charset="0"/>
              </a:rPr>
              <a:t>резонансные </a:t>
            </a:r>
            <a:r>
              <a:rPr lang="ru-RU" sz="22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elvetica Neue Light" charset="0"/>
                <a:ea typeface="Helvetica Neue Light" charset="0"/>
                <a:cs typeface="Helvetica Neue Light" charset="0"/>
              </a:rPr>
              <a:t>технологии  </a:t>
            </a:r>
            <a:r>
              <a:rPr lang="ru-RU" sz="22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elvetica Neue Light" charset="0"/>
                <a:ea typeface="Helvetica Neue Light" charset="0"/>
                <a:cs typeface="Helvetica Neue Light" charset="0"/>
              </a:rPr>
              <a:t>имеют </a:t>
            </a:r>
            <a:r>
              <a:rPr lang="ru-RU" sz="22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elvetica Neue Light" charset="0"/>
                <a:ea typeface="Helvetica Neue Light" charset="0"/>
                <a:cs typeface="Helvetica Neue Light" charset="0"/>
              </a:rPr>
              <a:t>КПД ~ 100 </a:t>
            </a:r>
            <a:r>
              <a:rPr lang="ru-RU" sz="22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elvetica Neue Light" charset="0"/>
                <a:ea typeface="Helvetica Neue Light" charset="0"/>
                <a:cs typeface="Helvetica Neue Light" charset="0"/>
              </a:rPr>
              <a:t>% </a:t>
            </a:r>
            <a:endParaRPr lang="ru-RU" sz="2200" dirty="0" smtClean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lvl="0" algn="just">
              <a:buNone/>
            </a:pPr>
            <a:r>
              <a:rPr lang="ru-RU" sz="22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и </a:t>
            </a:r>
            <a:r>
              <a:rPr lang="ru-RU" sz="220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являются наиболее оптимальными и перспективными в физике, химии, биологии и медицине для техники, производства.</a:t>
            </a:r>
          </a:p>
          <a:p>
            <a:pPr lvl="0" algn="just"/>
            <a:r>
              <a:rPr lang="ru-RU" sz="220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При резонансе система </a:t>
            </a:r>
            <a:r>
              <a:rPr lang="ru-RU" sz="2200" b="1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минимально излучает </a:t>
            </a:r>
            <a:r>
              <a:rPr lang="ru-RU" sz="220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и </a:t>
            </a:r>
            <a:r>
              <a:rPr lang="ru-RU" sz="2200" b="1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максимально запасает энергию</a:t>
            </a:r>
            <a:r>
              <a:rPr lang="ru-RU" sz="220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. В условиях резонанса </a:t>
            </a:r>
            <a:r>
              <a:rPr lang="ru-RU" sz="22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требуются </a:t>
            </a:r>
            <a:r>
              <a:rPr lang="ru-RU" sz="220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минимальные энергетические затраты для разрушения или стабилизации системы.</a:t>
            </a:r>
          </a:p>
          <a:p>
            <a:pPr lvl="0" algn="just"/>
            <a:r>
              <a:rPr lang="ru-RU" sz="220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Эволюция </a:t>
            </a:r>
            <a:r>
              <a:rPr lang="ru-RU" sz="22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проявляется </a:t>
            </a:r>
            <a:r>
              <a:rPr lang="ru-RU" sz="220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через переход из одного резонансного состояния движения в другое под действием внешних возмущающих факторов</a:t>
            </a:r>
            <a:r>
              <a:rPr lang="ru-RU" sz="22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.</a:t>
            </a:r>
          </a:p>
          <a:p>
            <a:pPr lvl="0" algn="ctr">
              <a:buNone/>
            </a:pPr>
            <a:r>
              <a:rPr lang="ru-RU" sz="22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r>
              <a:rPr lang="ru-RU" sz="22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elvetica Neue Light" charset="0"/>
                <a:ea typeface="Helvetica Neue Light" charset="0"/>
                <a:cs typeface="Helvetica Neue Light" charset="0"/>
              </a:rPr>
              <a:t>Хаос и </a:t>
            </a:r>
            <a:r>
              <a:rPr lang="ru-RU" sz="22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elvetica Neue Light" charset="0"/>
                <a:ea typeface="Helvetica Neue Light" charset="0"/>
                <a:cs typeface="Helvetica Neue Light" charset="0"/>
              </a:rPr>
              <a:t>периодичность - </a:t>
            </a:r>
            <a:r>
              <a:rPr lang="ru-RU" sz="22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elvetica Neue Light" charset="0"/>
                <a:ea typeface="Helvetica Neue Light" charset="0"/>
                <a:cs typeface="Helvetica Neue Light" charset="0"/>
              </a:rPr>
              <a:t>две стороны одного явления - эволюции и времени</a:t>
            </a:r>
            <a:r>
              <a:rPr lang="ru-RU" sz="22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elvetica Neue Light" charset="0"/>
                <a:ea typeface="Helvetica Neue Light" charset="0"/>
                <a:cs typeface="Helvetica Neue Light" charset="0"/>
              </a:rPr>
              <a:t>.</a:t>
            </a:r>
            <a:endParaRPr lang="ru-RU" sz="22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270042"/>
            <a:ext cx="12192000" cy="1012874"/>
          </a:xfrm>
          <a:prstGeom prst="rect">
            <a:avLst/>
          </a:prstGeom>
          <a:solidFill>
            <a:srgbClr val="588725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          </a:t>
            </a:r>
            <a:endParaRPr lang="ru-RU" sz="32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530626" y="353728"/>
            <a:ext cx="9010601" cy="8455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РЕЗОНАНСНЫЕ КОЛЕБАНИЯ</a:t>
            </a:r>
            <a:br>
              <a:rPr lang="ru-RU" sz="2800" b="1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</a:br>
            <a:r>
              <a:rPr lang="ru-RU" sz="2800" b="1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в биологических системах</a:t>
            </a:r>
          </a:p>
        </p:txBody>
      </p:sp>
      <p:pic>
        <p:nvPicPr>
          <p:cNvPr id="5" name="Изображение 4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9780" y="360186"/>
            <a:ext cx="810846" cy="81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57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42302"/>
            <a:ext cx="10789920" cy="81321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Резонанс </a:t>
            </a:r>
            <a:r>
              <a:rPr lang="ru-RU" sz="2400" b="1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позволяет </a:t>
            </a:r>
            <a:r>
              <a:rPr lang="ru-RU" sz="2400" b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объяснить</a:t>
            </a:r>
            <a:r>
              <a:rPr lang="ru-RU" sz="2400" b="1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 </a:t>
            </a:r>
            <a:r>
              <a:rPr lang="ru-RU" sz="2400" b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многочисленные </a:t>
            </a:r>
          </a:p>
          <a:p>
            <a:pPr marL="0" indent="0" algn="ctr">
              <a:buNone/>
            </a:pPr>
            <a:r>
              <a:rPr lang="ru-RU" sz="2400" b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«аномальные» явления </a:t>
            </a:r>
          </a:p>
          <a:p>
            <a:pPr algn="just">
              <a:buFontTx/>
              <a:buChar char="-"/>
            </a:pPr>
            <a:endParaRPr lang="ru-RU" sz="800" dirty="0" smtClean="0">
              <a:solidFill>
                <a:srgbClr val="2E764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marL="0" indent="0">
              <a:buNone/>
            </a:pPr>
            <a:endParaRPr lang="ru-RU" sz="2200" dirty="0">
              <a:solidFill>
                <a:srgbClr val="2E764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270042"/>
            <a:ext cx="12192000" cy="1012874"/>
          </a:xfrm>
          <a:prstGeom prst="rect">
            <a:avLst/>
          </a:prstGeom>
          <a:solidFill>
            <a:srgbClr val="588725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          </a:t>
            </a:r>
            <a:endParaRPr lang="ru-RU" sz="32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292626" y="308008"/>
            <a:ext cx="9010601" cy="845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РЕЗОНАНС - НАИБОЛЕЕ УСТОЙЧИВОЕ СОСТОЯНИЕ ДВИЖЕНИЯ В ПРИРОДЕ</a:t>
            </a:r>
            <a:endParaRPr lang="ru-RU" sz="24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5" name="Изображение 4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9780" y="360186"/>
            <a:ext cx="810846" cy="81084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30743" y="2451854"/>
            <a:ext cx="4733475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just">
              <a:buNone/>
            </a:pPr>
            <a:r>
              <a:rPr lang="ru-RU" sz="2000" b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Ускорение биохимических реакций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90723" y="3351014"/>
            <a:ext cx="3600153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Гомеопатию, </a:t>
            </a:r>
          </a:p>
          <a:p>
            <a:pPr algn="just"/>
            <a:r>
              <a:rPr lang="ru-RU" sz="20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«</a:t>
            </a:r>
            <a:r>
              <a:rPr lang="ru-RU" sz="2000" dirty="0" err="1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трансмутацию</a:t>
            </a:r>
            <a:r>
              <a:rPr lang="ru-RU" sz="20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» элементов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74320" y="4567535"/>
            <a:ext cx="4632960" cy="193899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Бесконтактную активацию жидкостей</a:t>
            </a:r>
            <a:r>
              <a:rPr lang="ru-RU" sz="20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: </a:t>
            </a:r>
          </a:p>
          <a:p>
            <a:pPr algn="just"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 «холодный» термоядерный синтез,    </a:t>
            </a:r>
          </a:p>
          <a:p>
            <a:pPr algn="just"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 запись «информации» на воде, </a:t>
            </a:r>
          </a:p>
          <a:p>
            <a:pPr algn="just"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 </a:t>
            </a:r>
            <a:r>
              <a:rPr lang="ru-RU" sz="2000" dirty="0" err="1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БАД-ы</a:t>
            </a:r>
            <a:r>
              <a:rPr lang="ru-RU" sz="20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,</a:t>
            </a:r>
          </a:p>
          <a:p>
            <a:pPr algn="just"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 «новые неизвестные биополя»,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187440" y="2420035"/>
            <a:ext cx="5486400" cy="132343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000" b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Вихревые генераторы тепла и энергии </a:t>
            </a:r>
          </a:p>
          <a:p>
            <a:pPr algn="ctr">
              <a:buNone/>
            </a:pPr>
            <a:r>
              <a:rPr lang="ru-RU" sz="20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с </a:t>
            </a:r>
            <a:r>
              <a:rPr lang="ru-RU" sz="2000" b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КПЭ &gt;100 %,</a:t>
            </a:r>
          </a:p>
          <a:p>
            <a:pPr algn="ctr">
              <a:buNone/>
            </a:pPr>
            <a:r>
              <a:rPr lang="ru-RU" sz="2000" b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r>
              <a:rPr lang="ru-RU" sz="20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«сверхновые торсионные передатчики информации»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836920" y="4049375"/>
            <a:ext cx="6096000" cy="10156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buNone/>
            </a:pPr>
            <a:r>
              <a:rPr lang="ru-RU" sz="2000" b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Уникальное действие</a:t>
            </a:r>
          </a:p>
          <a:p>
            <a:pPr algn="ctr">
              <a:buNone/>
            </a:pPr>
            <a:r>
              <a:rPr lang="ru-RU" sz="20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слабоминерализованных стерилизующих, дезинфицирующих и моющих растворов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248400" y="5452795"/>
            <a:ext cx="5410200" cy="101566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000" b="1" dirty="0" err="1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Антиоксидантные</a:t>
            </a:r>
            <a:r>
              <a:rPr lang="ru-RU" sz="2000" b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свойства и резонансную </a:t>
            </a:r>
            <a:r>
              <a:rPr lang="ru-RU" sz="2000" b="1" dirty="0" err="1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микрокластерную</a:t>
            </a:r>
            <a:r>
              <a:rPr lang="ru-RU" sz="2000" b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структуру водных растворов</a:t>
            </a:r>
          </a:p>
        </p:txBody>
      </p:sp>
    </p:spTree>
    <p:extLst>
      <p:ext uri="{BB962C8B-B14F-4D97-AF65-F5344CB8AC3E}">
        <p14:creationId xmlns:p14="http://schemas.microsoft.com/office/powerpoint/2010/main" val="311608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credia.ru/wp-content/uploads/media/%D0%A8%D0%BF%D0%BE%D1%80%D0%B0-%D0%A2%D0%95%D0%A0%D0%9C%D0%95%D0%A5/image41.jpe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" r="2711" b="4248"/>
          <a:stretch/>
        </p:blipFill>
        <p:spPr bwMode="auto">
          <a:xfrm>
            <a:off x="6192313" y="4895048"/>
            <a:ext cx="5421229" cy="162475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Прямоугольник 9"/>
          <p:cNvSpPr/>
          <p:nvPr/>
        </p:nvSpPr>
        <p:spPr>
          <a:xfrm>
            <a:off x="0" y="270042"/>
            <a:ext cx="12192000" cy="1012874"/>
          </a:xfrm>
          <a:prstGeom prst="rect">
            <a:avLst/>
          </a:prstGeom>
          <a:solidFill>
            <a:srgbClr val="588725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          </a:t>
            </a:r>
            <a:endParaRPr lang="ru-RU" sz="32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808707" y="353728"/>
            <a:ext cx="8732520" cy="845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Принцип наименьшего действия </a:t>
            </a:r>
          </a:p>
        </p:txBody>
      </p:sp>
      <p:pic>
        <p:nvPicPr>
          <p:cNvPr id="6" name="Изображение 4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9780" y="360186"/>
            <a:ext cx="810846" cy="81084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59080" y="1844040"/>
            <a:ext cx="5562600" cy="230058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000" b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Принцип наименьшего действия </a:t>
            </a:r>
            <a:r>
              <a:rPr lang="ru-RU" sz="20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лежит в основе уравнений и законов физики,</a:t>
            </a:r>
          </a:p>
          <a:p>
            <a:pPr algn="ctr">
              <a:buNone/>
            </a:pPr>
            <a:r>
              <a:rPr lang="ru-RU" sz="20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живой природы. </a:t>
            </a:r>
          </a:p>
          <a:p>
            <a:pPr algn="ctr">
              <a:buNone/>
            </a:pPr>
            <a:endParaRPr lang="ru-RU" sz="2000" dirty="0" smtClean="0">
              <a:solidFill>
                <a:srgbClr val="2E764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algn="ctr">
              <a:buNone/>
            </a:pPr>
            <a:r>
              <a:rPr lang="ru-RU" sz="20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Он описан в работах </a:t>
            </a:r>
            <a:r>
              <a:rPr lang="ru-RU" sz="2000" b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Пуанкаре А., Лебедева П.Н., </a:t>
            </a:r>
            <a:r>
              <a:rPr lang="ru-RU" sz="2000" b="1" dirty="0" err="1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Овендена</a:t>
            </a:r>
            <a:r>
              <a:rPr lang="ru-RU" sz="2000" b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М.В., </a:t>
            </a:r>
            <a:r>
              <a:rPr lang="ru-RU" sz="2000" b="1" dirty="0" err="1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Четаева</a:t>
            </a:r>
            <a:r>
              <a:rPr lang="ru-RU" sz="2000" b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Н.Г., </a:t>
            </a:r>
            <a:r>
              <a:rPr lang="ru-RU" sz="2000" b="1" dirty="0" err="1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Блехмана</a:t>
            </a:r>
            <a:r>
              <a:rPr lang="ru-RU" sz="2000" b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И.И., </a:t>
            </a:r>
            <a:r>
              <a:rPr lang="ru-RU" sz="2000" b="1" dirty="0" err="1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Широносова</a:t>
            </a:r>
            <a:r>
              <a:rPr lang="ru-RU" sz="2000" b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В.Г.</a:t>
            </a:r>
            <a:endParaRPr lang="ru-RU" sz="2000" b="1" dirty="0">
              <a:solidFill>
                <a:srgbClr val="2E764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943600" y="1866037"/>
            <a:ext cx="6050280" cy="224676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000" b="1" dirty="0" err="1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Резона́нс</a:t>
            </a:r>
            <a:r>
              <a:rPr lang="ru-RU" sz="20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 (фр. </a:t>
            </a:r>
            <a:r>
              <a:rPr lang="fr-FR" sz="20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resonance</a:t>
            </a:r>
            <a:r>
              <a:rPr lang="ru-RU" sz="20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, от лат. </a:t>
            </a:r>
            <a:r>
              <a:rPr lang="la-Latn" sz="20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resono</a:t>
            </a:r>
            <a:r>
              <a:rPr lang="ru-RU" sz="20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 «откликаюсь») -  явление</a:t>
            </a:r>
          </a:p>
          <a:p>
            <a:pPr algn="ctr">
              <a:buNone/>
            </a:pPr>
            <a:r>
              <a:rPr lang="ru-RU" sz="20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резкого возрастания амплитуды </a:t>
            </a:r>
          </a:p>
          <a:p>
            <a:pPr algn="ctr">
              <a:buNone/>
            </a:pPr>
            <a:r>
              <a:rPr lang="ru-RU" sz="20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вынужденных колебаний, </a:t>
            </a:r>
          </a:p>
          <a:p>
            <a:pPr algn="ctr">
              <a:buNone/>
            </a:pPr>
            <a:r>
              <a:rPr lang="ru-RU" sz="20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которое наступает при совпадении частоты собственных колебаний с частотой колебаний вынуждающей силы. </a:t>
            </a:r>
            <a:endParaRPr lang="ru-RU" sz="2000" dirty="0">
              <a:solidFill>
                <a:srgbClr val="2E764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40080" y="4873675"/>
            <a:ext cx="4709160" cy="132343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000" b="1" i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При помощи резонанса можно выделить и/или усилить даже весьма слабые периодические колебания.</a:t>
            </a:r>
            <a:endParaRPr lang="ru-RU" sz="2000" b="1" i="1" dirty="0">
              <a:solidFill>
                <a:srgbClr val="2E764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56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pomogispine.com/wp-content/uploads/2015/01/pic-292-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7" t="35343" r="-287" b="34349"/>
          <a:stretch/>
        </p:blipFill>
        <p:spPr bwMode="auto">
          <a:xfrm>
            <a:off x="3261314" y="2577112"/>
            <a:ext cx="3692249" cy="2419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43" t="5270" r="25313" b="26149"/>
          <a:stretch/>
        </p:blipFill>
        <p:spPr>
          <a:xfrm>
            <a:off x="7473782" y="1615440"/>
            <a:ext cx="4047657" cy="4983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797976" y="5257800"/>
            <a:ext cx="2629010" cy="8500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200" dirty="0" smtClean="0">
                <a:solidFill>
                  <a:srgbClr val="2E7641"/>
                </a:solidFill>
                <a:latin typeface="+mn-lt"/>
              </a:rPr>
              <a:t>Дорсопатия</a:t>
            </a:r>
          </a:p>
          <a:p>
            <a:r>
              <a:rPr lang="ru-RU" sz="2200" dirty="0" smtClean="0">
                <a:solidFill>
                  <a:srgbClr val="2E7641"/>
                </a:solidFill>
                <a:latin typeface="+mn-lt"/>
              </a:rPr>
              <a:t>грудного отдела</a:t>
            </a:r>
            <a:endParaRPr lang="ru-RU" sz="2200" dirty="0">
              <a:solidFill>
                <a:srgbClr val="2E7641"/>
              </a:solidFill>
              <a:latin typeface="+mn-l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270042"/>
            <a:ext cx="12192000" cy="1012874"/>
          </a:xfrm>
          <a:prstGeom prst="rect">
            <a:avLst/>
          </a:prstGeom>
          <a:solidFill>
            <a:srgbClr val="588725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          </a:t>
            </a:r>
            <a:endParaRPr lang="ru-RU" sz="32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773679" y="187365"/>
            <a:ext cx="864108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kern="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r>
              <a:rPr lang="ru-RU" sz="2400" b="1" kern="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БАЗОВЫЙ ПРИЁМ ОЗДОРОВИТЕЛЬНОГО </a:t>
            </a: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kern="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ВОЗДЕЙСТВИЯ НА ГРУДНОЙ ОТДЕЛ ПОЗВОНОЧНИКА</a:t>
            </a:r>
            <a:endParaRPr lang="ru-RU" sz="2400" b="1" dirty="0">
              <a:solidFill>
                <a:schemeClr val="bg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341120" y="217182"/>
            <a:ext cx="746760" cy="7276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80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3</a:t>
            </a:r>
            <a:endParaRPr lang="ru-RU" sz="80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929640" y="610263"/>
            <a:ext cx="1498826" cy="7460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Пример  </a:t>
            </a:r>
            <a:r>
              <a:rPr lang="en-US" sz="28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endParaRPr lang="ru-RU" sz="28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9" name="Изображение 4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0497" y="373338"/>
            <a:ext cx="810846" cy="810846"/>
          </a:xfrm>
          <a:prstGeom prst="rect">
            <a:avLst/>
          </a:prstGeom>
        </p:spPr>
      </p:pic>
      <p:pic>
        <p:nvPicPr>
          <p:cNvPr id="15" name="Рисунок 14" descr="Картинки по запросу наклон таза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60" t="915" r="1211" b="1483"/>
          <a:stretch/>
        </p:blipFill>
        <p:spPr bwMode="auto">
          <a:xfrm>
            <a:off x="721176" y="1560914"/>
            <a:ext cx="1953803" cy="5059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9444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http://v-ugnivenko.ru/med/posture2.files/image062.jpg"/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54" r="1818" b="21818"/>
          <a:stretch/>
        </p:blipFill>
        <p:spPr bwMode="auto">
          <a:xfrm>
            <a:off x="609600" y="2011016"/>
            <a:ext cx="4039993" cy="2828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http://v-ugnivenko.ru/med/posture2.files/image066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50" t="4436" r="189" b="53769"/>
          <a:stretch/>
        </p:blipFill>
        <p:spPr bwMode="auto">
          <a:xfrm>
            <a:off x="8180567" y="1919576"/>
            <a:ext cx="3485323" cy="2756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http://kiselevav.ru/yoga/yoga_therapia/yt_s_scolios/patogenez_07_all_body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41" t="11947" r="17186" b="57686"/>
          <a:stretch/>
        </p:blipFill>
        <p:spPr bwMode="auto">
          <a:xfrm>
            <a:off x="1423649" y="5128593"/>
            <a:ext cx="2133600" cy="1497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43" t="5270" r="25313" b="26149"/>
          <a:stretch/>
        </p:blipFill>
        <p:spPr>
          <a:xfrm>
            <a:off x="4861560" y="2545080"/>
            <a:ext cx="2956560" cy="3718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Стрелка вправо с вырезом 2"/>
          <p:cNvSpPr/>
          <p:nvPr/>
        </p:nvSpPr>
        <p:spPr>
          <a:xfrm>
            <a:off x="7227735" y="2920716"/>
            <a:ext cx="978408" cy="4846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" t="4164" r="3677" b="6967"/>
          <a:stretch/>
        </p:blipFill>
        <p:spPr>
          <a:xfrm>
            <a:off x="2193235" y="2770805"/>
            <a:ext cx="970973" cy="45318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" t="4164" r="3677" b="6967"/>
          <a:stretch/>
        </p:blipFill>
        <p:spPr>
          <a:xfrm rot="20696956">
            <a:off x="2144109" y="5694461"/>
            <a:ext cx="970973" cy="45318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954" y="3197589"/>
            <a:ext cx="872301" cy="799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0" y="239562"/>
            <a:ext cx="12192000" cy="1012874"/>
          </a:xfrm>
          <a:prstGeom prst="rect">
            <a:avLst/>
          </a:prstGeom>
          <a:solidFill>
            <a:srgbClr val="588725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          </a:t>
            </a:r>
            <a:endParaRPr lang="ru-RU" sz="32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743200" y="239366"/>
            <a:ext cx="9250680" cy="11047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ДОПОЛНИТЕЛЬНАЯ КОРРЕКЦИЯ НАРУШЕНИЙ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В ГРУДНОМ ОТДЕЛЕ ПОЗВОНОЧНИКА</a:t>
            </a:r>
            <a:endParaRPr lang="ru-RU" sz="24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13" name="Изображение 4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16860" y="390666"/>
            <a:ext cx="810846" cy="810846"/>
          </a:xfrm>
          <a:prstGeom prst="rect">
            <a:avLst/>
          </a:prstGeom>
        </p:spPr>
      </p:pic>
      <p:sp>
        <p:nvSpPr>
          <p:cNvPr id="2" name="Нашивка 1"/>
          <p:cNvSpPr/>
          <p:nvPr/>
        </p:nvSpPr>
        <p:spPr>
          <a:xfrm rot="5400000">
            <a:off x="2460749" y="1379888"/>
            <a:ext cx="406628" cy="819736"/>
          </a:xfrm>
          <a:prstGeom prst="chevr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42050" y="577334"/>
            <a:ext cx="12811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Бонус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19491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Объект 11" descr="http://saitistika.nedug.ru/common/data/pub/images/articles/94672/6106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56120" y="1844040"/>
            <a:ext cx="2148840" cy="4587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http://saitistika.nedug.ru/common/data/pub/images/articles/94672/610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617" y="1839227"/>
            <a:ext cx="1724504" cy="4596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http://saitistika.nedug.ru/common/data/pub/images/articles/94672/610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120" y="1874521"/>
            <a:ext cx="2865120" cy="442361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0" y="270042"/>
            <a:ext cx="12192000" cy="1012874"/>
          </a:xfrm>
          <a:prstGeom prst="rect">
            <a:avLst/>
          </a:prstGeom>
          <a:solidFill>
            <a:srgbClr val="588725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          </a:t>
            </a:r>
            <a:endParaRPr lang="ru-RU" sz="32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835757" y="399249"/>
            <a:ext cx="8732520" cy="8455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ПРИМЕР  РАСПРОСТРАНЁННОЙ КАРТИНЫ НАРУШЕНИЙ ОСАНКИ</a:t>
            </a:r>
            <a:endParaRPr lang="ru-RU" sz="28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8" name="Изображение 4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9780" y="360186"/>
            <a:ext cx="810846" cy="81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56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925" y="2019118"/>
            <a:ext cx="3734407" cy="3814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304" y="2049597"/>
            <a:ext cx="5944505" cy="3791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0" y="270042"/>
            <a:ext cx="12192000" cy="1012874"/>
          </a:xfrm>
          <a:prstGeom prst="rect">
            <a:avLst/>
          </a:prstGeom>
          <a:solidFill>
            <a:srgbClr val="588725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          </a:t>
            </a:r>
            <a:endParaRPr lang="ru-RU" sz="32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835757" y="270042"/>
            <a:ext cx="8732520" cy="845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ОБЫЧНЫЕ ВОЗДЕЙСТВИЯ</a:t>
            </a:r>
            <a:endParaRPr lang="ru-RU" sz="32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6" name="Изображение 4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9780" y="360186"/>
            <a:ext cx="810846" cy="81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770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745673"/>
            <a:ext cx="11597639" cy="4898968"/>
          </a:xfrm>
        </p:spPr>
        <p:txBody>
          <a:bodyPr>
            <a:norm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ru-RU" sz="2000" dirty="0" smtClean="0">
                <a:solidFill>
                  <a:srgbClr val="58872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  Улучшает </a:t>
            </a:r>
            <a:r>
              <a:rPr lang="ru-RU" sz="2000" dirty="0">
                <a:solidFill>
                  <a:srgbClr val="58872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кровоснабжение и ускорение обмена веществ в суставах и окружающих мышцах </a:t>
            </a:r>
            <a:endParaRPr lang="ru-RU" sz="2000" dirty="0" smtClean="0">
              <a:solidFill>
                <a:srgbClr val="588725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ru-RU" sz="2000" dirty="0" smtClean="0">
                <a:solidFill>
                  <a:srgbClr val="58872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 Как </a:t>
            </a:r>
            <a:r>
              <a:rPr lang="ru-RU" sz="2000" dirty="0">
                <a:solidFill>
                  <a:srgbClr val="58872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следствие, </a:t>
            </a:r>
            <a:r>
              <a:rPr lang="ru-RU" sz="2000" dirty="0" smtClean="0">
                <a:solidFill>
                  <a:srgbClr val="58872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способствует </a:t>
            </a:r>
            <a:r>
              <a:rPr lang="ru-RU" sz="2000" dirty="0">
                <a:solidFill>
                  <a:srgbClr val="58872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более активной выработке внутрисуставной (синовиальной) жидкости и улучшению питания внутрисуставных хрящей, которые также являются соединительнотканными образованиями</a:t>
            </a:r>
            <a:r>
              <a:rPr lang="ru-RU" sz="2000" dirty="0" smtClean="0">
                <a:solidFill>
                  <a:srgbClr val="58872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.</a:t>
            </a:r>
          </a:p>
          <a:p>
            <a:pPr marL="457200" indent="-457200" algn="just">
              <a:buNone/>
            </a:pPr>
            <a:endParaRPr lang="ru-RU" sz="2000" dirty="0" smtClean="0">
              <a:solidFill>
                <a:srgbClr val="588725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marL="457200" indent="-457200" algn="just">
              <a:buNone/>
            </a:pPr>
            <a:r>
              <a:rPr lang="ru-RU" sz="2000" dirty="0" smtClean="0">
                <a:solidFill>
                  <a:srgbClr val="58872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                                                       </a:t>
            </a:r>
            <a:r>
              <a:rPr lang="ru-RU" sz="2000" b="1" dirty="0" smtClean="0">
                <a:solidFill>
                  <a:srgbClr val="58872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РЕЗУЛЬТАТ </a:t>
            </a:r>
            <a:endParaRPr lang="ru-RU" sz="2000" b="1" dirty="0">
              <a:solidFill>
                <a:srgbClr val="588725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algn="just"/>
            <a:r>
              <a:rPr lang="ru-RU" sz="2000" dirty="0" smtClean="0">
                <a:solidFill>
                  <a:srgbClr val="58872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 Оптимизация </a:t>
            </a:r>
            <a:r>
              <a:rPr lang="ru-RU" sz="2000" dirty="0">
                <a:solidFill>
                  <a:srgbClr val="58872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внутренней биодинамической работы костно-мышечной </a:t>
            </a:r>
            <a:r>
              <a:rPr lang="ru-RU" sz="2000" dirty="0" smtClean="0">
                <a:solidFill>
                  <a:srgbClr val="58872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системы.</a:t>
            </a:r>
          </a:p>
          <a:p>
            <a:pPr algn="just"/>
            <a:r>
              <a:rPr lang="ru-RU" sz="2000" b="1" dirty="0" smtClean="0">
                <a:solidFill>
                  <a:srgbClr val="58872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 Сохранение здоровья </a:t>
            </a:r>
            <a:r>
              <a:rPr lang="ru-RU" sz="2000" b="1" dirty="0">
                <a:solidFill>
                  <a:srgbClr val="58872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позвоночника</a:t>
            </a:r>
            <a:r>
              <a:rPr lang="ru-RU" sz="2000" dirty="0">
                <a:solidFill>
                  <a:srgbClr val="58872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, суставов, мышц, фасций</a:t>
            </a:r>
            <a:r>
              <a:rPr lang="ru-RU" sz="2000" baseline="30000" dirty="0">
                <a:solidFill>
                  <a:srgbClr val="58872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r>
              <a:rPr lang="ru-RU" sz="2000" dirty="0">
                <a:solidFill>
                  <a:srgbClr val="58872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и </a:t>
            </a:r>
            <a:r>
              <a:rPr lang="ru-RU" sz="2000" dirty="0" smtClean="0">
                <a:solidFill>
                  <a:srgbClr val="58872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сосудов.</a:t>
            </a:r>
          </a:p>
          <a:p>
            <a:pPr algn="just"/>
            <a:r>
              <a:rPr lang="ru-RU" sz="2000" dirty="0" smtClean="0">
                <a:solidFill>
                  <a:srgbClr val="58872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 Укрепление сухожильно-мышечного корсета.</a:t>
            </a:r>
          </a:p>
          <a:p>
            <a:pPr algn="just"/>
            <a:r>
              <a:rPr lang="ru-RU" sz="2000" dirty="0" smtClean="0">
                <a:solidFill>
                  <a:srgbClr val="58872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 Восстановление </a:t>
            </a:r>
            <a:r>
              <a:rPr lang="ru-RU" sz="2000" dirty="0">
                <a:solidFill>
                  <a:srgbClr val="58872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и </a:t>
            </a:r>
            <a:r>
              <a:rPr lang="ru-RU" sz="2000" dirty="0" smtClean="0">
                <a:solidFill>
                  <a:srgbClr val="58872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улучшение работы </a:t>
            </a:r>
            <a:r>
              <a:rPr lang="ru-RU" sz="2000" dirty="0">
                <a:solidFill>
                  <a:srgbClr val="58872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внутренних органов</a:t>
            </a:r>
            <a:r>
              <a:rPr lang="ru-RU" sz="2000" dirty="0" smtClean="0">
                <a:solidFill>
                  <a:srgbClr val="58872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.</a:t>
            </a:r>
          </a:p>
          <a:p>
            <a:pPr algn="just"/>
            <a:r>
              <a:rPr lang="ru-RU" sz="2000" dirty="0" smtClean="0">
                <a:solidFill>
                  <a:srgbClr val="58872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 Повышение адаптационных свойств </a:t>
            </a:r>
            <a:r>
              <a:rPr lang="ru-RU" sz="2000" dirty="0">
                <a:solidFill>
                  <a:srgbClr val="58872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организма </a:t>
            </a:r>
            <a:r>
              <a:rPr lang="ru-RU" sz="2000" dirty="0" smtClean="0">
                <a:solidFill>
                  <a:srgbClr val="58872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к </a:t>
            </a:r>
            <a:r>
              <a:rPr lang="ru-RU" sz="2000" dirty="0">
                <a:solidFill>
                  <a:srgbClr val="58872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неблагоприятным условиям </a:t>
            </a:r>
            <a:r>
              <a:rPr lang="ru-RU" sz="2000" dirty="0" smtClean="0">
                <a:solidFill>
                  <a:srgbClr val="58872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проживания и </a:t>
            </a:r>
            <a:r>
              <a:rPr lang="ru-RU" sz="2000" dirty="0">
                <a:solidFill>
                  <a:srgbClr val="58872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к возрастным изменениям</a:t>
            </a:r>
            <a:r>
              <a:rPr lang="ru-RU" sz="2000" dirty="0" smtClean="0">
                <a:solidFill>
                  <a:srgbClr val="58872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.</a:t>
            </a:r>
            <a:endParaRPr lang="ru-RU" sz="2000" dirty="0">
              <a:solidFill>
                <a:srgbClr val="588725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67287"/>
            <a:ext cx="12192000" cy="1012874"/>
          </a:xfrm>
          <a:prstGeom prst="rect">
            <a:avLst/>
          </a:prstGeom>
          <a:solidFill>
            <a:srgbClr val="588725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2407256" y="591874"/>
            <a:ext cx="8668045" cy="6652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pc="3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1258" y="368301"/>
            <a:ext cx="810846" cy="810846"/>
          </a:xfrm>
          <a:prstGeom prst="rect">
            <a:avLst/>
          </a:prstGeom>
        </p:spPr>
      </p:pic>
      <p:sp>
        <p:nvSpPr>
          <p:cNvPr id="8" name="Объект 2"/>
          <p:cNvSpPr txBox="1">
            <a:spLocks/>
          </p:cNvSpPr>
          <p:nvPr/>
        </p:nvSpPr>
        <p:spPr>
          <a:xfrm>
            <a:off x="2303584" y="507260"/>
            <a:ext cx="9598856" cy="5183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ДЕЙСТВИЕ </a:t>
            </a:r>
            <a:r>
              <a:rPr lang="ru-RU" sz="28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ПРО-ТО ГИМНАСТИКИ ОСТЕОКИНЕЗИСА</a:t>
            </a:r>
            <a:endParaRPr lang="ru-RU" sz="2800" b="1" spc="3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endParaRPr lang="ru-RU" dirty="0"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27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103" y="2008809"/>
            <a:ext cx="3740547" cy="407249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757" y="270042"/>
            <a:ext cx="8732520" cy="845502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ОБЫЧНЫЕ МАНИПУЛЯЦИИ</a:t>
            </a:r>
            <a:endParaRPr lang="ru-RU" sz="32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316" y="2024049"/>
            <a:ext cx="6407426" cy="407249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0" y="270042"/>
            <a:ext cx="12192000" cy="1012874"/>
          </a:xfrm>
          <a:prstGeom prst="rect">
            <a:avLst/>
          </a:prstGeom>
          <a:solidFill>
            <a:srgbClr val="588725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          </a:t>
            </a:r>
            <a:endParaRPr lang="ru-RU" sz="32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6" name="Изображение 4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9780" y="360186"/>
            <a:ext cx="810846" cy="81084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935849" y="516374"/>
            <a:ext cx="57218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ОБЫЧНЫЕ ВОЗДЕЙСТВИЯ</a:t>
            </a:r>
            <a:endParaRPr lang="ru-RU" sz="32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13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pomogispine.com/wp-content/uploads/2015/01/pic-292-3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27" t="1" r="11565" b="63815"/>
          <a:stretch/>
        </p:blipFill>
        <p:spPr bwMode="auto">
          <a:xfrm>
            <a:off x="2789455" y="2471211"/>
            <a:ext cx="2776118" cy="2416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2" t="4679" r="13984" b="3541"/>
          <a:stretch/>
        </p:blipFill>
        <p:spPr>
          <a:xfrm>
            <a:off x="6101947" y="2187136"/>
            <a:ext cx="4443472" cy="3907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849610" y="5154282"/>
            <a:ext cx="2222339" cy="12457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200" b="1" dirty="0" smtClean="0">
                <a:solidFill>
                  <a:srgbClr val="2E7641"/>
                </a:solidFill>
                <a:latin typeface="+mn-lt"/>
              </a:rPr>
              <a:t>Дорсопатия</a:t>
            </a:r>
          </a:p>
          <a:p>
            <a:r>
              <a:rPr lang="ru-RU" sz="2200" b="1" dirty="0" smtClean="0">
                <a:solidFill>
                  <a:srgbClr val="2E7641"/>
                </a:solidFill>
                <a:latin typeface="+mn-lt"/>
              </a:rPr>
              <a:t>шейного отдела</a:t>
            </a:r>
            <a:endParaRPr lang="ru-RU" sz="2200" b="1" dirty="0">
              <a:solidFill>
                <a:srgbClr val="2E7641"/>
              </a:solidFill>
              <a:latin typeface="+mn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270042"/>
            <a:ext cx="12192000" cy="1012874"/>
          </a:xfrm>
          <a:prstGeom prst="rect">
            <a:avLst/>
          </a:prstGeom>
          <a:solidFill>
            <a:srgbClr val="588725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          </a:t>
            </a:r>
            <a:endParaRPr lang="ru-RU" sz="32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407920" y="548640"/>
            <a:ext cx="9784080" cy="7467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kern="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   </a:t>
            </a:r>
            <a:r>
              <a:rPr lang="ru-RU" sz="2400" b="1" kern="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БАЗОВЫЙ ПРИЁМ ОЗДОРОВИТЕЛЬНОГО </a:t>
            </a: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kern="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ВОЗДЕЙСТВИЯ  НА ШЕЙНЫЙ ОТДЕЛ ПОЗВОНОЧНИКА </a:t>
            </a:r>
            <a:r>
              <a:rPr lang="ru-RU" sz="24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/>
            </a:r>
            <a:br>
              <a:rPr lang="ru-RU" sz="24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endParaRPr lang="ru-RU" sz="24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264920" y="217182"/>
            <a:ext cx="877286" cy="6972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80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3</a:t>
            </a:r>
            <a:endParaRPr lang="ru-RU" sz="80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028911" y="762000"/>
            <a:ext cx="1302809" cy="4273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Пример </a:t>
            </a:r>
            <a:r>
              <a:rPr lang="en-US" sz="28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endParaRPr lang="ru-RU" sz="28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12" name="Изображение 4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4435" y="363297"/>
            <a:ext cx="810846" cy="810846"/>
          </a:xfrm>
          <a:prstGeom prst="rect">
            <a:avLst/>
          </a:prstGeom>
        </p:spPr>
      </p:pic>
      <p:pic>
        <p:nvPicPr>
          <p:cNvPr id="13" name="Рисунок 12" descr="Картинки по запросу наклон таза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73" t="8582" r="47378" b="3418"/>
          <a:stretch/>
        </p:blipFill>
        <p:spPr bwMode="auto">
          <a:xfrm>
            <a:off x="433010" y="2544009"/>
            <a:ext cx="1820071" cy="2270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 descr="Картинки по запросу наклон таза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28" t="5645" r="2072" b="1387"/>
          <a:stretch/>
        </p:blipFill>
        <p:spPr bwMode="auto">
          <a:xfrm>
            <a:off x="10852484" y="1368981"/>
            <a:ext cx="1139667" cy="2029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Стрелка вправо 1"/>
          <p:cNvSpPr/>
          <p:nvPr/>
        </p:nvSpPr>
        <p:spPr>
          <a:xfrm>
            <a:off x="10056215" y="254400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189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3"/>
          <p:cNvPicPr>
            <a:picLocks noChangeAspect="1"/>
          </p:cNvPicPr>
          <p:nvPr/>
        </p:nvPicPr>
        <p:blipFill>
          <a:blip r:embed="rId3" cstate="print">
            <a:alphaModFix/>
          </a:blip>
          <a:srcRect l="20903" t="32963" r="16113" b="37173"/>
          <a:stretch>
            <a:fillRect/>
          </a:stretch>
        </p:blipFill>
        <p:spPr>
          <a:xfrm>
            <a:off x="9706113" y="2783823"/>
            <a:ext cx="2287458" cy="2526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5"/>
          <p:cNvPicPr>
            <a:picLocks noChangeAspect="1"/>
          </p:cNvPicPr>
          <p:nvPr/>
        </p:nvPicPr>
        <p:blipFill>
          <a:blip r:embed="rId4" cstate="print">
            <a:alphaModFix/>
          </a:blip>
          <a:srcRect l="7726" t="5102" r="31951" b="297"/>
          <a:stretch>
            <a:fillRect/>
          </a:stretch>
        </p:blipFill>
        <p:spPr>
          <a:xfrm>
            <a:off x="215723" y="1906291"/>
            <a:ext cx="3519367" cy="4354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3967566" y="1549832"/>
            <a:ext cx="5191932" cy="3507883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indent="323853" algn="just">
              <a:lnSpc>
                <a:spcPct val="115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100" dirty="0"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 </a:t>
            </a:r>
          </a:p>
          <a:p>
            <a:pPr indent="323853" algn="ctr">
              <a:lnSpc>
                <a:spcPct val="115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dirty="0">
                <a:solidFill>
                  <a:srgbClr val="00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Ременной тренажёр накладывается на </a:t>
            </a:r>
            <a:r>
              <a:rPr lang="ru-RU" sz="2000" dirty="0" smtClean="0">
                <a:solidFill>
                  <a:srgbClr val="00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   область </a:t>
            </a:r>
            <a:r>
              <a:rPr lang="ru-RU" sz="2000" dirty="0">
                <a:solidFill>
                  <a:srgbClr val="00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затылка у основания черепа</a:t>
            </a:r>
            <a:r>
              <a:rPr lang="ru-RU" sz="2000" dirty="0" smtClean="0">
                <a:solidFill>
                  <a:srgbClr val="00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.</a:t>
            </a:r>
          </a:p>
          <a:p>
            <a:pPr indent="323853" algn="ctr">
              <a:lnSpc>
                <a:spcPct val="115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000" dirty="0" smtClean="0">
              <a:solidFill>
                <a:srgbClr val="000000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indent="323853" algn="ctr">
              <a:lnSpc>
                <a:spcPct val="115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dirty="0" smtClean="0">
                <a:solidFill>
                  <a:srgbClr val="00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Ремень удерживается двумя пальцами рук с небольшим натяжением под углом </a:t>
            </a:r>
            <a:r>
              <a:rPr lang="ru-RU" sz="2000" b="1" dirty="0" smtClean="0"/>
              <a:t>45</a:t>
            </a:r>
            <a:r>
              <a:rPr lang="ru-RU" sz="2000" b="1" baseline="30000" dirty="0" smtClean="0"/>
              <a:t>0</a:t>
            </a:r>
            <a:r>
              <a:rPr lang="ru-RU" sz="2000" b="1" dirty="0" smtClean="0"/>
              <a:t> С</a:t>
            </a:r>
            <a:r>
              <a:rPr lang="ru-RU" sz="2000" dirty="0" smtClean="0"/>
              <a:t> </a:t>
            </a:r>
            <a:r>
              <a:rPr lang="ru-RU" sz="2000" dirty="0" smtClean="0">
                <a:solidFill>
                  <a:srgbClr val="00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r>
              <a:rPr lang="ru-RU" sz="2000" dirty="0" err="1" smtClean="0">
                <a:solidFill>
                  <a:srgbClr val="00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с</a:t>
            </a:r>
            <a:r>
              <a:rPr lang="ru-RU" sz="2000" dirty="0" smtClean="0">
                <a:solidFill>
                  <a:srgbClr val="00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направлением вверх</a:t>
            </a:r>
          </a:p>
          <a:p>
            <a:pPr indent="323853" algn="ctr">
              <a:lnSpc>
                <a:spcPct val="115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dirty="0" smtClean="0">
                <a:solidFill>
                  <a:srgbClr val="00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r>
              <a:rPr lang="ru-RU" sz="2000" b="1" dirty="0">
                <a:solidFill>
                  <a:srgbClr val="00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1-1,5 мин</a:t>
            </a:r>
            <a:r>
              <a:rPr lang="ru-RU" sz="2000" dirty="0">
                <a:solidFill>
                  <a:srgbClr val="00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., </a:t>
            </a:r>
            <a:endParaRPr lang="ru-RU" sz="2000" dirty="0" smtClean="0">
              <a:solidFill>
                <a:srgbClr val="000000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indent="323853" algn="ctr">
              <a:lnSpc>
                <a:spcPct val="115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dirty="0" smtClean="0">
                <a:solidFill>
                  <a:srgbClr val="00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до </a:t>
            </a:r>
            <a:r>
              <a:rPr lang="ru-RU" sz="2000" dirty="0">
                <a:solidFill>
                  <a:srgbClr val="00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исчезновения состояния </a:t>
            </a:r>
            <a:r>
              <a:rPr lang="ru-RU" sz="2000" dirty="0" smtClean="0">
                <a:solidFill>
                  <a:srgbClr val="00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комфорта.</a:t>
            </a:r>
            <a:endParaRPr lang="ru-RU" sz="2000" dirty="0">
              <a:solidFill>
                <a:srgbClr val="000000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indent="323853" algn="just">
              <a:lnSpc>
                <a:spcPct val="115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200" dirty="0">
                <a:solidFill>
                  <a:srgbClr val="000000"/>
                </a:solidFill>
                <a:ea typeface="Times New Roman" pitchFamily="18"/>
                <a:cs typeface="Times New Roman" pitchFamily="18"/>
              </a:rPr>
              <a:t> 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874576" y="5469290"/>
            <a:ext cx="7997126" cy="1154162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indent="323853" algn="ctr">
              <a:lnSpc>
                <a:spcPct val="115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i="1" dirty="0">
                <a:solidFill>
                  <a:srgbClr val="00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В результате упражнения восстанавливается кровообращение головного мозга и глаз, пазух носа, проходят  боли – мигреневого типа, улучшается питание корней волос.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209082"/>
            <a:ext cx="12192000" cy="1012874"/>
          </a:xfrm>
          <a:prstGeom prst="rect">
            <a:avLst/>
          </a:prstGeom>
          <a:solidFill>
            <a:srgbClr val="588725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          </a:t>
            </a:r>
            <a:endParaRPr lang="ru-RU" sz="32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026920" y="350519"/>
            <a:ext cx="10165080" cy="13258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r>
              <a:rPr lang="ru-RU" sz="24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БАЗОВЫЙ ПРИЁМ ОЗДОРОВИТЕЛЬНОГО ВОЗДЕЙСТВИЯ </a:t>
            </a:r>
            <a:endParaRPr lang="en-US" sz="2400" dirty="0" smtClean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НА АТЛАНТО-ЗАТЫЛОЧНЫЙ СУСТАВ (С1) и ГОЛОВУ</a:t>
            </a: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/>
            </a:r>
            <a:br>
              <a:rPr lang="ru-RU" sz="24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endParaRPr lang="ru-RU" sz="24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005840" y="217182"/>
            <a:ext cx="807720" cy="681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80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4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883921" y="807720"/>
            <a:ext cx="1219199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Пример</a:t>
            </a:r>
            <a:r>
              <a:rPr lang="ru-RU" sz="28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endParaRPr lang="ru-RU" sz="28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12" name="Изображение 4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337" y="358136"/>
            <a:ext cx="810846" cy="810846"/>
          </a:xfrm>
          <a:prstGeom prst="rect">
            <a:avLst/>
          </a:prstGeom>
        </p:spPr>
      </p:pic>
      <p:pic>
        <p:nvPicPr>
          <p:cNvPr id="13" name="Рисунок 12" descr="Картинки по запросу человеческий мозг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760" y="1097280"/>
            <a:ext cx="3246120" cy="16916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590" t="44910" r="27768" b="30307"/>
          <a:stretch/>
        </p:blipFill>
        <p:spPr bwMode="auto">
          <a:xfrm rot="8294126">
            <a:off x="10561420" y="2567163"/>
            <a:ext cx="970940" cy="366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Стрелка вправо с вырезом 14"/>
          <p:cNvSpPr/>
          <p:nvPr/>
        </p:nvSpPr>
        <p:spPr>
          <a:xfrm rot="19375467">
            <a:off x="9275596" y="4670801"/>
            <a:ext cx="690258" cy="317036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599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75619" y="1627246"/>
            <a:ext cx="8243489" cy="376602"/>
          </a:xfrm>
          <a:prstGeom prst="rect">
            <a:avLst/>
          </a:prstGeom>
          <a:noFill/>
        </p:spPr>
        <p:txBody>
          <a:bodyPr wrap="square" lIns="3600" tIns="3600" rIns="3600" bIns="3600" rtlCol="0">
            <a:spAutoFit/>
          </a:bodyPr>
          <a:lstStyle>
            <a:defPPr>
              <a:defRPr lang="ru-RU"/>
            </a:defPPr>
            <a:lvl1pPr>
              <a:defRPr sz="2400" b="1" i="1">
                <a:solidFill>
                  <a:srgbClr val="002060"/>
                </a:solidFill>
                <a:latin typeface="Candara" pitchFamily="34" charset="0"/>
              </a:defRPr>
            </a:lvl1pPr>
          </a:lstStyle>
          <a:p>
            <a:r>
              <a:rPr lang="ru-RU" b="0" i="0" cap="all" dirty="0" smtClean="0">
                <a:solidFill>
                  <a:srgbClr val="E96717"/>
                </a:solidFill>
                <a:latin typeface="Helvetica Neue" charset="0"/>
                <a:ea typeface="Helvetica Neue" charset="0"/>
                <a:cs typeface="Helvetica Neue" charset="0"/>
              </a:rPr>
              <a:t>Микроколебательные движения приводят к:</a:t>
            </a:r>
            <a:endParaRPr lang="ru-RU" b="0" i="0" cap="all" dirty="0">
              <a:solidFill>
                <a:srgbClr val="E96717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76194" y="2115722"/>
            <a:ext cx="9761220" cy="587441"/>
          </a:xfrm>
          <a:prstGeom prst="rect">
            <a:avLst/>
          </a:prstGeom>
          <a:noFill/>
          <a:ln>
            <a:noFill/>
          </a:ln>
        </p:spPr>
        <p:txBody>
          <a:bodyPr wrap="square" lIns="72000" tIns="108000" rIns="72000" bIns="108000" rtlCol="0" anchor="ctr" anchorCtr="0">
            <a:spAutoFit/>
          </a:bodyPr>
          <a:lstStyle>
            <a:defPPr>
              <a:defRPr lang="ru-RU"/>
            </a:defPPr>
            <a:lvl1pPr>
              <a:defRPr sz="2400" b="1" i="1">
                <a:solidFill>
                  <a:srgbClr val="002060"/>
                </a:solidFill>
                <a:latin typeface="Candara" pitchFamily="34" charset="0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0" i="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Расслаблению </a:t>
            </a:r>
            <a:r>
              <a:rPr lang="ru-RU" b="0" i="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мышц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76194" y="2592135"/>
            <a:ext cx="9761220" cy="587441"/>
          </a:xfrm>
          <a:prstGeom prst="rect">
            <a:avLst/>
          </a:prstGeom>
          <a:noFill/>
        </p:spPr>
        <p:txBody>
          <a:bodyPr wrap="square" lIns="72000" tIns="108000" rIns="72000" bIns="108000" rtlCol="0" anchor="ctr" anchorCtr="0">
            <a:spAutoFit/>
          </a:bodyPr>
          <a:lstStyle>
            <a:defPPr>
              <a:defRPr lang="ru-RU"/>
            </a:defPPr>
            <a:lvl1pPr>
              <a:defRPr sz="2400" b="1" i="1">
                <a:solidFill>
                  <a:srgbClr val="002060"/>
                </a:solidFill>
                <a:latin typeface="Candara" pitchFamily="34" charset="0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0" i="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Укреплению </a:t>
            </a:r>
            <a:r>
              <a:rPr lang="ru-RU" b="0" i="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мышечно-связочного аппарата суставов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76194" y="5158026"/>
            <a:ext cx="9761220" cy="587441"/>
          </a:xfrm>
          <a:prstGeom prst="rect">
            <a:avLst/>
          </a:prstGeom>
          <a:noFill/>
        </p:spPr>
        <p:txBody>
          <a:bodyPr wrap="square" lIns="72000" tIns="108000" rIns="72000" bIns="108000" rtlCol="0" anchor="ctr" anchorCtr="0">
            <a:spAutoFit/>
          </a:bodyPr>
          <a:lstStyle>
            <a:defPPr>
              <a:defRPr lang="ru-RU"/>
            </a:defPPr>
            <a:lvl1pPr>
              <a:defRPr sz="2400" b="1" i="1">
                <a:solidFill>
                  <a:srgbClr val="002060"/>
                </a:solidFill>
                <a:latin typeface="Candara" pitchFamily="34" charset="0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0" i="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Снятию </a:t>
            </a:r>
            <a:r>
              <a:rPr lang="ru-RU" b="0" i="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болевых ощущений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76194" y="4743168"/>
            <a:ext cx="9761220" cy="525886"/>
          </a:xfrm>
          <a:prstGeom prst="rect">
            <a:avLst/>
          </a:prstGeom>
          <a:noFill/>
        </p:spPr>
        <p:txBody>
          <a:bodyPr wrap="square" lIns="72000" tIns="108000" rIns="72000" bIns="108000" rtlCol="0" anchor="ctr" anchorCtr="0">
            <a:spAutoFit/>
          </a:bodyPr>
          <a:lstStyle>
            <a:defPPr>
              <a:defRPr lang="ru-RU"/>
            </a:defPPr>
            <a:lvl1pPr>
              <a:defRPr sz="2400" b="1" i="1">
                <a:solidFill>
                  <a:srgbClr val="002060"/>
                </a:solidFill>
                <a:latin typeface="Candara" pitchFamily="34" charset="0"/>
              </a:defRPr>
            </a:lvl1pPr>
          </a:lstStyle>
          <a:p>
            <a:pPr marL="342900" indent="-34290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ru-RU" b="0" i="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Внутреннему </a:t>
            </a:r>
            <a:r>
              <a:rPr lang="ru-RU" b="0" i="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массажу органов, восстановлению их функций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76194" y="3730713"/>
            <a:ext cx="9761220" cy="587441"/>
          </a:xfrm>
          <a:prstGeom prst="rect">
            <a:avLst/>
          </a:prstGeom>
          <a:noFill/>
        </p:spPr>
        <p:txBody>
          <a:bodyPr wrap="square" lIns="72000" tIns="108000" rIns="72000" bIns="108000" rtlCol="0" anchor="ctr" anchorCtr="0">
            <a:spAutoFit/>
          </a:bodyPr>
          <a:lstStyle>
            <a:defPPr>
              <a:defRPr lang="ru-RU"/>
            </a:defPPr>
            <a:lvl1pPr>
              <a:defRPr sz="2400" b="1" i="1">
                <a:solidFill>
                  <a:srgbClr val="002060"/>
                </a:solidFill>
                <a:latin typeface="Candara" pitchFamily="34" charset="0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0" i="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Раздвижению </a:t>
            </a:r>
            <a:r>
              <a:rPr lang="ru-RU" b="0" i="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сопряженных костных структур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76194" y="4197183"/>
            <a:ext cx="9761220" cy="587441"/>
          </a:xfrm>
          <a:prstGeom prst="rect">
            <a:avLst/>
          </a:prstGeom>
          <a:noFill/>
        </p:spPr>
        <p:txBody>
          <a:bodyPr wrap="square" lIns="72000" tIns="108000" rIns="72000" bIns="108000" rtlCol="0" anchor="ctr" anchorCtr="0">
            <a:spAutoFit/>
          </a:bodyPr>
          <a:lstStyle>
            <a:defPPr>
              <a:defRPr lang="ru-RU"/>
            </a:defPPr>
            <a:lvl1pPr>
              <a:defRPr sz="2400" b="1" i="1">
                <a:solidFill>
                  <a:srgbClr val="002060"/>
                </a:solidFill>
                <a:latin typeface="Candara" pitchFamily="34" charset="0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В</a:t>
            </a:r>
            <a:r>
              <a:rPr lang="ru-RU" b="0" i="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осстановлению </a:t>
            </a:r>
            <a:r>
              <a:rPr lang="ru-RU" b="0" i="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микроциркуляции всего организма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76194" y="3138119"/>
            <a:ext cx="9761220" cy="793075"/>
          </a:xfrm>
          <a:prstGeom prst="rect">
            <a:avLst/>
          </a:prstGeom>
          <a:noFill/>
        </p:spPr>
        <p:txBody>
          <a:bodyPr wrap="square" lIns="72000" tIns="108000" rIns="72000" bIns="108000" rtlCol="0" anchor="ctr" anchorCtr="0">
            <a:spAutoFit/>
          </a:bodyPr>
          <a:lstStyle>
            <a:defPPr>
              <a:defRPr lang="ru-RU"/>
            </a:defPPr>
            <a:lvl1pPr>
              <a:defRPr sz="2400" b="1" i="1">
                <a:solidFill>
                  <a:srgbClr val="002060"/>
                </a:solidFill>
                <a:latin typeface="Candara" pitchFamily="34" charset="0"/>
              </a:defRPr>
            </a:lvl1pPr>
          </a:lstStyle>
          <a:p>
            <a:pPr marL="342900" indent="-34290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ru-RU" b="0" i="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Формированию </a:t>
            </a:r>
            <a:r>
              <a:rPr lang="ru-RU" b="0" i="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мышечно-связочного корсета, защищающего позвоночник от деформации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0" y="270042"/>
            <a:ext cx="12192000" cy="1012874"/>
          </a:xfrm>
          <a:prstGeom prst="rect">
            <a:avLst/>
          </a:prstGeom>
          <a:solidFill>
            <a:srgbClr val="588725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          </a:t>
            </a:r>
            <a:endParaRPr lang="ru-RU" sz="32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518466" y="397699"/>
            <a:ext cx="10282828" cy="782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cap="all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Положительное  влияние  резонансного  </a:t>
            </a:r>
            <a:r>
              <a:rPr lang="ru-RU" sz="2400" b="1" cap="all" dirty="0" err="1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остеокинезиса</a:t>
            </a:r>
            <a:endParaRPr lang="ru-RU" sz="2400" b="1" cap="all" dirty="0">
              <a:solidFill>
                <a:schemeClr val="bg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pic>
        <p:nvPicPr>
          <p:cNvPr id="13" name="Изображение 4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2101" y="353704"/>
            <a:ext cx="810846" cy="81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3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0" y="270042"/>
            <a:ext cx="12192000" cy="1012874"/>
          </a:xfrm>
          <a:prstGeom prst="rect">
            <a:avLst/>
          </a:prstGeom>
          <a:solidFill>
            <a:srgbClr val="588725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          </a:t>
            </a:r>
            <a:endParaRPr lang="ru-RU" sz="32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3" name="Рисунок 4"/>
          <p:cNvPicPr>
            <a:picLocks noChangeAspect="1"/>
          </p:cNvPicPr>
          <p:nvPr/>
        </p:nvPicPr>
        <p:blipFill>
          <a:blip r:embed="rId3" cstate="print">
            <a:alphaModFix/>
          </a:blip>
          <a:srcRect l="22054" t="21125" r="27854" b="18838"/>
          <a:stretch>
            <a:fillRect/>
          </a:stretch>
        </p:blipFill>
        <p:spPr>
          <a:xfrm>
            <a:off x="9043134" y="1752600"/>
            <a:ext cx="2828825" cy="4661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2"/>
          <p:cNvSpPr/>
          <p:nvPr/>
        </p:nvSpPr>
        <p:spPr>
          <a:xfrm>
            <a:off x="2126162" y="2193837"/>
            <a:ext cx="12191759" cy="356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none" lIns="91440" tIns="45720" rIns="91440" bIns="45720" anchor="ctr" anchorCtr="0" compatLnSpc="0">
            <a:spAutoFit/>
          </a:bodyPr>
          <a:lstStyle/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dirty="0">
              <a:solidFill>
                <a:srgbClr val="000000"/>
              </a:solidFill>
              <a:latin typeface="Arial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5" name="Рисунок 25"/>
          <p:cNvPicPr>
            <a:picLocks noChangeAspect="1"/>
          </p:cNvPicPr>
          <p:nvPr/>
        </p:nvPicPr>
        <p:blipFill>
          <a:blip r:embed="rId4" cstate="print">
            <a:alphaModFix/>
          </a:blip>
          <a:srcRect l="10137" t="41382" r="15728" b="12512"/>
          <a:stretch>
            <a:fillRect/>
          </a:stretch>
        </p:blipFill>
        <p:spPr>
          <a:xfrm rot="5400013">
            <a:off x="5480165" y="3639853"/>
            <a:ext cx="2606039" cy="2881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alphaModFix/>
          </a:blip>
          <a:srcRect l="60607" b="2565"/>
          <a:stretch>
            <a:fillRect/>
          </a:stretch>
        </p:blipFill>
        <p:spPr>
          <a:xfrm>
            <a:off x="332461" y="1813560"/>
            <a:ext cx="2193844" cy="4693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16"/>
          <p:cNvPicPr>
            <a:picLocks noChangeAspect="1"/>
          </p:cNvPicPr>
          <p:nvPr/>
        </p:nvPicPr>
        <p:blipFill>
          <a:blip r:embed="rId6" cstate="print">
            <a:alphaModFix/>
          </a:blip>
          <a:srcRect l="46594" t="46250" r="20616" b="30310"/>
          <a:stretch>
            <a:fillRect/>
          </a:stretch>
        </p:blipFill>
        <p:spPr>
          <a:xfrm rot="10799991">
            <a:off x="5471229" y="1822378"/>
            <a:ext cx="2920319" cy="816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Объект 3" descr="http://kiselevav.ru/yoga/yoga_therapia/yt_s_scolios/patogenez_07_all_body.jpg"/>
          <p:cNvPicPr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27" t="60074" r="4443" b="-98"/>
          <a:stretch/>
        </p:blipFill>
        <p:spPr bwMode="auto">
          <a:xfrm>
            <a:off x="3016820" y="4645205"/>
            <a:ext cx="1785709" cy="1737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1" name="Прямая со стрелкой 10"/>
          <p:cNvCxnSpPr/>
          <p:nvPr/>
        </p:nvCxnSpPr>
        <p:spPr>
          <a:xfrm>
            <a:off x="5781464" y="3131607"/>
            <a:ext cx="1038927" cy="1673714"/>
          </a:xfrm>
          <a:prstGeom prst="straightConnector1">
            <a:avLst/>
          </a:prstGeom>
          <a:ln w="63500" cap="rnd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Заголовок 1"/>
          <p:cNvSpPr txBox="1">
            <a:spLocks/>
          </p:cNvSpPr>
          <p:nvPr/>
        </p:nvSpPr>
        <p:spPr>
          <a:xfrm>
            <a:off x="1844040" y="211186"/>
            <a:ext cx="103479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БАЗОВЫЙ ПРИЁМ ОЗДОРОВИТЕЛЬНОГО ВОЗДЕЙСТВИЯ</a:t>
            </a: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(УПР. ОМЕГА №1) НА ИСПРАВЛЕНИЕ ПЕРЕКОСА ТАЗА</a:t>
            </a:r>
            <a:endParaRPr lang="ru-RU" sz="2400" dirty="0">
              <a:solidFill>
                <a:schemeClr val="bg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402957" y="217182"/>
            <a:ext cx="914399" cy="7592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80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5</a:t>
            </a:r>
            <a:endParaRPr lang="ru-RU" sz="80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182880" y="716281"/>
            <a:ext cx="1341119" cy="5363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Пример</a:t>
            </a:r>
            <a:r>
              <a:rPr lang="en-US" sz="28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endParaRPr lang="ru-RU" sz="28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6194247" y="2706340"/>
            <a:ext cx="2691336" cy="503500"/>
          </a:xfrm>
          <a:prstGeom prst="straightConnector1">
            <a:avLst/>
          </a:prstGeom>
          <a:ln w="63500" cap="rnd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175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3"/>
          <p:cNvPicPr>
            <a:picLocks noChangeAspect="1"/>
          </p:cNvPicPr>
          <p:nvPr/>
        </p:nvPicPr>
        <p:blipFill>
          <a:blip r:embed="rId3" cstate="print">
            <a:alphaModFix/>
          </a:blip>
          <a:srcRect l="28147" t="64934" r="-272" b="-216"/>
          <a:stretch>
            <a:fillRect/>
          </a:stretch>
        </p:blipFill>
        <p:spPr>
          <a:xfrm>
            <a:off x="3132356" y="2839516"/>
            <a:ext cx="3714758" cy="2427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5"/>
          <p:cNvPicPr>
            <a:picLocks noChangeAspect="1"/>
          </p:cNvPicPr>
          <p:nvPr/>
        </p:nvPicPr>
        <p:blipFill>
          <a:blip r:embed="rId4" cstate="print">
            <a:alphaModFix/>
          </a:blip>
          <a:srcRect l="1704" t="18751" r="51081" b="42939"/>
          <a:stretch>
            <a:fillRect/>
          </a:stretch>
        </p:blipFill>
        <p:spPr>
          <a:xfrm>
            <a:off x="7345681" y="2042160"/>
            <a:ext cx="4648200" cy="3886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5" cstate="print">
            <a:alphaModFix/>
          </a:blip>
          <a:srcRect l="2967" r="65001" b="8844"/>
          <a:stretch>
            <a:fillRect/>
          </a:stretch>
        </p:blipFill>
        <p:spPr>
          <a:xfrm>
            <a:off x="356997" y="2199524"/>
            <a:ext cx="2239110" cy="3582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0" y="270042"/>
            <a:ext cx="12192000" cy="1012874"/>
          </a:xfrm>
          <a:prstGeom prst="rect">
            <a:avLst/>
          </a:prstGeom>
          <a:solidFill>
            <a:srgbClr val="588725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          </a:t>
            </a:r>
            <a:endParaRPr lang="ru-RU" sz="32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225040" y="211186"/>
            <a:ext cx="99669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БАЗОВЫЙ ПРИЁМ ОЗДОРОВИТЕЛЬНОГО ВОЗДЕЙСТВИЯ</a:t>
            </a: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(УПР. ГАМАЧОК) НА ПОЯСНИЧНЫЙ ОТДЕЛ ПОЗВОНОЧНИКА</a:t>
            </a:r>
            <a:endParaRPr lang="ru-RU" sz="20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143000" y="289560"/>
            <a:ext cx="740126" cy="701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6</a:t>
            </a:r>
            <a:endParaRPr lang="ru-RU" sz="80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822961" y="670560"/>
            <a:ext cx="1508760" cy="6248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Пример </a:t>
            </a:r>
            <a:r>
              <a:rPr lang="en-US" sz="28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endParaRPr lang="ru-RU" sz="28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193316" y="5548606"/>
            <a:ext cx="3571983" cy="584775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algn="ctr">
              <a:buClr>
                <a:srgbClr val="002060"/>
              </a:buClr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b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ДОРСОПАТИЯ </a:t>
            </a:r>
          </a:p>
          <a:p>
            <a:pPr algn="ctr">
              <a:buClr>
                <a:srgbClr val="002060"/>
              </a:buClr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b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ПОЯСНИЧНОГО ОТДЕЛА</a:t>
            </a:r>
            <a:endParaRPr lang="ru-RU" sz="1600" b="1" dirty="0">
              <a:solidFill>
                <a:srgbClr val="2E764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pic>
        <p:nvPicPr>
          <p:cNvPr id="13" name="Изображение 4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713" y="371056"/>
            <a:ext cx="810846" cy="81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97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22761" y="2862355"/>
            <a:ext cx="12191759" cy="356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none" lIns="91440" tIns="45720" rIns="91440" bIns="45720" anchor="ctr" anchorCtr="0" compatLnSpc="0">
            <a:spAutoFit/>
          </a:bodyPr>
          <a:lstStyle/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dirty="0">
              <a:solidFill>
                <a:srgbClr val="000000"/>
              </a:solidFill>
              <a:latin typeface="Arial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4" name="Рисунок 11"/>
          <p:cNvPicPr>
            <a:picLocks noChangeAspect="1"/>
          </p:cNvPicPr>
          <p:nvPr/>
        </p:nvPicPr>
        <p:blipFill>
          <a:blip r:embed="rId3" cstate="print">
            <a:alphaModFix/>
          </a:blip>
          <a:srcRect t="50325" r="580"/>
          <a:stretch>
            <a:fillRect/>
          </a:stretch>
        </p:blipFill>
        <p:spPr>
          <a:xfrm rot="5400013">
            <a:off x="-995457" y="3060450"/>
            <a:ext cx="4576734" cy="1795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5"/>
          <p:cNvPicPr>
            <a:picLocks noChangeAspect="1"/>
          </p:cNvPicPr>
          <p:nvPr/>
        </p:nvPicPr>
        <p:blipFill>
          <a:blip r:embed="rId4" cstate="print">
            <a:alphaModFix/>
          </a:blip>
          <a:srcRect/>
          <a:stretch>
            <a:fillRect/>
          </a:stretch>
        </p:blipFill>
        <p:spPr>
          <a:xfrm>
            <a:off x="2423793" y="1669739"/>
            <a:ext cx="2145574" cy="4576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4"/>
          <p:cNvPicPr>
            <a:picLocks noChangeAspect="1"/>
          </p:cNvPicPr>
          <p:nvPr/>
        </p:nvPicPr>
        <p:blipFill>
          <a:blip r:embed="rId5" cstate="print">
            <a:alphaModFix/>
          </a:blip>
          <a:srcRect l="20006" t="14987" r="34381" b="5776"/>
          <a:stretch>
            <a:fillRect/>
          </a:stretch>
        </p:blipFill>
        <p:spPr>
          <a:xfrm>
            <a:off x="9968912" y="1713183"/>
            <a:ext cx="1976831" cy="4579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2"/>
          <p:cNvSpPr/>
          <p:nvPr/>
        </p:nvSpPr>
        <p:spPr>
          <a:xfrm>
            <a:off x="5120640" y="1962083"/>
            <a:ext cx="4343400" cy="3629662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457200" indent="-457200" algn="ctr">
              <a:buClr>
                <a:srgbClr val="002060"/>
              </a:buClr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Воздействие на мышечную часть </a:t>
            </a:r>
            <a:r>
              <a:rPr lang="ru-RU" sz="240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меридиана </a:t>
            </a:r>
            <a:endParaRPr lang="ru-RU" sz="2400" dirty="0" smtClean="0">
              <a:solidFill>
                <a:srgbClr val="2E764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marL="457200" indent="-457200" algn="ctr">
              <a:buClr>
                <a:srgbClr val="002060"/>
              </a:buClr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Мочевого </a:t>
            </a:r>
            <a:r>
              <a:rPr lang="ru-RU" sz="240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пузыря</a:t>
            </a:r>
            <a:r>
              <a:rPr lang="ru-RU" sz="24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,</a:t>
            </a:r>
          </a:p>
          <a:p>
            <a:pPr marL="457200" indent="-457200" algn="ctr">
              <a:buClr>
                <a:srgbClr val="002060"/>
              </a:buClr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«поверхностная</a:t>
            </a:r>
          </a:p>
          <a:p>
            <a:pPr marL="457200" indent="-457200" algn="ctr">
              <a:buClr>
                <a:srgbClr val="002060"/>
              </a:buClr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r>
              <a:rPr lang="ru-RU" sz="240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задняя </a:t>
            </a:r>
            <a:r>
              <a:rPr lang="ru-RU" sz="24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линия»</a:t>
            </a:r>
          </a:p>
          <a:p>
            <a:pPr marL="457200" indent="-457200">
              <a:buClr>
                <a:srgbClr val="002060"/>
              </a:buClr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400" dirty="0" smtClean="0">
              <a:solidFill>
                <a:srgbClr val="2E764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marL="457200" indent="-457200">
              <a:buClr>
                <a:srgbClr val="002060"/>
              </a:buClr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400" dirty="0" smtClean="0">
              <a:solidFill>
                <a:srgbClr val="2E764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marL="457200" indent="-457200" algn="ctr">
              <a:buClr>
                <a:srgbClr val="002060"/>
              </a:buClr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dirty="0" smtClean="0">
                <a:solidFill>
                  <a:srgbClr val="FF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Бонус:</a:t>
            </a:r>
          </a:p>
          <a:p>
            <a:pPr marL="457200" indent="-457200" algn="ctr">
              <a:buClr>
                <a:srgbClr val="002060"/>
              </a:buClr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r>
              <a:rPr lang="ru-RU" sz="2400" i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Проходят</a:t>
            </a:r>
          </a:p>
          <a:p>
            <a:pPr marL="457200" indent="-457200" algn="ctr">
              <a:buClr>
                <a:srgbClr val="002060"/>
              </a:buClr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i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пяточные шпоры</a:t>
            </a:r>
            <a:endParaRPr lang="ru-RU" sz="2400" i="1" dirty="0">
              <a:solidFill>
                <a:srgbClr val="2E764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270042"/>
            <a:ext cx="12192000" cy="1012874"/>
          </a:xfrm>
          <a:prstGeom prst="rect">
            <a:avLst/>
          </a:prstGeom>
          <a:solidFill>
            <a:srgbClr val="588725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          </a:t>
            </a:r>
            <a:endParaRPr lang="ru-RU" sz="32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569720" y="398391"/>
            <a:ext cx="10622280" cy="8512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ru-RU" sz="28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БАЗОВЫЙ  ПРИЁМ  ОЗДОРОВИТЕЛЬНОГО  ВОЗДЕЙСТВИЯ  НА МИОФАСЦИАЛЬНЫЕ ЦЕПИ</a:t>
            </a:r>
            <a:endParaRPr lang="ru-RU" sz="28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472767" y="335280"/>
            <a:ext cx="883593" cy="487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7</a:t>
            </a:r>
            <a:endParaRPr lang="ru-RU" sz="80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82880" y="716279"/>
            <a:ext cx="1325880" cy="488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Пример</a:t>
            </a:r>
            <a:endParaRPr lang="ru-RU" sz="28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14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430" y="1081377"/>
            <a:ext cx="6771861" cy="44405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609600" y="5765800"/>
            <a:ext cx="10721009" cy="98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1400"/>
              </a:spcBef>
              <a:spcAft>
                <a:spcPts val="1400"/>
              </a:spcAft>
            </a:pPr>
            <a:r>
              <a:rPr lang="ru-RU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Рис. </a:t>
            </a:r>
            <a:r>
              <a:rPr lang="ru-RU" b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Образцы </a:t>
            </a:r>
            <a:r>
              <a:rPr lang="ru-RU" b="1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миофасциальных цепей по О.В. </a:t>
            </a:r>
            <a:r>
              <a:rPr lang="ru-RU" b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Кузнецову</a:t>
            </a:r>
            <a:r>
              <a:rPr lang="ru-RU" b="1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/>
            </a:r>
            <a:br>
              <a:rPr lang="ru-RU" b="1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</a:br>
            <a:r>
              <a:rPr lang="ru-RU" b="1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а</a:t>
            </a:r>
            <a:r>
              <a:rPr lang="ru-RU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– дорзальная поверхностная миофасциальная цепь, </a:t>
            </a:r>
            <a:r>
              <a:rPr lang="ru-RU" b="1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б</a:t>
            </a:r>
            <a:r>
              <a:rPr lang="ru-RU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– </a:t>
            </a:r>
            <a:r>
              <a:rPr lang="ru-RU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вентральная </a:t>
            </a:r>
            <a:r>
              <a:rPr lang="ru-RU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поверхностная миофасциальная цепь, </a:t>
            </a:r>
            <a:r>
              <a:rPr lang="ru-RU" b="1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в</a:t>
            </a:r>
            <a:r>
              <a:rPr lang="ru-RU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– спиральная миофасциальная цепь</a:t>
            </a:r>
            <a:endParaRPr lang="ru-RU" sz="1600" dirty="0">
              <a:solidFill>
                <a:srgbClr val="2E7641"/>
              </a:solidFill>
              <a:effectLst/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40" y="83886"/>
            <a:ext cx="12187360" cy="825973"/>
          </a:xfrm>
          <a:prstGeom prst="rect">
            <a:avLst/>
          </a:prstGeom>
          <a:solidFill>
            <a:srgbClr val="588725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          </a:t>
            </a:r>
            <a:r>
              <a:rPr lang="ru-RU" sz="32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Варианты </a:t>
            </a:r>
            <a:r>
              <a:rPr lang="ru-RU" sz="3200" b="1" dirty="0" err="1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миофасциальных</a:t>
            </a:r>
            <a:r>
              <a:rPr lang="ru-RU" sz="32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цепей</a:t>
            </a:r>
          </a:p>
          <a:p>
            <a:pPr algn="ctr"/>
            <a:endParaRPr lang="ru-RU" sz="32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8" name="Изображение 4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600" y="125777"/>
            <a:ext cx="784082" cy="78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82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http://bodybestclub.com/wp-content/uploads/2014/12/31-245x300.jpeg"/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4334701" y="2804160"/>
            <a:ext cx="3376739" cy="3844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7" t="3117" r="16642" b="36958"/>
          <a:stretch/>
        </p:blipFill>
        <p:spPr>
          <a:xfrm>
            <a:off x="8415132" y="2819399"/>
            <a:ext cx="3363580" cy="3829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Каналы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47" y="2819400"/>
            <a:ext cx="3054974" cy="3844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270041"/>
            <a:ext cx="12192000" cy="1265865"/>
          </a:xfrm>
          <a:prstGeom prst="rect">
            <a:avLst/>
          </a:prstGeom>
          <a:solidFill>
            <a:srgbClr val="588725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          </a:t>
            </a:r>
            <a:endParaRPr lang="ru-RU" sz="32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087880" y="390790"/>
            <a:ext cx="10104120" cy="11027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   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035028" y="359643"/>
            <a:ext cx="852407" cy="645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8</a:t>
            </a:r>
            <a:endParaRPr lang="ru-RU" sz="80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868680" y="868680"/>
            <a:ext cx="1310640" cy="599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Пример </a:t>
            </a:r>
            <a:endParaRPr lang="ru-RU" sz="28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12" name="Изображение 4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6289" y="429259"/>
            <a:ext cx="810846" cy="81084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89560" y="1713637"/>
            <a:ext cx="117043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dirty="0" smtClean="0">
                <a:solidFill>
                  <a:srgbClr val="3C9A55"/>
                </a:solidFill>
                <a:latin typeface="Helvetica Neue" charset="0"/>
                <a:ea typeface="Helvetica Neue" charset="0"/>
                <a:cs typeface="Helvetica Neue" charset="0"/>
              </a:rPr>
              <a:t>ЗАДНЕСРЕДИННЫЙ канал  </a:t>
            </a:r>
            <a:r>
              <a:rPr lang="ru-RU" b="1" dirty="0" smtClean="0">
                <a:solidFill>
                  <a:srgbClr val="3C9A55"/>
                </a:solidFill>
                <a:latin typeface="Helvetica Neue" charset="0"/>
                <a:ea typeface="Helvetica Neue" charset="0"/>
                <a:cs typeface="Helvetica Neue" charset="0"/>
              </a:rPr>
              <a:t>ДУ-МАЙ </a:t>
            </a:r>
            <a:r>
              <a:rPr lang="ru-RU" dirty="0" smtClean="0">
                <a:solidFill>
                  <a:srgbClr val="3C9A55"/>
                </a:solidFill>
                <a:latin typeface="Helvetica Neue" charset="0"/>
                <a:ea typeface="Helvetica Neue" charset="0"/>
                <a:cs typeface="Helvetica Neue" charset="0"/>
              </a:rPr>
              <a:t>управляет работой всех </a:t>
            </a:r>
            <a:r>
              <a:rPr lang="ru-RU" b="1" dirty="0" err="1" smtClean="0">
                <a:solidFill>
                  <a:srgbClr val="3C9A55"/>
                </a:solidFill>
                <a:latin typeface="Helvetica Neue" charset="0"/>
                <a:ea typeface="Helvetica Neue" charset="0"/>
                <a:cs typeface="Helvetica Neue" charset="0"/>
              </a:rPr>
              <a:t>ЯН</a:t>
            </a:r>
            <a:r>
              <a:rPr lang="ru-RU" dirty="0" err="1" smtClean="0">
                <a:solidFill>
                  <a:srgbClr val="3C9A55"/>
                </a:solidFill>
                <a:latin typeface="Helvetica Neue" charset="0"/>
                <a:ea typeface="Helvetica Neue" charset="0"/>
                <a:cs typeface="Helvetica Neue" charset="0"/>
              </a:rPr>
              <a:t>ских</a:t>
            </a:r>
            <a:r>
              <a:rPr lang="ru-RU" dirty="0" smtClean="0">
                <a:solidFill>
                  <a:srgbClr val="3C9A55"/>
                </a:solidFill>
                <a:latin typeface="Helvetica Neue" charset="0"/>
                <a:ea typeface="Helvetica Neue" charset="0"/>
                <a:cs typeface="Helvetica Neue" charset="0"/>
              </a:rPr>
              <a:t> каналов,   </a:t>
            </a: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dirty="0" smtClean="0">
                <a:solidFill>
                  <a:srgbClr val="3C9A55"/>
                </a:solidFill>
                <a:latin typeface="Helvetica Neue" charset="0"/>
                <a:ea typeface="Helvetica Neue" charset="0"/>
                <a:cs typeface="Helvetica Neue" charset="0"/>
              </a:rPr>
              <a:t>ПЕРЕДНЕСРЕДИННЫЙ функциональный канал </a:t>
            </a:r>
            <a:r>
              <a:rPr lang="ru-RU" b="1" dirty="0" smtClean="0">
                <a:solidFill>
                  <a:srgbClr val="3C9A55"/>
                </a:solidFill>
                <a:latin typeface="Helvetica Neue" charset="0"/>
                <a:ea typeface="Helvetica Neue" charset="0"/>
                <a:cs typeface="Helvetica Neue" charset="0"/>
              </a:rPr>
              <a:t>ЖЕНЬ-МАЙ</a:t>
            </a:r>
            <a:r>
              <a:rPr lang="ru-RU" dirty="0" smtClean="0">
                <a:solidFill>
                  <a:srgbClr val="3C9A55"/>
                </a:solidFill>
                <a:latin typeface="Helvetica Neue" charset="0"/>
                <a:ea typeface="Helvetica Neue" charset="0"/>
                <a:cs typeface="Helvetica Neue" charset="0"/>
              </a:rPr>
              <a:t>  связан со всеми  </a:t>
            </a:r>
            <a:r>
              <a:rPr lang="ru-RU" b="1" dirty="0" err="1" smtClean="0">
                <a:solidFill>
                  <a:srgbClr val="3C9A55"/>
                </a:solidFill>
                <a:latin typeface="Helvetica Neue" charset="0"/>
                <a:ea typeface="Helvetica Neue" charset="0"/>
                <a:cs typeface="Helvetica Neue" charset="0"/>
              </a:rPr>
              <a:t>ИНЬ</a:t>
            </a:r>
            <a:r>
              <a:rPr lang="ru-RU" dirty="0" err="1" smtClean="0">
                <a:solidFill>
                  <a:srgbClr val="3C9A55"/>
                </a:solidFill>
                <a:latin typeface="Helvetica Neue" charset="0"/>
                <a:ea typeface="Helvetica Neue" charset="0"/>
                <a:cs typeface="Helvetica Neue" charset="0"/>
              </a:rPr>
              <a:t>скими</a:t>
            </a:r>
            <a:r>
              <a:rPr lang="ru-RU" dirty="0" smtClean="0">
                <a:solidFill>
                  <a:srgbClr val="3C9A55"/>
                </a:solidFill>
                <a:latin typeface="Helvetica Neue" charset="0"/>
                <a:ea typeface="Helvetica Neue" charset="0"/>
                <a:cs typeface="Helvetica Neue" charset="0"/>
              </a:rPr>
              <a:t>  каналами организма</a:t>
            </a:r>
            <a:endParaRPr lang="en-US" dirty="0" smtClean="0">
              <a:solidFill>
                <a:srgbClr val="3C9A55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309247" y="396240"/>
            <a:ext cx="98827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УПРАВЛЕНИЕ ЗАДНЕСРЕДИННОГО  </a:t>
            </a:r>
          </a:p>
          <a:p>
            <a:pPr algn="ctr"/>
            <a:r>
              <a:rPr lang="ru-RU" sz="28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и  ПЕРЕДНЕСРЕДИННОГО КАНАЛОВ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374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080" y="2148840"/>
            <a:ext cx="3002280" cy="4343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Рукописный ввод 7"/>
              <p14:cNvContentPartPr/>
              <p14:nvPr/>
            </p14:nvContentPartPr>
            <p14:xfrm>
              <a:off x="7410378" y="3204913"/>
              <a:ext cx="177120" cy="179280"/>
            </p14:xfrm>
          </p:contentPart>
        </mc:Choice>
        <mc:Fallback xmlns="">
          <p:pic>
            <p:nvPicPr>
              <p:cNvPr id="8" name="Рукописный ввод 7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7410378" y="3204913"/>
                <a:ext cx="177120" cy="17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Рукописный ввод 8"/>
              <p14:cNvContentPartPr/>
              <p14:nvPr/>
            </p14:nvContentPartPr>
            <p14:xfrm>
              <a:off x="4782558" y="2441912"/>
              <a:ext cx="598320" cy="1222560"/>
            </p14:xfrm>
          </p:contentPart>
        </mc:Choice>
        <mc:Fallback xmlns="">
          <p:pic>
            <p:nvPicPr>
              <p:cNvPr id="9" name="Рукописный ввод 8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4782558" y="2441912"/>
                <a:ext cx="598320" cy="1222560"/>
              </a:xfrm>
              <a:prstGeom prst="rect">
                <a:avLst/>
              </a:prstGeom>
            </p:spPr>
          </p:pic>
        </mc:Fallback>
      </mc:AlternateContent>
      <p:pic>
        <p:nvPicPr>
          <p:cNvPr id="14" name="Рукописный ввод 1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330382" y="2205795"/>
            <a:ext cx="3043800" cy="121032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6" name="Рукописный ввод 15"/>
              <p14:cNvContentPartPr/>
              <p14:nvPr/>
            </p14:nvContentPartPr>
            <p14:xfrm>
              <a:off x="6972258" y="4015993"/>
              <a:ext cx="351360" cy="1258560"/>
            </p14:xfrm>
          </p:contentPart>
        </mc:Choice>
        <mc:Fallback xmlns="">
          <p:pic>
            <p:nvPicPr>
              <p:cNvPr id="16" name="Рукописный ввод 15"/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6972258" y="4015993"/>
                <a:ext cx="351360" cy="125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3" name="Рукописный ввод 22"/>
              <p14:cNvContentPartPr/>
              <p14:nvPr/>
            </p14:nvContentPartPr>
            <p14:xfrm>
              <a:off x="5406618" y="3067393"/>
              <a:ext cx="256320" cy="281520"/>
            </p14:xfrm>
          </p:contentPart>
        </mc:Choice>
        <mc:Fallback xmlns="">
          <p:pic>
            <p:nvPicPr>
              <p:cNvPr id="23" name="Рукописный ввод 22"/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5406618" y="3067393"/>
                <a:ext cx="256320" cy="28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5" name="Рукописный ввод 24"/>
              <p14:cNvContentPartPr/>
              <p14:nvPr/>
            </p14:nvContentPartPr>
            <p14:xfrm>
              <a:off x="5828538" y="4262593"/>
              <a:ext cx="255600" cy="255600"/>
            </p14:xfrm>
          </p:contentPart>
        </mc:Choice>
        <mc:Fallback xmlns="">
          <p:pic>
            <p:nvPicPr>
              <p:cNvPr id="25" name="Рукописный ввод 24"/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5828538" y="4262593"/>
                <a:ext cx="255600" cy="25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6" name="Рукописный ввод 25"/>
              <p14:cNvContentPartPr/>
              <p14:nvPr/>
            </p14:nvContentPartPr>
            <p14:xfrm>
              <a:off x="5661498" y="3647353"/>
              <a:ext cx="228960" cy="246600"/>
            </p14:xfrm>
          </p:contentPart>
        </mc:Choice>
        <mc:Fallback xmlns="">
          <p:pic>
            <p:nvPicPr>
              <p:cNvPr id="26" name="Рукописный ввод 25"/>
              <p:cNvPicPr/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5661498" y="3647353"/>
                <a:ext cx="228960" cy="24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8" name="Рукописный ввод 27"/>
              <p14:cNvContentPartPr/>
              <p14:nvPr/>
            </p14:nvContentPartPr>
            <p14:xfrm>
              <a:off x="5810898" y="4834633"/>
              <a:ext cx="142200" cy="255600"/>
            </p14:xfrm>
          </p:contentPart>
        </mc:Choice>
        <mc:Fallback xmlns="">
          <p:pic>
            <p:nvPicPr>
              <p:cNvPr id="28" name="Рукописный ввод 27"/>
              <p:cNvPicPr/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5810898" y="4834633"/>
                <a:ext cx="142200" cy="25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0" name="Рукописный ввод 29"/>
              <p14:cNvContentPartPr/>
              <p14:nvPr/>
            </p14:nvContentPartPr>
            <p14:xfrm>
              <a:off x="7657338" y="2829793"/>
              <a:ext cx="194040" cy="255240"/>
            </p14:xfrm>
          </p:contentPart>
        </mc:Choice>
        <mc:Fallback xmlns="">
          <p:pic>
            <p:nvPicPr>
              <p:cNvPr id="30" name="Рукописный ввод 29"/>
              <p:cNvPicPr/>
              <p:nvPr/>
            </p:nvPicPr>
            <p:blipFill>
              <a:blip r:embed="rId21" cstate="print"/>
              <a:stretch>
                <a:fillRect/>
              </a:stretch>
            </p:blipFill>
            <p:spPr>
              <a:xfrm>
                <a:off x="7657338" y="2829793"/>
                <a:ext cx="194040" cy="25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1" name="Рукописный ввод 30"/>
              <p14:cNvContentPartPr/>
              <p14:nvPr/>
            </p14:nvContentPartPr>
            <p14:xfrm>
              <a:off x="7137858" y="3559513"/>
              <a:ext cx="185760" cy="132480"/>
            </p14:xfrm>
          </p:contentPart>
        </mc:Choice>
        <mc:Fallback xmlns="">
          <p:pic>
            <p:nvPicPr>
              <p:cNvPr id="31" name="Рукописный ввод 30"/>
              <p:cNvPicPr/>
              <p:nvPr/>
            </p:nvPicPr>
            <p:blipFill>
              <a:blip r:embed="rId23" cstate="print"/>
              <a:stretch>
                <a:fillRect/>
              </a:stretch>
            </p:blipFill>
            <p:spPr>
              <a:xfrm>
                <a:off x="7137858" y="3559513"/>
                <a:ext cx="185760" cy="13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2" name="Рукописный ввод 31"/>
              <p14:cNvContentPartPr/>
              <p14:nvPr/>
            </p14:nvContentPartPr>
            <p14:xfrm>
              <a:off x="5732058" y="5529073"/>
              <a:ext cx="141840" cy="228960"/>
            </p14:xfrm>
          </p:contentPart>
        </mc:Choice>
        <mc:Fallback xmlns="">
          <p:pic>
            <p:nvPicPr>
              <p:cNvPr id="32" name="Рукописный ввод 31"/>
              <p:cNvPicPr/>
              <p:nvPr/>
            </p:nvPicPr>
            <p:blipFill>
              <a:blip r:embed="rId25" cstate="print"/>
              <a:stretch>
                <a:fillRect/>
              </a:stretch>
            </p:blipFill>
            <p:spPr>
              <a:xfrm>
                <a:off x="5732058" y="5529073"/>
                <a:ext cx="141840" cy="22896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Объект 2"/>
          <p:cNvSpPr txBox="1">
            <a:spLocks/>
          </p:cNvSpPr>
          <p:nvPr/>
        </p:nvSpPr>
        <p:spPr>
          <a:xfrm>
            <a:off x="304800" y="2529840"/>
            <a:ext cx="4008119" cy="3810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Тело и вся его конструкция </a:t>
            </a:r>
          </a:p>
          <a:p>
            <a:pPr marL="0" indent="0" algn="ctr">
              <a:buNone/>
            </a:pPr>
            <a:r>
              <a:rPr lang="ru-RU" sz="20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при вспомогательном натяжении дополнительного ванта (ремня) – </a:t>
            </a:r>
          </a:p>
          <a:p>
            <a:pPr marL="0" indent="0" algn="ctr">
              <a:buNone/>
            </a:pPr>
            <a:r>
              <a:rPr lang="ru-RU" sz="20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находятся </a:t>
            </a:r>
          </a:p>
          <a:p>
            <a:pPr marL="0" indent="0" algn="ctr">
              <a:buNone/>
            </a:pPr>
            <a:r>
              <a:rPr lang="ru-RU" sz="2000" b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в резонансном колебании</a:t>
            </a:r>
            <a:endParaRPr lang="ru-RU" sz="2000" b="1" dirty="0">
              <a:solidFill>
                <a:srgbClr val="2E764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7" name="Объект 2"/>
          <p:cNvSpPr txBox="1">
            <a:spLocks/>
          </p:cNvSpPr>
          <p:nvPr/>
        </p:nvSpPr>
        <p:spPr>
          <a:xfrm>
            <a:off x="8534003" y="2575560"/>
            <a:ext cx="3292238" cy="36446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Бонус</a:t>
            </a:r>
            <a:r>
              <a:rPr lang="ru-RU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</a:p>
          <a:p>
            <a:pPr marL="0" indent="0" algn="ctr">
              <a:buNone/>
            </a:pPr>
            <a:r>
              <a:rPr lang="ru-RU" sz="20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Этот базовый приём </a:t>
            </a:r>
            <a:r>
              <a:rPr lang="ru-RU" sz="200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п</a:t>
            </a:r>
            <a:r>
              <a:rPr lang="ru-RU" sz="20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роводит сбалансированную    коррекцию работы </a:t>
            </a:r>
            <a:r>
              <a:rPr lang="ru-RU" sz="2000" b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срединного канала</a:t>
            </a:r>
            <a:endParaRPr lang="ru-RU" sz="2000" b="1" dirty="0">
              <a:solidFill>
                <a:srgbClr val="2E764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 flipV="1">
            <a:off x="4312919" y="4358640"/>
            <a:ext cx="1569721" cy="9295"/>
          </a:xfrm>
          <a:prstGeom prst="straightConnector1">
            <a:avLst/>
          </a:prstGeom>
          <a:ln w="63500" cap="rnd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0" y="270042"/>
            <a:ext cx="12192000" cy="1012874"/>
          </a:xfrm>
          <a:prstGeom prst="rect">
            <a:avLst/>
          </a:prstGeom>
          <a:solidFill>
            <a:srgbClr val="588725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          </a:t>
            </a:r>
            <a:endParaRPr lang="ru-RU" sz="32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834199" y="777240"/>
            <a:ext cx="1375601" cy="487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Пример</a:t>
            </a:r>
            <a:endParaRPr lang="ru-RU" sz="28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2164080" y="472440"/>
            <a:ext cx="10027920" cy="8093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 </a:t>
            </a:r>
            <a:r>
              <a:rPr lang="ru-RU" sz="28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ВОЗДЕЙСТВИЕ НА </a:t>
            </a:r>
            <a:r>
              <a:rPr lang="ru-RU" sz="28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ЧУН-МАЙ</a:t>
            </a:r>
            <a:r>
              <a:rPr lang="ru-RU" sz="28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  ПРОНИЗЫВАЮЩЕГО КАНАЛА</a:t>
            </a:r>
            <a:endParaRPr lang="en-US" sz="2800" dirty="0" smtClean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endParaRPr lang="ru-RU" sz="20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1143000" y="298683"/>
            <a:ext cx="716280" cy="6309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9</a:t>
            </a:r>
            <a:endParaRPr lang="ru-RU" sz="80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24" name="Изображение 46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126978" y="341375"/>
            <a:ext cx="810846" cy="810846"/>
          </a:xfrm>
          <a:prstGeom prst="rect">
            <a:avLst/>
          </a:prstGeom>
        </p:spPr>
      </p:pic>
      <p:sp>
        <p:nvSpPr>
          <p:cNvPr id="3" name="4-конечная звезда 2"/>
          <p:cNvSpPr/>
          <p:nvPr/>
        </p:nvSpPr>
        <p:spPr>
          <a:xfrm>
            <a:off x="6400800" y="2441912"/>
            <a:ext cx="259307" cy="246697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320040" y="1475155"/>
            <a:ext cx="11582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i="1" dirty="0" smtClean="0">
                <a:solidFill>
                  <a:srgbClr val="588725"/>
                </a:solidFill>
                <a:latin typeface="Helvetica Neue" charset="0"/>
                <a:ea typeface="Helvetica Neue" charset="0"/>
                <a:cs typeface="Helvetica Neue" charset="0"/>
              </a:rPr>
              <a:t>Канал </a:t>
            </a:r>
            <a:r>
              <a:rPr lang="ru-RU" sz="2000" b="1" i="1" dirty="0" smtClean="0">
                <a:solidFill>
                  <a:srgbClr val="588725"/>
                </a:solidFill>
                <a:latin typeface="Helvetica Neue" charset="0"/>
                <a:ea typeface="Helvetica Neue" charset="0"/>
                <a:cs typeface="Helvetica Neue" charset="0"/>
              </a:rPr>
              <a:t>ЧУН-МАЙ</a:t>
            </a:r>
            <a:r>
              <a:rPr lang="ru-RU" sz="2000" i="1" dirty="0" smtClean="0">
                <a:solidFill>
                  <a:srgbClr val="588725"/>
                </a:solidFill>
                <a:latin typeface="Helvetica Neue" charset="0"/>
                <a:ea typeface="Helvetica Neue" charset="0"/>
                <a:cs typeface="Helvetica Neue" charset="0"/>
              </a:rPr>
              <a:t> проходит посередине тела между каналами </a:t>
            </a:r>
            <a:r>
              <a:rPr lang="ru-RU" sz="2000" b="1" i="1" dirty="0" smtClean="0">
                <a:solidFill>
                  <a:srgbClr val="588725"/>
                </a:solidFill>
                <a:latin typeface="Helvetica Neue" charset="0"/>
                <a:ea typeface="Helvetica Neue" charset="0"/>
                <a:cs typeface="Helvetica Neue" charset="0"/>
              </a:rPr>
              <a:t>ДУ-МАЙ</a:t>
            </a:r>
            <a:r>
              <a:rPr lang="ru-RU" sz="2000" i="1" dirty="0" smtClean="0">
                <a:solidFill>
                  <a:srgbClr val="588725"/>
                </a:solidFill>
                <a:latin typeface="Helvetica Neue" charset="0"/>
                <a:ea typeface="Helvetica Neue" charset="0"/>
                <a:cs typeface="Helvetica Neue" charset="0"/>
              </a:rPr>
              <a:t>  и </a:t>
            </a:r>
            <a:r>
              <a:rPr lang="ru-RU" sz="2000" b="1" i="1" dirty="0" smtClean="0">
                <a:solidFill>
                  <a:srgbClr val="588725"/>
                </a:solidFill>
                <a:latin typeface="Helvetica Neue" charset="0"/>
                <a:ea typeface="Helvetica Neue" charset="0"/>
                <a:cs typeface="Helvetica Neue" charset="0"/>
              </a:rPr>
              <a:t>ЖЕНЬ-МАЙ</a:t>
            </a:r>
            <a:endParaRPr lang="ru-RU" sz="2000" dirty="0">
              <a:solidFill>
                <a:srgbClr val="588725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15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78" y="2143326"/>
            <a:ext cx="2918975" cy="41506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" t="3785" r="4663" b="1566"/>
          <a:stretch/>
        </p:blipFill>
        <p:spPr>
          <a:xfrm>
            <a:off x="8900835" y="2143326"/>
            <a:ext cx="2901263" cy="41506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551" y="2143326"/>
            <a:ext cx="5590240" cy="41506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0" y="289366"/>
            <a:ext cx="12192000" cy="1307939"/>
          </a:xfrm>
          <a:prstGeom prst="rect">
            <a:avLst/>
          </a:prstGeom>
          <a:solidFill>
            <a:srgbClr val="588725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Обучение  </a:t>
            </a:r>
            <a:r>
              <a:rPr lang="ru-RU" sz="3200" b="1" dirty="0">
                <a:solidFill>
                  <a:schemeClr val="bg1"/>
                </a:solidFill>
              </a:rPr>
              <a:t>в аккредитованном «Центре Остеокинезиса» </a:t>
            </a:r>
            <a:endParaRPr lang="ru-RU" sz="32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под </a:t>
            </a:r>
            <a:r>
              <a:rPr lang="ru-RU" sz="3200" b="1" dirty="0">
                <a:solidFill>
                  <a:schemeClr val="bg1"/>
                </a:solidFill>
              </a:rPr>
              <a:t>эгидой  Российской Ассоциации Народной Медицины (РАНМ</a:t>
            </a:r>
            <a:r>
              <a:rPr lang="ru-RU" sz="3200" b="1" dirty="0" smtClean="0">
                <a:solidFill>
                  <a:schemeClr val="bg1"/>
                </a:solidFill>
              </a:rPr>
              <a:t>)</a:t>
            </a:r>
            <a:endParaRPr lang="ru-RU" sz="3200" spc="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01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3"/>
          <p:cNvPicPr>
            <a:picLocks noChangeAspect="1"/>
          </p:cNvPicPr>
          <p:nvPr/>
        </p:nvPicPr>
        <p:blipFill>
          <a:blip r:embed="rId3" cstate="print">
            <a:alphaModFix/>
          </a:blip>
          <a:srcRect l="29266" t="7089" r="7173" b="48624"/>
          <a:stretch>
            <a:fillRect/>
          </a:stretch>
        </p:blipFill>
        <p:spPr>
          <a:xfrm>
            <a:off x="8123924" y="2601821"/>
            <a:ext cx="3658929" cy="3979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/>
          <p:cNvPicPr>
            <a:picLocks noChangeAspect="1"/>
          </p:cNvPicPr>
          <p:nvPr/>
        </p:nvPicPr>
        <p:blipFill>
          <a:blip r:embed="rId4" cstate="print">
            <a:alphaModFix/>
          </a:blip>
          <a:srcRect l="6577" t="499" r="4351" b="-14"/>
          <a:stretch>
            <a:fillRect/>
          </a:stretch>
        </p:blipFill>
        <p:spPr>
          <a:xfrm>
            <a:off x="3905049" y="2617061"/>
            <a:ext cx="3273155" cy="401064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5" cstate="print">
            <a:alphaModFix/>
          </a:blip>
          <a:srcRect l="3633" t="11890" r="36592" b="3295"/>
          <a:stretch>
            <a:fillRect/>
          </a:stretch>
        </p:blipFill>
        <p:spPr>
          <a:xfrm>
            <a:off x="588692" y="2861760"/>
            <a:ext cx="2459635" cy="2475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04410" y="1402081"/>
            <a:ext cx="11682790" cy="1200329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342900" indent="-342900" algn="ctr">
              <a:buClr>
                <a:srgbClr val="002060"/>
              </a:buClr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на мышечно-фасциальный тонус предварительного натяжения фасций шеи</a:t>
            </a:r>
            <a:r>
              <a:rPr lang="ru-RU" sz="2400" b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, </a:t>
            </a:r>
            <a:r>
              <a:rPr lang="ru-RU" sz="2400" b="1" dirty="0" err="1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верхне-грудного</a:t>
            </a:r>
            <a:r>
              <a:rPr lang="ru-RU" sz="2400" b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r>
              <a:rPr lang="ru-RU" sz="2400" b="1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отдела позвоночника и плечевого пояса </a:t>
            </a:r>
            <a:r>
              <a:rPr lang="ru-RU" sz="2400" b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             </a:t>
            </a:r>
            <a:r>
              <a:rPr lang="ru-RU" sz="2400" i="1" dirty="0">
                <a:solidFill>
                  <a:srgbClr val="A11DAB"/>
                </a:solidFill>
                <a:ea typeface="Microsoft YaHei" pitchFamily="2"/>
              </a:rPr>
              <a:t/>
            </a:r>
            <a:br>
              <a:rPr lang="ru-RU" sz="2400" i="1" dirty="0">
                <a:solidFill>
                  <a:srgbClr val="A11DAB"/>
                </a:solidFill>
                <a:ea typeface="Microsoft YaHei" pitchFamily="2"/>
              </a:rPr>
            </a:br>
            <a:endParaRPr lang="ru-RU" sz="2400" i="1" dirty="0">
              <a:solidFill>
                <a:srgbClr val="A11DAB"/>
              </a:solidFill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V="1">
            <a:off x="2484120" y="3840481"/>
            <a:ext cx="2788920" cy="396239"/>
          </a:xfrm>
          <a:prstGeom prst="straightConnector1">
            <a:avLst/>
          </a:prstGeom>
          <a:ln w="63500" cap="rnd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0" y="270042"/>
            <a:ext cx="12192000" cy="1012874"/>
          </a:xfrm>
          <a:prstGeom prst="rect">
            <a:avLst/>
          </a:prstGeom>
          <a:solidFill>
            <a:srgbClr val="588725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          </a:t>
            </a:r>
            <a:endParaRPr lang="ru-RU" sz="32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0" y="762000"/>
            <a:ext cx="1467041" cy="4673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Пример</a:t>
            </a:r>
            <a:endParaRPr lang="ru-RU" sz="28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584960" y="548640"/>
            <a:ext cx="10607040" cy="731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ru-RU" sz="28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БАЗОВЫЙ ПРИЁМ ОЗДОРОВИТЕЛЬНОГО </a:t>
            </a:r>
            <a:endParaRPr lang="en-US" sz="2800" dirty="0" smtClean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ВОЗДЕЙСТВИЯ (</a:t>
            </a:r>
            <a:r>
              <a:rPr lang="ru-RU" sz="28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упр. Андреевский флаг №1)</a:t>
            </a:r>
            <a:br>
              <a:rPr lang="ru-RU" sz="28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endParaRPr lang="ru-RU" sz="28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204411" y="304800"/>
            <a:ext cx="892869" cy="563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10</a:t>
            </a:r>
            <a:endParaRPr lang="ru-RU" sz="80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6080760" y="3796748"/>
            <a:ext cx="3474720" cy="729532"/>
          </a:xfrm>
          <a:prstGeom prst="straightConnector1">
            <a:avLst/>
          </a:prstGeom>
          <a:ln w="63500" cap="rnd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049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3"/>
          <p:cNvPicPr>
            <a:picLocks noChangeAspect="1"/>
          </p:cNvPicPr>
          <p:nvPr/>
        </p:nvPicPr>
        <p:blipFill>
          <a:blip r:embed="rId3" cstate="print">
            <a:alphaModFix/>
          </a:blip>
          <a:srcRect/>
          <a:stretch>
            <a:fillRect/>
          </a:stretch>
        </p:blipFill>
        <p:spPr>
          <a:xfrm>
            <a:off x="9308677" y="4558316"/>
            <a:ext cx="2666345" cy="2068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4"/>
          <p:cNvPicPr>
            <a:picLocks noChangeAspect="1"/>
          </p:cNvPicPr>
          <p:nvPr/>
        </p:nvPicPr>
        <p:blipFill>
          <a:blip r:embed="rId4" cstate="print">
            <a:alphaModFix/>
          </a:blip>
          <a:srcRect l="10385" r="14883" b="4244"/>
          <a:stretch>
            <a:fillRect/>
          </a:stretch>
        </p:blipFill>
        <p:spPr>
          <a:xfrm>
            <a:off x="6221233" y="5396335"/>
            <a:ext cx="1832162" cy="1104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5"/>
          <p:cNvPicPr>
            <a:picLocks noChangeAspect="1"/>
          </p:cNvPicPr>
          <p:nvPr/>
        </p:nvPicPr>
        <p:blipFill rotWithShape="1">
          <a:blip r:embed="rId5" cstate="print">
            <a:alphaModFix/>
          </a:blip>
          <a:srcRect l="26938" t="18692" r="23048" b="11327"/>
          <a:stretch/>
        </p:blipFill>
        <p:spPr>
          <a:xfrm>
            <a:off x="265145" y="1632214"/>
            <a:ext cx="2615979" cy="487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Стрелка вправо 6"/>
          <p:cNvSpPr/>
          <p:nvPr/>
        </p:nvSpPr>
        <p:spPr>
          <a:xfrm>
            <a:off x="5623559" y="3688918"/>
            <a:ext cx="2337480" cy="471236"/>
          </a:xfrm>
          <a:custGeom>
            <a:avLst>
              <a:gd name="f0" fmla="val 50000"/>
              <a:gd name="f1" fmla="val 88213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+- f5 0 f4"/>
              <a:gd name="f10" fmla="pin 0 f0 21600"/>
              <a:gd name="f11" fmla="pin 0 f1 10800"/>
              <a:gd name="f12" fmla="val f10"/>
              <a:gd name="f13" fmla="val f11"/>
              <a:gd name="f14" fmla="*/ f9 1 21600"/>
              <a:gd name="f15" fmla="*/ f10 f7 1"/>
              <a:gd name="f16" fmla="*/ f11 f8 1"/>
              <a:gd name="f17" fmla="+- 21600 0 f13"/>
              <a:gd name="f18" fmla="+- 21600 0 f12"/>
              <a:gd name="f19" fmla="*/ 0 f14 1"/>
              <a:gd name="f20" fmla="*/ f13 f8 1"/>
              <a:gd name="f21" fmla="*/ f18 f13 1"/>
              <a:gd name="f22" fmla="*/ f19 1 f14"/>
              <a:gd name="f23" fmla="*/ f17 f8 1"/>
              <a:gd name="f24" fmla="*/ f21 1 10800"/>
              <a:gd name="f25" fmla="*/ f22 f7 1"/>
              <a:gd name="f26" fmla="+- f12 f24 0"/>
              <a:gd name="f27" fmla="*/ f26 f7 1"/>
            </a:gdLst>
            <a:ahLst>
              <a:ahXY gdRefX="f0" minX="f4" maxX="f5" gdRefY="f1" minY="f4" maxY="f6">
                <a:pos x="f15" y="f16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5" t="f20" r="f27" b="f23"/>
            <a:pathLst>
              <a:path w="21600" h="21600">
                <a:moveTo>
                  <a:pt x="f4" y="f13"/>
                </a:moveTo>
                <a:lnTo>
                  <a:pt x="f12" y="f13"/>
                </a:lnTo>
                <a:lnTo>
                  <a:pt x="f12" y="f4"/>
                </a:lnTo>
                <a:lnTo>
                  <a:pt x="f5" y="f6"/>
                </a:lnTo>
                <a:lnTo>
                  <a:pt x="f12" y="f5"/>
                </a:lnTo>
                <a:lnTo>
                  <a:pt x="f12" y="f17"/>
                </a:lnTo>
                <a:lnTo>
                  <a:pt x="f4" y="f17"/>
                </a:lnTo>
                <a:close/>
              </a:path>
            </a:pathLst>
          </a:custGeom>
          <a:solidFill>
            <a:srgbClr val="FF2DBE"/>
          </a:solidFill>
          <a:ln cap="flat">
            <a:noFill/>
            <a:prstDash val="solid"/>
          </a:ln>
        </p:spPr>
        <p:txBody>
          <a:bodyPr vert="horz" wrap="square" lIns="90004" tIns="44997" rIns="90004" bIns="44997" anchor="ctr" anchorCtr="0" compatLnSpc="0">
            <a:noAutofit/>
          </a:bodyPr>
          <a:lstStyle/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dirty="0">
              <a:solidFill>
                <a:srgbClr val="000000"/>
              </a:solidFill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30676" y="1875292"/>
            <a:ext cx="829917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55555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Для оптимальной работы суставный хрящ должен впитывать в суставную полость жидкость и отдавать </a:t>
            </a:r>
            <a:r>
              <a:rPr lang="ru-RU" b="1" dirty="0" smtClean="0">
                <a:solidFill>
                  <a:srgbClr val="55555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её </a:t>
            </a:r>
            <a:r>
              <a:rPr lang="ru-RU" b="1" dirty="0">
                <a:solidFill>
                  <a:srgbClr val="55555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при нагрузке. </a:t>
            </a:r>
            <a:endParaRPr lang="ru-RU" b="1" dirty="0" smtClean="0">
              <a:solidFill>
                <a:srgbClr val="555555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endParaRPr lang="ru-RU" b="1" dirty="0" smtClean="0">
              <a:solidFill>
                <a:srgbClr val="555555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endParaRPr lang="ru-RU" b="1" dirty="0" smtClean="0">
              <a:solidFill>
                <a:srgbClr val="555555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r>
              <a:rPr lang="ru-RU" b="1" dirty="0" smtClean="0">
                <a:solidFill>
                  <a:srgbClr val="55555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Такой </a:t>
            </a:r>
            <a:r>
              <a:rPr lang="ru-RU" b="1" dirty="0">
                <a:solidFill>
                  <a:srgbClr val="55555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забор и отдача тканевой жидкости способствует снабжению хрящевой ткани питательными веществами, т.к. в ней не содержатся кровеносные сосуды, обычно отвечающие за такое снабжение. </a:t>
            </a:r>
            <a:endParaRPr lang="ru-RU" b="1" dirty="0" smtClean="0">
              <a:solidFill>
                <a:srgbClr val="555555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endParaRPr lang="ru-RU" b="1" dirty="0" smtClean="0">
              <a:solidFill>
                <a:srgbClr val="555555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endParaRPr lang="ru-RU" b="1" dirty="0" smtClean="0">
              <a:solidFill>
                <a:srgbClr val="555555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r>
              <a:rPr lang="ru-RU" b="1" dirty="0" smtClean="0">
                <a:solidFill>
                  <a:srgbClr val="55555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Отсутствие снабжение </a:t>
            </a:r>
            <a:r>
              <a:rPr lang="ru-RU" b="1" dirty="0">
                <a:solidFill>
                  <a:srgbClr val="55555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кровью </a:t>
            </a:r>
            <a:r>
              <a:rPr lang="ru-RU" b="1" dirty="0" smtClean="0">
                <a:solidFill>
                  <a:srgbClr val="55555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суставного</a:t>
            </a:r>
          </a:p>
          <a:p>
            <a:r>
              <a:rPr lang="ru-RU" b="1" dirty="0" smtClean="0">
                <a:solidFill>
                  <a:srgbClr val="55555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r>
              <a:rPr lang="ru-RU" b="1" dirty="0">
                <a:solidFill>
                  <a:srgbClr val="55555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хряща приводит </a:t>
            </a:r>
            <a:r>
              <a:rPr lang="ru-RU" b="1" dirty="0" smtClean="0">
                <a:solidFill>
                  <a:srgbClr val="55555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к </a:t>
            </a:r>
            <a:r>
              <a:rPr lang="ru-RU" b="1" dirty="0">
                <a:solidFill>
                  <a:srgbClr val="55555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тому</a:t>
            </a:r>
            <a:r>
              <a:rPr lang="ru-RU" b="1" dirty="0" smtClean="0">
                <a:solidFill>
                  <a:srgbClr val="55555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,  </a:t>
            </a:r>
            <a:r>
              <a:rPr lang="ru-RU" b="1" dirty="0">
                <a:solidFill>
                  <a:srgbClr val="55555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что при </a:t>
            </a:r>
            <a:r>
              <a:rPr lang="ru-RU" b="1" dirty="0" smtClean="0">
                <a:solidFill>
                  <a:srgbClr val="55555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повреждении</a:t>
            </a:r>
          </a:p>
          <a:p>
            <a:r>
              <a:rPr lang="ru-RU" b="1" dirty="0" smtClean="0">
                <a:solidFill>
                  <a:srgbClr val="55555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r>
              <a:rPr lang="ru-RU" b="1" dirty="0">
                <a:solidFill>
                  <a:srgbClr val="55555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он </a:t>
            </a:r>
            <a:r>
              <a:rPr lang="ru-RU" b="1" dirty="0" smtClean="0">
                <a:solidFill>
                  <a:srgbClr val="55555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может  восстанавливаться</a:t>
            </a:r>
          </a:p>
          <a:p>
            <a:r>
              <a:rPr lang="ru-RU" b="1" dirty="0" smtClean="0">
                <a:solidFill>
                  <a:srgbClr val="55555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r>
              <a:rPr lang="ru-RU" b="1" dirty="0">
                <a:solidFill>
                  <a:srgbClr val="55555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только </a:t>
            </a:r>
            <a:r>
              <a:rPr lang="ru-RU" b="1" dirty="0" smtClean="0">
                <a:solidFill>
                  <a:srgbClr val="55555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частично.</a:t>
            </a:r>
            <a:r>
              <a:rPr lang="ru-RU" dirty="0" smtClean="0">
                <a:solidFill>
                  <a:srgbClr val="55555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. </a:t>
            </a:r>
            <a:endParaRPr lang="ru-RU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flipV="1">
            <a:off x="8159453" y="6004560"/>
            <a:ext cx="1091227" cy="18987"/>
          </a:xfrm>
          <a:prstGeom prst="straightConnector1">
            <a:avLst/>
          </a:prstGeom>
          <a:ln w="63500" cap="rnd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Стрелка вправо 10"/>
          <p:cNvSpPr/>
          <p:nvPr/>
        </p:nvSpPr>
        <p:spPr>
          <a:xfrm rot="13373316">
            <a:off x="1928380" y="5385700"/>
            <a:ext cx="1696853" cy="530963"/>
          </a:xfrm>
          <a:prstGeom prst="rightArrow">
            <a:avLst>
              <a:gd name="adj1" fmla="val 20326"/>
              <a:gd name="adj2" fmla="val 128125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270042"/>
            <a:ext cx="12192000" cy="1012874"/>
          </a:xfrm>
          <a:prstGeom prst="rect">
            <a:avLst/>
          </a:prstGeom>
          <a:solidFill>
            <a:srgbClr val="588725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          </a:t>
            </a:r>
            <a:endParaRPr lang="ru-RU" sz="32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456583" y="1299316"/>
            <a:ext cx="11516139" cy="19611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2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194119" y="807720"/>
            <a:ext cx="1375601" cy="391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Пример</a:t>
            </a:r>
            <a:endParaRPr lang="ru-RU" sz="28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737360" y="387938"/>
            <a:ext cx="10195560" cy="937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ru-RU" sz="28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ОЗДОРОВИТЕЛЬНОГО</a:t>
            </a:r>
            <a:r>
              <a:rPr lang="en-US" sz="28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ru-RU" sz="28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ВОЗДЕЙСТВИЯ </a:t>
            </a: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НА СУСТАВЫ СТОПЫ И КОЛЕНА (УПР. СТРЕМЯ)</a:t>
            </a:r>
            <a:endParaRPr lang="ru-RU" sz="28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426720" y="289560"/>
            <a:ext cx="1051559" cy="6248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11</a:t>
            </a:r>
            <a:endParaRPr lang="ru-RU" sz="80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97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https://pp.vk.me/c627229/v627229500/17ed1/HeMteUlWRJo.jpg"/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4612005" y="2529840"/>
            <a:ext cx="3486150" cy="3459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https://pp.vk.me/c627229/v627229500/17ed1/HeMteUlWRJ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14" t="1" r="2537" b="3179"/>
          <a:stretch/>
        </p:blipFill>
        <p:spPr bwMode="auto">
          <a:xfrm>
            <a:off x="424371" y="2012905"/>
            <a:ext cx="1709531" cy="4388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0" t="16821" r="41751" b="3524"/>
          <a:stretch/>
        </p:blipFill>
        <p:spPr>
          <a:xfrm>
            <a:off x="2651715" y="2012905"/>
            <a:ext cx="1443930" cy="4388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0" y="270042"/>
            <a:ext cx="12192000" cy="1012874"/>
          </a:xfrm>
          <a:prstGeom prst="rect">
            <a:avLst/>
          </a:prstGeom>
          <a:solidFill>
            <a:srgbClr val="588725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          </a:t>
            </a:r>
            <a:endParaRPr lang="ru-RU" sz="32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996441" y="202715"/>
            <a:ext cx="101955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 </a:t>
            </a:r>
            <a:r>
              <a:rPr lang="ru-RU" sz="32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ИСПРАВЛЕНИЕ КРИВИЗНЫ НОГ–</a:t>
            </a:r>
            <a:endParaRPr lang="en-US" sz="3200" dirty="0" smtClean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2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БАЗОВОЕ УПРАЖНЕНИЕ «ЛЫЖНИК»</a:t>
            </a:r>
            <a:endParaRPr lang="ru-RU" sz="32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94119" y="716279"/>
            <a:ext cx="1573721" cy="4978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Пример</a:t>
            </a:r>
            <a:endParaRPr lang="ru-RU" sz="28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04410" y="304800"/>
            <a:ext cx="1450115" cy="6248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12</a:t>
            </a:r>
            <a:endParaRPr lang="ru-RU" sz="80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13" name="Рисунок 12" descr="Картинки по запросу наклон таза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9" t="5190" r="6739" b="4143"/>
          <a:stretch/>
        </p:blipFill>
        <p:spPr bwMode="auto">
          <a:xfrm>
            <a:off x="8347097" y="2179319"/>
            <a:ext cx="3612292" cy="4267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307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/>
          <p:cNvPicPr>
            <a:picLocks noChangeAspect="1"/>
          </p:cNvPicPr>
          <p:nvPr/>
        </p:nvPicPr>
        <p:blipFill>
          <a:blip r:embed="rId3" cstate="print">
            <a:alphaModFix/>
          </a:blip>
          <a:srcRect/>
          <a:stretch>
            <a:fillRect/>
          </a:stretch>
        </p:blipFill>
        <p:spPr>
          <a:xfrm>
            <a:off x="365760" y="2649028"/>
            <a:ext cx="5288280" cy="3991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021080" y="1439140"/>
            <a:ext cx="10226040" cy="52322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457200" indent="-457200" algn="ctr"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1" i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Ремень </a:t>
            </a:r>
            <a:r>
              <a:rPr lang="ru-RU" sz="2800" b="1" i="1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над уровнем сердца и </a:t>
            </a:r>
            <a:r>
              <a:rPr lang="ru-RU" sz="2800" b="1" i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другими частями </a:t>
            </a:r>
            <a:r>
              <a:rPr lang="ru-RU" sz="2800" b="1" i="1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тела </a:t>
            </a:r>
          </a:p>
        </p:txBody>
      </p:sp>
      <p:pic>
        <p:nvPicPr>
          <p:cNvPr id="7" name="Рисунок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24" y="2649028"/>
            <a:ext cx="5602356" cy="3991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0" y="270042"/>
            <a:ext cx="12192000" cy="1012874"/>
          </a:xfrm>
          <a:prstGeom prst="rect">
            <a:avLst/>
          </a:prstGeom>
          <a:solidFill>
            <a:srgbClr val="588725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          </a:t>
            </a:r>
            <a:endParaRPr lang="ru-RU" sz="32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859280" y="274320"/>
            <a:ext cx="9709868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            </a:t>
            </a:r>
            <a:r>
              <a:rPr lang="ru-RU" sz="32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СПЕЦИАЛЬНОЕ ОБЩЕУКРЕПЛЯЮЩЕЕ </a:t>
            </a:r>
            <a:endParaRPr lang="en-US" sz="3200" dirty="0" smtClean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2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          УПРАЖНЕНИЕ  (УПР. ШТАНГА)</a:t>
            </a:r>
            <a:endParaRPr lang="ru-RU" sz="32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94119" y="762000"/>
            <a:ext cx="1573721" cy="502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Пример</a:t>
            </a:r>
            <a:r>
              <a:rPr lang="en-US" sz="28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        </a:t>
            </a:r>
            <a:endParaRPr lang="ru-RU" sz="28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04410" y="304800"/>
            <a:ext cx="1450115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13</a:t>
            </a:r>
            <a:endParaRPr lang="ru-RU" sz="80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13" name="Рисунок 1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590" t="44910" r="27768" b="30307"/>
          <a:stretch/>
        </p:blipFill>
        <p:spPr bwMode="auto">
          <a:xfrm rot="8088086">
            <a:off x="1885555" y="2579238"/>
            <a:ext cx="1077918" cy="45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588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артинки по запросу наклон таза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094" y="1405719"/>
            <a:ext cx="5742175" cy="528044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Рисунок 2" descr="Картинки по запросу угол наклона таза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" y="3643105"/>
            <a:ext cx="1630679" cy="1983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" y="1175056"/>
            <a:ext cx="63550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Крестец и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5-й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поясничный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позвонок</a:t>
            </a:r>
          </a:p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являются базисом всего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позвоночника.</a:t>
            </a:r>
          </a:p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Они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обеспечивают опору для всех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его</a:t>
            </a:r>
          </a:p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вышележащих отделов </a:t>
            </a:r>
            <a:endParaRPr lang="ru-RU" sz="2400" b="1" dirty="0" smtClean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и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испытывают наибольшую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нагрузку</a:t>
            </a:r>
            <a:r>
              <a:rPr lang="ru-RU" sz="2400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</a:p>
          <a:p>
            <a:endParaRPr lang="ru-RU" sz="2400" dirty="0"/>
          </a:p>
        </p:txBody>
      </p:sp>
      <p:pic>
        <p:nvPicPr>
          <p:cNvPr id="6" name="Рисунок 5" descr="http://fictionbook.ru/static/bookimages/02/03/91/02039145.bin.dir/h/i_007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" t="27562" r="52058" b="1602"/>
          <a:stretch/>
        </p:blipFill>
        <p:spPr bwMode="auto">
          <a:xfrm>
            <a:off x="3545859" y="3676945"/>
            <a:ext cx="1682775" cy="1922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12192000" cy="995423"/>
          </a:xfrm>
          <a:prstGeom prst="rect">
            <a:avLst/>
          </a:prstGeom>
          <a:solidFill>
            <a:srgbClr val="588725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cap="all" dirty="0" smtClean="0">
                <a:solidFill>
                  <a:schemeClr val="bg1"/>
                </a:solidFill>
              </a:rPr>
              <a:t>        Пример  нарушений в </a:t>
            </a:r>
            <a:r>
              <a:rPr lang="ru-RU" sz="3200" b="1" cap="all" dirty="0" err="1" smtClean="0">
                <a:solidFill>
                  <a:schemeClr val="bg1"/>
                </a:solidFill>
              </a:rPr>
              <a:t>ПОЛОЖЕНИи</a:t>
            </a:r>
            <a:r>
              <a:rPr lang="ru-RU" sz="3200" b="1" cap="all" dirty="0" smtClean="0">
                <a:solidFill>
                  <a:schemeClr val="bg1"/>
                </a:solidFill>
              </a:rPr>
              <a:t> ТАЗА И </a:t>
            </a:r>
            <a:r>
              <a:rPr lang="ru-RU" sz="3200" b="1" cap="all" dirty="0" err="1" smtClean="0">
                <a:solidFill>
                  <a:schemeClr val="bg1"/>
                </a:solidFill>
              </a:rPr>
              <a:t>КРЕСтЦА</a:t>
            </a:r>
            <a:endParaRPr lang="ru-RU" sz="3200" b="1" cap="all" dirty="0">
              <a:solidFill>
                <a:schemeClr val="bg1"/>
              </a:solidFill>
              <a:ea typeface="Calibri" panose="020F050202020403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0040" y="5657671"/>
            <a:ext cx="52730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В норме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крестец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по отношению к вертикальной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оси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тела </a:t>
            </a:r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находится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под углом </a:t>
            </a:r>
            <a:r>
              <a:rPr lang="ru-RU" sz="2400" b="1" dirty="0" smtClean="0"/>
              <a:t>30</a:t>
            </a:r>
            <a:r>
              <a:rPr lang="ru-RU" sz="2400" b="1" baseline="30000" dirty="0" smtClean="0"/>
              <a:t>0 </a:t>
            </a:r>
            <a:r>
              <a:rPr lang="ru-RU" sz="2400" b="1" dirty="0" smtClean="0"/>
              <a:t>С</a:t>
            </a:r>
            <a:endParaRPr lang="ru-RU" sz="2400" dirty="0"/>
          </a:p>
        </p:txBody>
      </p:sp>
      <p:pic>
        <p:nvPicPr>
          <p:cNvPr id="10" name="Изображение 4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3796" y="70560"/>
            <a:ext cx="810846" cy="81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0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4930" y="1379444"/>
            <a:ext cx="116692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b="1" i="1">
                <a:solidFill>
                  <a:srgbClr val="002060"/>
                </a:solidFill>
                <a:latin typeface="Candara" pitchFamily="34" charset="0"/>
              </a:defRPr>
            </a:lvl1pPr>
          </a:lstStyle>
          <a:p>
            <a:pPr algn="ctr"/>
            <a:r>
              <a:rPr lang="ru-RU" i="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Привычка, как правило, вырабатывается за 21 день.</a:t>
            </a:r>
          </a:p>
          <a:p>
            <a:pPr algn="ctr"/>
            <a:r>
              <a:rPr lang="ru-RU" i="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После этого тело самостоятельно </a:t>
            </a:r>
            <a:r>
              <a:rPr lang="ru-RU" i="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начнёт </a:t>
            </a:r>
            <a:r>
              <a:rPr lang="ru-RU" i="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стремиться к занятию правильного </a:t>
            </a:r>
            <a:r>
              <a:rPr lang="ru-RU" i="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положения наклона таза</a:t>
            </a:r>
            <a:endParaRPr lang="ru-RU" i="0" dirty="0">
              <a:solidFill>
                <a:srgbClr val="2E764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pic>
        <p:nvPicPr>
          <p:cNvPr id="6160" name="Picture 16" descr="IMG_250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t="21780" r="34112" b="5605"/>
          <a:stretch/>
        </p:blipFill>
        <p:spPr bwMode="auto">
          <a:xfrm>
            <a:off x="219923" y="2727002"/>
            <a:ext cx="1829317" cy="3925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1" name="Picture 17" descr="IMG_250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52" t="7037" r="23494" b="11255"/>
          <a:stretch/>
        </p:blipFill>
        <p:spPr bwMode="auto">
          <a:xfrm>
            <a:off x="3845743" y="2731350"/>
            <a:ext cx="1431672" cy="3925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2" name="Picture 18" descr="IMG_250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1" t="3862" r="25786" b="5776"/>
          <a:stretch/>
        </p:blipFill>
        <p:spPr bwMode="auto">
          <a:xfrm>
            <a:off x="5454790" y="2716932"/>
            <a:ext cx="1293478" cy="3925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3" name="Picture 19" descr="IMG_184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5" t="14018" r="35353"/>
          <a:stretch/>
        </p:blipFill>
        <p:spPr bwMode="auto">
          <a:xfrm>
            <a:off x="8651451" y="2743194"/>
            <a:ext cx="1239744" cy="3925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4" name="Picture 20" descr="IMG_241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2" t="3947" r="21213"/>
          <a:stretch>
            <a:fillRect/>
          </a:stretch>
        </p:blipFill>
        <p:spPr bwMode="auto">
          <a:xfrm>
            <a:off x="10016511" y="2727002"/>
            <a:ext cx="1967913" cy="3935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Стрелка вправо 10"/>
          <p:cNvSpPr/>
          <p:nvPr/>
        </p:nvSpPr>
        <p:spPr>
          <a:xfrm>
            <a:off x="7109015" y="5452419"/>
            <a:ext cx="1350783" cy="616054"/>
          </a:xfrm>
          <a:prstGeom prst="rightArrow">
            <a:avLst>
              <a:gd name="adj1" fmla="val 31250"/>
              <a:gd name="adj2" fmla="val 128125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46030" y="4128980"/>
            <a:ext cx="18376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Развитие упражнения – поза «жена </a:t>
            </a:r>
            <a:r>
              <a:rPr lang="ru-RU" sz="200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Г</a:t>
            </a:r>
            <a:r>
              <a:rPr lang="ru-RU" sz="20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агарина»</a:t>
            </a:r>
            <a:endParaRPr lang="ru-RU" sz="2000" dirty="0">
              <a:solidFill>
                <a:srgbClr val="2E764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939" y="270042"/>
            <a:ext cx="12192000" cy="1012874"/>
          </a:xfrm>
          <a:prstGeom prst="rect">
            <a:avLst/>
          </a:prstGeom>
          <a:solidFill>
            <a:srgbClr val="588725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          </a:t>
            </a:r>
            <a:endParaRPr lang="ru-RU" sz="32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1600200" y="274320"/>
            <a:ext cx="10408920" cy="975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cap="all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ru-RU" sz="2800" b="1" cap="all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многофункциональный </a:t>
            </a:r>
            <a:endParaRPr lang="en-US" sz="2800" b="1" cap="all" dirty="0" smtClean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r>
              <a:rPr lang="ru-RU" sz="2800" b="1" cap="all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Комплекс </a:t>
            </a:r>
            <a:r>
              <a:rPr lang="ru-RU" sz="2800" b="1" cap="all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– «поза гиббона»</a:t>
            </a: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194119" y="731520"/>
            <a:ext cx="1451801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Пример </a:t>
            </a:r>
            <a:r>
              <a:rPr lang="en-US" sz="28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       </a:t>
            </a:r>
            <a:endParaRPr lang="ru-RU" sz="28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204411" y="335280"/>
            <a:ext cx="118243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14</a:t>
            </a:r>
            <a:endParaRPr lang="ru-RU" sz="80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16" name="Рисунок 15" descr="http://fictionbook.ru/static/bookimages/02/03/91/02039145.bin.dir/h/i_007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" t="27456" r="58282" b="12"/>
          <a:stretch/>
        </p:blipFill>
        <p:spPr bwMode="auto">
          <a:xfrm flipH="1">
            <a:off x="2185441" y="4541468"/>
            <a:ext cx="1588793" cy="18219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158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7" b="3336"/>
          <a:stretch/>
        </p:blipFill>
        <p:spPr bwMode="auto">
          <a:xfrm>
            <a:off x="6659880" y="1877292"/>
            <a:ext cx="5181600" cy="3326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44239" y="259081"/>
            <a:ext cx="8519161" cy="100584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РАБОТА </a:t>
            </a:r>
            <a:r>
              <a:rPr lang="ru-RU" sz="32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С ПЕЧЕНЬЮ</a:t>
            </a:r>
          </a:p>
        </p:txBody>
      </p:sp>
      <p:pic>
        <p:nvPicPr>
          <p:cNvPr id="7" name="Объект 6"/>
          <p:cNvPicPr>
            <a:picLocks noGrp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" t="14423" b="22345"/>
          <a:stretch/>
        </p:blipFill>
        <p:spPr bwMode="auto">
          <a:xfrm>
            <a:off x="416580" y="1846812"/>
            <a:ext cx="5344140" cy="3326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810850" y="5577840"/>
            <a:ext cx="5106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4F7921"/>
                </a:solidFill>
              </a:rPr>
              <a:t>Активизация выделения </a:t>
            </a:r>
            <a:r>
              <a:rPr lang="ru-RU" sz="2400" b="1" dirty="0" smtClean="0">
                <a:solidFill>
                  <a:srgbClr val="4F7921"/>
                </a:solidFill>
              </a:rPr>
              <a:t>желчи – резонансное </a:t>
            </a:r>
            <a:r>
              <a:rPr lang="ru-RU" sz="2400" dirty="0" smtClean="0">
                <a:solidFill>
                  <a:srgbClr val="4F7921"/>
                </a:solidFill>
              </a:rPr>
              <a:t>"</a:t>
            </a:r>
            <a:r>
              <a:rPr lang="ru-RU" sz="2400" dirty="0" err="1">
                <a:solidFill>
                  <a:srgbClr val="4F7921"/>
                </a:solidFill>
              </a:rPr>
              <a:t>обдавливание</a:t>
            </a:r>
            <a:r>
              <a:rPr lang="ru-RU" sz="2400" dirty="0">
                <a:solidFill>
                  <a:srgbClr val="4F7921"/>
                </a:solidFill>
              </a:rPr>
              <a:t>" </a:t>
            </a:r>
            <a:r>
              <a:rPr lang="ru-RU" sz="2400" dirty="0" smtClean="0">
                <a:solidFill>
                  <a:srgbClr val="4F7921"/>
                </a:solidFill>
              </a:rPr>
              <a:t>печени</a:t>
            </a:r>
          </a:p>
          <a:p>
            <a:endParaRPr lang="ru-RU" sz="2400" dirty="0">
              <a:solidFill>
                <a:srgbClr val="4F792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01340" y="5635155"/>
            <a:ext cx="5402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4F7921"/>
                </a:solidFill>
              </a:rPr>
              <a:t>Первый шаг - Активизация диафрагмы резонансным </a:t>
            </a:r>
            <a:r>
              <a:rPr lang="ru-RU" sz="2400" dirty="0" smtClean="0">
                <a:solidFill>
                  <a:srgbClr val="4F7921"/>
                </a:solidFill>
              </a:rPr>
              <a:t>"</a:t>
            </a:r>
            <a:r>
              <a:rPr lang="ru-RU" sz="2400" dirty="0" err="1" smtClean="0">
                <a:solidFill>
                  <a:srgbClr val="4F7921"/>
                </a:solidFill>
              </a:rPr>
              <a:t>обдавливанием</a:t>
            </a:r>
            <a:r>
              <a:rPr lang="ru-RU" sz="2400" dirty="0" smtClean="0">
                <a:solidFill>
                  <a:srgbClr val="4F7921"/>
                </a:solidFill>
              </a:rPr>
              <a:t>"</a:t>
            </a:r>
            <a:endParaRPr lang="ru-RU" sz="2400" dirty="0">
              <a:solidFill>
                <a:srgbClr val="4F792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286628"/>
            <a:ext cx="12192000" cy="1012874"/>
          </a:xfrm>
          <a:prstGeom prst="rect">
            <a:avLst/>
          </a:prstGeom>
          <a:solidFill>
            <a:srgbClr val="588725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          </a:t>
            </a:r>
            <a:endParaRPr lang="ru-RU" sz="32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804160" y="304799"/>
            <a:ext cx="6964680" cy="7873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ПРИМЕР РАБОТЫ С ПЕЧЕНЬЮ</a:t>
            </a:r>
            <a:r>
              <a:rPr lang="en-US" sz="28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        </a:t>
            </a:r>
            <a:endParaRPr lang="ru-RU" sz="28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04411" y="487680"/>
            <a:ext cx="1212910" cy="563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15</a:t>
            </a:r>
            <a:endParaRPr lang="ru-RU" sz="80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1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50520" y="2042159"/>
            <a:ext cx="11567160" cy="3962401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E96717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          </a:t>
            </a:r>
            <a:r>
              <a:rPr lang="ru-RU" sz="2400" b="1" dirty="0">
                <a:solidFill>
                  <a:srgbClr val="2E7641"/>
                </a:solidFill>
                <a:latin typeface="Calibri Light" panose="020F0302020204030204" pitchFamily="34" charset="0"/>
              </a:rPr>
              <a:t> </a:t>
            </a:r>
            <a:r>
              <a:rPr lang="ru-RU" sz="2400" dirty="0" smtClean="0">
                <a:solidFill>
                  <a:srgbClr val="2E7641"/>
                </a:solidFill>
                <a:latin typeface="Calibri Light" panose="020F0302020204030204" pitchFamily="34" charset="0"/>
              </a:rPr>
              <a:t>	</a:t>
            </a:r>
            <a:r>
              <a:rPr lang="ru-RU" sz="2400" dirty="0" smtClean="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Резонансный </a:t>
            </a:r>
            <a:r>
              <a:rPr lang="ru-RU" sz="2400" dirty="0" err="1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остеокинезис</a:t>
            </a:r>
            <a:r>
              <a:rPr lang="ru-RU" sz="2400" dirty="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на сегодняшний день является инновацией в области оздоровления. Доказательная часть его воздействия на живой организм находится на стыке нескольких наук о теле и его движениях</a:t>
            </a:r>
            <a:r>
              <a:rPr lang="ru-RU" sz="2400" dirty="0" smtClean="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.</a:t>
            </a:r>
          </a:p>
          <a:p>
            <a:endParaRPr lang="ru-RU" sz="900" dirty="0" smtClean="0">
              <a:solidFill>
                <a:schemeClr val="tx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algn="just"/>
            <a:r>
              <a:rPr lang="ru-RU" sz="2400" dirty="0" smtClean="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	 Это новое направление комплементарной медицины заслуживает популяризации среди различных слоев населения России, стран СНГ, дальнего зарубежья. </a:t>
            </a:r>
          </a:p>
          <a:p>
            <a:pPr algn="just"/>
            <a:endParaRPr lang="ru-RU" sz="900" dirty="0" smtClean="0">
              <a:solidFill>
                <a:schemeClr val="tx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algn="just"/>
            <a:r>
              <a:rPr lang="ru-RU" sz="2400" dirty="0" smtClean="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Все люди Земли могут жить более качественно и дольше, если будут знать, как сохранить или вернуть себе здоровье самостоятельно в домашних условиях. </a:t>
            </a:r>
          </a:p>
          <a:p>
            <a:pPr algn="just"/>
            <a:r>
              <a:rPr lang="ru-RU" sz="2400" dirty="0" smtClean="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	</a:t>
            </a:r>
            <a:endParaRPr lang="ru-RU" sz="2400" dirty="0">
              <a:solidFill>
                <a:schemeClr val="tx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23646"/>
            <a:ext cx="12192000" cy="1012874"/>
          </a:xfrm>
          <a:prstGeom prst="rect">
            <a:avLst/>
          </a:prstGeom>
          <a:solidFill>
            <a:srgbClr val="588725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          </a:t>
            </a:r>
            <a:endParaRPr lang="ru-RU" sz="32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1258" y="324660"/>
            <a:ext cx="810846" cy="810846"/>
          </a:xfrm>
          <a:prstGeom prst="rect">
            <a:avLst/>
          </a:prstGeom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2087879" y="213360"/>
            <a:ext cx="9755549" cy="10058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ПРИЁМЫ  РЕЗОНАНСНОГО  ОСТЕОКИНЕЗИСА</a:t>
            </a:r>
            <a:endParaRPr lang="ru-RU" sz="24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0" indent="0" algn="ctr">
              <a:buNone/>
            </a:pPr>
            <a:r>
              <a:rPr lang="ru-RU" sz="24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В </a:t>
            </a:r>
            <a:r>
              <a:rPr lang="ru-RU" sz="24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ПОВСЕДНЕВНОЙ  ЖИЗНИ  </a:t>
            </a:r>
            <a:r>
              <a:rPr lang="ru-RU" sz="24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ЧЕЛОВЕКА </a:t>
            </a:r>
            <a:endParaRPr lang="ru-RU" sz="2400" b="1" cap="all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0520" y="5986195"/>
            <a:ext cx="11277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Резонансный </a:t>
            </a:r>
            <a:r>
              <a:rPr lang="ru-RU" sz="2400" b="1" i="1" dirty="0" err="1" smtClean="0">
                <a:solidFill>
                  <a:srgbClr val="FF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остеокинезис</a:t>
            </a:r>
            <a:r>
              <a:rPr lang="ru-RU" sz="2400" b="1" i="1" dirty="0" smtClean="0">
                <a:solidFill>
                  <a:srgbClr val="FF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– это повседневный инструмент активной жизни, который всегда с нами. 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6720" y="1414195"/>
            <a:ext cx="11262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E96717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ПРО-ТО ГИМНАСТИКА КАК ИНСТРУМЕНТ САМООЗДОРОВЛЕНИЯ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86315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2"/>
          <p:cNvSpPr txBox="1">
            <a:spLocks/>
          </p:cNvSpPr>
          <p:nvPr/>
        </p:nvSpPr>
        <p:spPr>
          <a:xfrm>
            <a:off x="6461760" y="2514600"/>
            <a:ext cx="5471161" cy="414528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 smtClean="0">
                <a:solidFill>
                  <a:srgbClr val="2E7641"/>
                </a:solidFill>
                <a:latin typeface="Helvetica Neue" charset="0"/>
                <a:ea typeface="Helvetica Neue" charset="0"/>
                <a:cs typeface="Helvetica Neue" charset="0"/>
              </a:rPr>
              <a:t>ПРО </a:t>
            </a:r>
            <a:r>
              <a:rPr lang="ru-RU" sz="2000" b="1" dirty="0">
                <a:solidFill>
                  <a:srgbClr val="2E7641"/>
                </a:solidFill>
                <a:latin typeface="Helvetica Neue" charset="0"/>
                <a:ea typeface="Helvetica Neue" charset="0"/>
                <a:cs typeface="Helvetica Neue" charset="0"/>
              </a:rPr>
              <a:t>для </a:t>
            </a:r>
            <a:r>
              <a:rPr lang="ru-RU" sz="2000" b="1" i="1" dirty="0">
                <a:solidFill>
                  <a:srgbClr val="2E7641"/>
                </a:solidFill>
                <a:latin typeface="Helvetica Neue" charset="0"/>
                <a:ea typeface="Helvetica Neue" charset="0"/>
                <a:cs typeface="Helvetica Neue" charset="0"/>
              </a:rPr>
              <a:t>восстановления всех отделов позвоночника.</a:t>
            </a:r>
          </a:p>
          <a:p>
            <a:r>
              <a:rPr lang="ru-RU" sz="2000" b="1" dirty="0">
                <a:solidFill>
                  <a:srgbClr val="2E7641"/>
                </a:solidFill>
                <a:latin typeface="Helvetica Neue" charset="0"/>
                <a:ea typeface="Helvetica Neue" charset="0"/>
                <a:cs typeface="Helvetica Neue" charset="0"/>
              </a:rPr>
              <a:t>ПРО </a:t>
            </a:r>
            <a:r>
              <a:rPr lang="ru-RU" sz="2000" b="1" i="1" dirty="0">
                <a:solidFill>
                  <a:srgbClr val="2E7641"/>
                </a:solidFill>
                <a:latin typeface="Helvetica Neue" charset="0"/>
                <a:ea typeface="Helvetica Neue" charset="0"/>
                <a:cs typeface="Helvetica Neue" charset="0"/>
              </a:rPr>
              <a:t>при нарушениях осанки</a:t>
            </a:r>
            <a:r>
              <a:rPr lang="ru-RU" sz="2000" b="1" dirty="0">
                <a:solidFill>
                  <a:srgbClr val="2E7641"/>
                </a:solidFill>
                <a:latin typeface="Helvetica Neue" charset="0"/>
                <a:ea typeface="Helvetica Neue" charset="0"/>
                <a:cs typeface="Helvetica Neue" charset="0"/>
              </a:rPr>
              <a:t>. </a:t>
            </a:r>
          </a:p>
          <a:p>
            <a:r>
              <a:rPr lang="ru-RU" sz="2000" b="1" dirty="0">
                <a:solidFill>
                  <a:srgbClr val="2E7641"/>
                </a:solidFill>
                <a:latin typeface="Helvetica Neue" charset="0"/>
                <a:ea typeface="Helvetica Neue" charset="0"/>
                <a:cs typeface="Helvetica Neue" charset="0"/>
              </a:rPr>
              <a:t>ПРО </a:t>
            </a:r>
            <a:r>
              <a:rPr lang="ru-RU" sz="2000" b="1" i="1" dirty="0">
                <a:solidFill>
                  <a:srgbClr val="2E7641"/>
                </a:solidFill>
                <a:latin typeface="Helvetica Neue" charset="0"/>
                <a:ea typeface="Helvetica Neue" charset="0"/>
                <a:cs typeface="Helvetica Neue" charset="0"/>
              </a:rPr>
              <a:t>при сколиозах</a:t>
            </a:r>
            <a:r>
              <a:rPr lang="ru-RU" sz="2000" b="1" dirty="0">
                <a:solidFill>
                  <a:srgbClr val="2E7641"/>
                </a:solidFill>
                <a:latin typeface="Helvetica Neue" charset="0"/>
                <a:ea typeface="Helvetica Neue" charset="0"/>
                <a:cs typeface="Helvetica Neue" charset="0"/>
              </a:rPr>
              <a:t>.</a:t>
            </a:r>
          </a:p>
          <a:p>
            <a:r>
              <a:rPr lang="ru-RU" sz="2000" b="1" dirty="0">
                <a:solidFill>
                  <a:srgbClr val="2E7641"/>
                </a:solidFill>
                <a:latin typeface="Helvetica Neue" charset="0"/>
                <a:ea typeface="Helvetica Neue" charset="0"/>
                <a:cs typeface="Helvetica Neue" charset="0"/>
              </a:rPr>
              <a:t>ПРО </a:t>
            </a:r>
            <a:r>
              <a:rPr lang="ru-RU" sz="2000" b="1" i="1" dirty="0">
                <a:solidFill>
                  <a:srgbClr val="2E7641"/>
                </a:solidFill>
                <a:latin typeface="Helvetica Neue" charset="0"/>
                <a:ea typeface="Helvetica Neue" charset="0"/>
                <a:cs typeface="Helvetica Neue" charset="0"/>
              </a:rPr>
              <a:t>для облегчения течения </a:t>
            </a:r>
            <a:r>
              <a:rPr lang="ru-RU" sz="2000" b="1" i="1" u="sng" dirty="0">
                <a:solidFill>
                  <a:srgbClr val="2E7641"/>
                </a:solidFill>
                <a:latin typeface="Helvetica Neue" charset="0"/>
                <a:ea typeface="Helvetica Neue" charset="0"/>
                <a:cs typeface="Helvetica Neue" charset="0"/>
              </a:rPr>
              <a:t>ревматоидного артрита.</a:t>
            </a:r>
            <a:endParaRPr lang="ru-RU" sz="2000" b="1" i="1" dirty="0">
              <a:solidFill>
                <a:srgbClr val="2E764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r>
              <a:rPr lang="ru-RU" sz="2000" b="1" dirty="0">
                <a:solidFill>
                  <a:srgbClr val="2E7641"/>
                </a:solidFill>
                <a:latin typeface="Helvetica Neue" charset="0"/>
                <a:ea typeface="Helvetica Neue" charset="0"/>
                <a:cs typeface="Helvetica Neue" charset="0"/>
              </a:rPr>
              <a:t>ПРО упражнения </a:t>
            </a:r>
            <a:r>
              <a:rPr lang="ru-RU" sz="2000" b="1" i="1" dirty="0">
                <a:solidFill>
                  <a:srgbClr val="2E7641"/>
                </a:solidFill>
                <a:latin typeface="Helvetica Neue" charset="0"/>
                <a:ea typeface="Helvetica Neue" charset="0"/>
                <a:cs typeface="Helvetica Neue" charset="0"/>
              </a:rPr>
              <a:t>для ног</a:t>
            </a:r>
            <a:r>
              <a:rPr lang="ru-RU" sz="2000" b="1" dirty="0">
                <a:solidFill>
                  <a:srgbClr val="2E7641"/>
                </a:solidFill>
                <a:latin typeface="Helvetica Neue" charset="0"/>
                <a:ea typeface="Helvetica Neue" charset="0"/>
                <a:cs typeface="Helvetica Neue" charset="0"/>
              </a:rPr>
              <a:t>. </a:t>
            </a:r>
          </a:p>
          <a:p>
            <a:r>
              <a:rPr lang="ru-RU" sz="2000" b="1" dirty="0">
                <a:solidFill>
                  <a:srgbClr val="2E7641"/>
                </a:solidFill>
                <a:latin typeface="Helvetica Neue" charset="0"/>
                <a:ea typeface="Helvetica Neue" charset="0"/>
                <a:cs typeface="Helvetica Neue" charset="0"/>
              </a:rPr>
              <a:t>ПРО </a:t>
            </a:r>
            <a:r>
              <a:rPr lang="ru-RU" sz="2000" b="1" i="1" dirty="0">
                <a:solidFill>
                  <a:srgbClr val="2E7641"/>
                </a:solidFill>
                <a:latin typeface="Helvetica Neue" charset="0"/>
                <a:ea typeface="Helvetica Neue" charset="0"/>
                <a:cs typeface="Helvetica Neue" charset="0"/>
              </a:rPr>
              <a:t>при плоскостопии.</a:t>
            </a:r>
          </a:p>
          <a:p>
            <a:r>
              <a:rPr lang="ru-RU" sz="2000" b="1" dirty="0">
                <a:solidFill>
                  <a:srgbClr val="2E7641"/>
                </a:solidFill>
                <a:latin typeface="Helvetica Neue" charset="0"/>
                <a:ea typeface="Helvetica Neue" charset="0"/>
                <a:cs typeface="Helvetica Neue" charset="0"/>
              </a:rPr>
              <a:t>ПРО </a:t>
            </a:r>
            <a:r>
              <a:rPr lang="ru-RU" sz="2000" b="1" i="1" dirty="0">
                <a:solidFill>
                  <a:srgbClr val="2E7641"/>
                </a:solidFill>
                <a:latin typeface="Helvetica Neue" charset="0"/>
                <a:ea typeface="Helvetica Neue" charset="0"/>
                <a:cs typeface="Helvetica Neue" charset="0"/>
              </a:rPr>
              <a:t>для оздоровления тазобедренных суставов.</a:t>
            </a:r>
          </a:p>
          <a:p>
            <a:r>
              <a:rPr lang="ru-RU" sz="2000" b="1" dirty="0">
                <a:solidFill>
                  <a:srgbClr val="2E7641"/>
                </a:solidFill>
                <a:latin typeface="Helvetica Neue" charset="0"/>
                <a:ea typeface="Helvetica Neue" charset="0"/>
                <a:cs typeface="Helvetica Neue" charset="0"/>
              </a:rPr>
              <a:t>ПРО </a:t>
            </a:r>
            <a:r>
              <a:rPr lang="ru-RU" sz="2000" b="1" i="1" dirty="0">
                <a:solidFill>
                  <a:srgbClr val="2E7641"/>
                </a:solidFill>
                <a:latin typeface="Helvetica Neue" charset="0"/>
                <a:ea typeface="Helvetica Neue" charset="0"/>
                <a:cs typeface="Helvetica Neue" charset="0"/>
              </a:rPr>
              <a:t>для оздоровлении коленных суставов.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223646"/>
            <a:ext cx="12192000" cy="1012874"/>
          </a:xfrm>
          <a:prstGeom prst="rect">
            <a:avLst/>
          </a:prstGeom>
          <a:solidFill>
            <a:srgbClr val="588725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          </a:t>
            </a:r>
            <a:endParaRPr lang="ru-RU" sz="32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1258" y="324660"/>
            <a:ext cx="810846" cy="810846"/>
          </a:xfrm>
          <a:prstGeom prst="rect">
            <a:avLst/>
          </a:prstGeom>
        </p:spPr>
      </p:pic>
      <p:sp>
        <p:nvSpPr>
          <p:cNvPr id="9" name="Объект 2"/>
          <p:cNvSpPr txBox="1">
            <a:spLocks/>
          </p:cNvSpPr>
          <p:nvPr/>
        </p:nvSpPr>
        <p:spPr>
          <a:xfrm>
            <a:off x="2103119" y="228600"/>
            <a:ext cx="9740309" cy="10058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ПРИМЕНЯЕМЫЕ </a:t>
            </a:r>
            <a:r>
              <a:rPr lang="ru-RU" sz="24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ОСНОВНЫЕ  КОМПЛЕКСЫ  ПРО-ТО </a:t>
            </a:r>
            <a:endParaRPr lang="en-US" sz="2400" b="1" dirty="0" smtClean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0" indent="0" algn="ctr"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ГИМНАСТИКИ  ДЛЯ  </a:t>
            </a:r>
            <a:r>
              <a:rPr lang="ru-RU" sz="24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ОЗДОРОВЛЕНИЯ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72440" y="1333976"/>
            <a:ext cx="11414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2E7641"/>
                </a:solidFill>
                <a:latin typeface="Helvetica Neue" charset="0"/>
                <a:ea typeface="Helvetica Neue" charset="0"/>
                <a:cs typeface="Helvetica Neue" charset="0"/>
              </a:rPr>
              <a:t>1. ПРО при травмах и патологиях опорно-двигательного аппарата (ОДА), а также их последствий (деформации, контрактуры, дегенеративно-дистрофические процессы в позвоночнике и др.) </a:t>
            </a:r>
            <a:endParaRPr lang="ru-RU" sz="2400" b="1" dirty="0">
              <a:solidFill>
                <a:srgbClr val="2E764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43840" y="2547819"/>
            <a:ext cx="59436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2E7641"/>
                </a:solidFill>
                <a:latin typeface="Helvetica Neue" charset="0"/>
                <a:ea typeface="Helvetica Neue" charset="0"/>
                <a:cs typeface="Helvetica Neue" charset="0"/>
              </a:rPr>
              <a:t>  </a:t>
            </a:r>
            <a:r>
              <a:rPr lang="ru-RU" sz="2000" b="1" dirty="0" smtClean="0">
                <a:solidFill>
                  <a:srgbClr val="2E7641"/>
                </a:solidFill>
                <a:latin typeface="Helvetica Neue" charset="0"/>
                <a:ea typeface="Helvetica Neue" charset="0"/>
                <a:cs typeface="Helvetica Neue" charset="0"/>
              </a:rPr>
              <a:t>ПРО </a:t>
            </a:r>
            <a:r>
              <a:rPr lang="ru-RU" sz="2000" b="1" i="1" dirty="0" smtClean="0">
                <a:solidFill>
                  <a:srgbClr val="2E7641"/>
                </a:solidFill>
                <a:latin typeface="Helvetica Neue" charset="0"/>
                <a:ea typeface="Helvetica Neue" charset="0"/>
                <a:cs typeface="Helvetica Neue" charset="0"/>
              </a:rPr>
              <a:t>для растяжения и укрепления      позвоночника</a:t>
            </a:r>
            <a:r>
              <a:rPr lang="ru-RU" sz="2000" b="1" dirty="0" smtClean="0">
                <a:solidFill>
                  <a:srgbClr val="2E7641"/>
                </a:solidFill>
                <a:latin typeface="Helvetica Neue" charset="0"/>
                <a:ea typeface="Helvetica Neue" charset="0"/>
                <a:cs typeface="Helvetica Neue" charset="0"/>
              </a:rPr>
              <a:t>. 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2E7641"/>
                </a:solidFill>
                <a:latin typeface="Helvetica Neue" charset="0"/>
                <a:ea typeface="Helvetica Neue" charset="0"/>
                <a:cs typeface="Helvetica Neue" charset="0"/>
              </a:rPr>
              <a:t>  ПРО </a:t>
            </a:r>
            <a:r>
              <a:rPr lang="ru-RU" sz="2000" b="1" i="1" dirty="0" smtClean="0">
                <a:solidFill>
                  <a:srgbClr val="2E7641"/>
                </a:solidFill>
                <a:latin typeface="Helvetica Neue" charset="0"/>
                <a:ea typeface="Helvetica Neue" charset="0"/>
                <a:cs typeface="Helvetica Neue" charset="0"/>
              </a:rPr>
              <a:t>для профилактики патологий     </a:t>
            </a:r>
            <a:r>
              <a:rPr lang="ru-RU" sz="2000" b="1" dirty="0" smtClean="0">
                <a:solidFill>
                  <a:srgbClr val="2E7641"/>
                </a:solidFill>
                <a:latin typeface="Helvetica Neue" charset="0"/>
                <a:ea typeface="Helvetica Neue" charset="0"/>
                <a:cs typeface="Helvetica Neue" charset="0"/>
              </a:rPr>
              <a:t>позвоночника.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2E7641"/>
                </a:solidFill>
                <a:latin typeface="Helvetica Neue" charset="0"/>
                <a:ea typeface="Helvetica Neue" charset="0"/>
                <a:cs typeface="Helvetica Neue" charset="0"/>
              </a:rPr>
              <a:t>  ПРО </a:t>
            </a:r>
            <a:r>
              <a:rPr lang="ru-RU" sz="2000" b="1" i="1" dirty="0" smtClean="0">
                <a:solidFill>
                  <a:srgbClr val="2E7641"/>
                </a:solidFill>
                <a:latin typeface="Helvetica Neue" charset="0"/>
                <a:ea typeface="Helvetica Neue" charset="0"/>
                <a:cs typeface="Helvetica Neue" charset="0"/>
              </a:rPr>
              <a:t>для восстановления двигательных функций при болях в спине</a:t>
            </a:r>
            <a:r>
              <a:rPr lang="ru-RU" sz="2000" b="1" dirty="0" smtClean="0">
                <a:solidFill>
                  <a:srgbClr val="2E7641"/>
                </a:solidFill>
                <a:latin typeface="Helvetica Neue" charset="0"/>
                <a:ea typeface="Helvetica Neue" charset="0"/>
                <a:cs typeface="Helvetica Neue" charset="0"/>
              </a:rPr>
              <a:t>.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2E7641"/>
                </a:solidFill>
                <a:latin typeface="Helvetica Neue" charset="0"/>
                <a:ea typeface="Helvetica Neue" charset="0"/>
                <a:cs typeface="Helvetica Neue" charset="0"/>
              </a:rPr>
              <a:t>  ПРО гимнастика </a:t>
            </a:r>
            <a:r>
              <a:rPr lang="ru-RU" sz="2000" b="1" i="1" dirty="0" smtClean="0">
                <a:solidFill>
                  <a:srgbClr val="2E7641"/>
                </a:solidFill>
                <a:latin typeface="Helvetica Neue" charset="0"/>
                <a:ea typeface="Helvetica Neue" charset="0"/>
                <a:cs typeface="Helvetica Neue" charset="0"/>
              </a:rPr>
              <a:t>при остеохондрозе позвоночника.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2E7641"/>
                </a:solidFill>
                <a:latin typeface="Helvetica Neue" charset="0"/>
                <a:ea typeface="Helvetica Neue" charset="0"/>
                <a:cs typeface="Helvetica Neue" charset="0"/>
              </a:rPr>
              <a:t>  ПРО при </a:t>
            </a:r>
            <a:r>
              <a:rPr lang="ru-RU" sz="2000" b="1" i="1" dirty="0" smtClean="0">
                <a:solidFill>
                  <a:srgbClr val="2E7641"/>
                </a:solidFill>
                <a:latin typeface="Helvetica Neue" charset="0"/>
                <a:ea typeface="Helvetica Neue" charset="0"/>
                <a:cs typeface="Helvetica Neue" charset="0"/>
              </a:rPr>
              <a:t>поражении верхнего плечевого пояса</a:t>
            </a:r>
            <a:r>
              <a:rPr lang="ru-RU" sz="2000" b="1" dirty="0" smtClean="0">
                <a:solidFill>
                  <a:srgbClr val="2E7641"/>
                </a:solidFill>
                <a:latin typeface="Helvetica Neue" charset="0"/>
                <a:ea typeface="Helvetica Neue" charset="0"/>
                <a:cs typeface="Helvetica Neue" charset="0"/>
              </a:rPr>
              <a:t>.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2E7641"/>
                </a:solidFill>
                <a:latin typeface="Helvetica Neue" charset="0"/>
                <a:ea typeface="Helvetica Neue" charset="0"/>
                <a:cs typeface="Helvetica Neue" charset="0"/>
              </a:rPr>
              <a:t>  ПРО при поражении </a:t>
            </a:r>
            <a:r>
              <a:rPr lang="ru-RU" sz="2000" b="1" i="1" dirty="0" smtClean="0">
                <a:solidFill>
                  <a:srgbClr val="2E7641"/>
                </a:solidFill>
                <a:latin typeface="Helvetica Neue" charset="0"/>
                <a:ea typeface="Helvetica Neue" charset="0"/>
                <a:cs typeface="Helvetica Neue" charset="0"/>
              </a:rPr>
              <a:t>среднего отдела позвоночника.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2E7641"/>
                </a:solidFill>
                <a:latin typeface="Helvetica Neue" charset="0"/>
                <a:ea typeface="Helvetica Neue" charset="0"/>
                <a:cs typeface="Helvetica Neue" charset="0"/>
              </a:rPr>
              <a:t>  ПРО при поражении </a:t>
            </a:r>
            <a:r>
              <a:rPr lang="ru-RU" sz="2000" b="1" i="1" dirty="0" smtClean="0">
                <a:solidFill>
                  <a:srgbClr val="2E7641"/>
                </a:solidFill>
                <a:latin typeface="Helvetica Neue" charset="0"/>
                <a:ea typeface="Helvetica Neue" charset="0"/>
                <a:cs typeface="Helvetica Neue" charset="0"/>
              </a:rPr>
              <a:t>нижнего отдела позвоночника.</a:t>
            </a:r>
            <a:endParaRPr lang="ru-RU" sz="2000" b="1" i="1" dirty="0">
              <a:solidFill>
                <a:srgbClr val="2E764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312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2"/>
          <p:cNvSpPr txBox="1">
            <a:spLocks/>
          </p:cNvSpPr>
          <p:nvPr/>
        </p:nvSpPr>
        <p:spPr>
          <a:xfrm>
            <a:off x="960120" y="472440"/>
            <a:ext cx="10226040" cy="60655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endParaRPr lang="ru-RU" sz="2400" b="1" dirty="0" smtClean="0">
              <a:solidFill>
                <a:srgbClr val="2E764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0" lvl="0" indent="0">
              <a:buNone/>
            </a:pPr>
            <a:r>
              <a:rPr lang="ru-RU" sz="2400" b="1" dirty="0" smtClean="0">
                <a:solidFill>
                  <a:srgbClr val="2E7641"/>
                </a:solidFill>
                <a:latin typeface="Helvetica Neue" charset="0"/>
                <a:ea typeface="Helvetica Neue" charset="0"/>
                <a:cs typeface="Helvetica Neue" charset="0"/>
              </a:rPr>
              <a:t>2. ПРО </a:t>
            </a:r>
            <a:r>
              <a:rPr lang="ru-RU" sz="2400" b="1" dirty="0">
                <a:solidFill>
                  <a:srgbClr val="2E7641"/>
                </a:solidFill>
                <a:latin typeface="Helvetica Neue" charset="0"/>
                <a:ea typeface="Helvetica Neue" charset="0"/>
                <a:cs typeface="Helvetica Neue" charset="0"/>
              </a:rPr>
              <a:t>при патологиях сердечно-сосудистой системы</a:t>
            </a:r>
            <a:r>
              <a:rPr lang="ru-RU" sz="2400" b="1" dirty="0" smtClean="0">
                <a:solidFill>
                  <a:srgbClr val="2E7641"/>
                </a:solidFill>
                <a:latin typeface="Helvetica Neue" charset="0"/>
                <a:ea typeface="Helvetica Neue" charset="0"/>
                <a:cs typeface="Helvetica Neue" charset="0"/>
              </a:rPr>
              <a:t>.</a:t>
            </a:r>
          </a:p>
          <a:p>
            <a:pPr marL="0" lvl="0" indent="0">
              <a:buNone/>
            </a:pPr>
            <a:r>
              <a:rPr lang="ru-RU" sz="2400" b="1" dirty="0" smtClean="0">
                <a:solidFill>
                  <a:srgbClr val="2E764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ru-RU" sz="2400" b="1" dirty="0">
                <a:solidFill>
                  <a:srgbClr val="2E7641"/>
                </a:solidFill>
                <a:latin typeface="Helvetica Neue" charset="0"/>
                <a:ea typeface="Helvetica Neue" charset="0"/>
                <a:cs typeface="Helvetica Neue" charset="0"/>
              </a:rPr>
              <a:t>(ПРО при нарушении работы системы кровообращения).</a:t>
            </a:r>
          </a:p>
          <a:p>
            <a:pPr marL="0" lvl="0" indent="0">
              <a:buNone/>
            </a:pPr>
            <a:r>
              <a:rPr lang="ru-RU" sz="2400" b="1" dirty="0" smtClean="0">
                <a:solidFill>
                  <a:srgbClr val="2E7641"/>
                </a:solidFill>
                <a:latin typeface="Helvetica Neue" charset="0"/>
                <a:ea typeface="Helvetica Neue" charset="0"/>
                <a:cs typeface="Helvetica Neue" charset="0"/>
              </a:rPr>
              <a:t>3. ПРО </a:t>
            </a:r>
            <a:r>
              <a:rPr lang="ru-RU" sz="2400" b="1" dirty="0">
                <a:solidFill>
                  <a:srgbClr val="2E7641"/>
                </a:solidFill>
                <a:latin typeface="Helvetica Neue" charset="0"/>
                <a:ea typeface="Helvetica Neue" charset="0"/>
                <a:cs typeface="Helvetica Neue" charset="0"/>
              </a:rPr>
              <a:t>при патологиях органов дыхания.</a:t>
            </a:r>
          </a:p>
          <a:p>
            <a:pPr marL="0" lvl="0" indent="0">
              <a:buNone/>
            </a:pPr>
            <a:r>
              <a:rPr lang="ru-RU" sz="2400" b="1" dirty="0" smtClean="0">
                <a:solidFill>
                  <a:srgbClr val="2E7641"/>
                </a:solidFill>
                <a:latin typeface="Helvetica Neue" charset="0"/>
                <a:ea typeface="Helvetica Neue" charset="0"/>
                <a:cs typeface="Helvetica Neue" charset="0"/>
              </a:rPr>
              <a:t>4. ПРО </a:t>
            </a:r>
            <a:r>
              <a:rPr lang="ru-RU" sz="2400" b="1" dirty="0">
                <a:solidFill>
                  <a:srgbClr val="2E7641"/>
                </a:solidFill>
                <a:latin typeface="Helvetica Neue" charset="0"/>
                <a:ea typeface="Helvetica Neue" charset="0"/>
                <a:cs typeface="Helvetica Neue" charset="0"/>
              </a:rPr>
              <a:t>при нарушениях обмена веществ.</a:t>
            </a:r>
          </a:p>
          <a:p>
            <a:pPr marL="0" lvl="0" indent="0">
              <a:buNone/>
            </a:pPr>
            <a:r>
              <a:rPr lang="ru-RU" sz="2400" b="1" dirty="0" smtClean="0">
                <a:solidFill>
                  <a:srgbClr val="2E7641"/>
                </a:solidFill>
                <a:latin typeface="Helvetica Neue" charset="0"/>
                <a:ea typeface="Helvetica Neue" charset="0"/>
                <a:cs typeface="Helvetica Neue" charset="0"/>
              </a:rPr>
              <a:t>5. ПРО </a:t>
            </a:r>
            <a:r>
              <a:rPr lang="ru-RU" sz="2400" b="1" dirty="0">
                <a:solidFill>
                  <a:srgbClr val="2E7641"/>
                </a:solidFill>
                <a:latin typeface="Helvetica Neue" charset="0"/>
                <a:ea typeface="Helvetica Neue" charset="0"/>
                <a:cs typeface="Helvetica Neue" charset="0"/>
              </a:rPr>
              <a:t>при дисфункциях и повреждениях периферической нервной системы.</a:t>
            </a:r>
          </a:p>
          <a:p>
            <a:pPr marL="0" lvl="0" indent="0">
              <a:buNone/>
            </a:pPr>
            <a:r>
              <a:rPr lang="ru-RU" sz="2400" b="1" dirty="0" smtClean="0">
                <a:solidFill>
                  <a:srgbClr val="2E7641"/>
                </a:solidFill>
                <a:latin typeface="Helvetica Neue" charset="0"/>
                <a:ea typeface="Helvetica Neue" charset="0"/>
                <a:cs typeface="Helvetica Neue" charset="0"/>
              </a:rPr>
              <a:t>6. ПРО </a:t>
            </a:r>
            <a:r>
              <a:rPr lang="ru-RU" sz="2400" b="1" dirty="0">
                <a:solidFill>
                  <a:srgbClr val="2E7641"/>
                </a:solidFill>
                <a:latin typeface="Helvetica Neue" charset="0"/>
                <a:ea typeface="Helvetica Neue" charset="0"/>
                <a:cs typeface="Helvetica Neue" charset="0"/>
              </a:rPr>
              <a:t>при заболеваниях и травмах головного и спинного мозга.</a:t>
            </a:r>
          </a:p>
          <a:p>
            <a:pPr marL="0" lvl="0" indent="0" fontAlgn="base">
              <a:buNone/>
            </a:pPr>
            <a:r>
              <a:rPr lang="ru-RU" sz="2400" b="1" dirty="0" smtClean="0">
                <a:solidFill>
                  <a:srgbClr val="2E7641"/>
                </a:solidFill>
                <a:latin typeface="Helvetica Neue" charset="0"/>
                <a:ea typeface="Helvetica Neue" charset="0"/>
                <a:cs typeface="Helvetica Neue" charset="0"/>
              </a:rPr>
              <a:t>7. Ходьба </a:t>
            </a:r>
            <a:r>
              <a:rPr lang="ru-RU" sz="2400" b="1" dirty="0">
                <a:solidFill>
                  <a:srgbClr val="2E7641"/>
                </a:solidFill>
                <a:latin typeface="Helvetica Neue" charset="0"/>
                <a:ea typeface="Helvetica Neue" charset="0"/>
                <a:cs typeface="Helvetica Neue" charset="0"/>
              </a:rPr>
              <a:t>- доступный вид циклических упражнений ПРО.</a:t>
            </a:r>
          </a:p>
          <a:p>
            <a:pPr marL="0" lvl="0" indent="0" fontAlgn="base">
              <a:buNone/>
            </a:pPr>
            <a:r>
              <a:rPr lang="ru-RU" sz="2400" b="1" dirty="0" smtClean="0">
                <a:solidFill>
                  <a:srgbClr val="2E7641"/>
                </a:solidFill>
                <a:latin typeface="Helvetica Neue" charset="0"/>
                <a:ea typeface="Helvetica Neue" charset="0"/>
                <a:cs typeface="Helvetica Neue" charset="0"/>
              </a:rPr>
              <a:t>8. ПРО </a:t>
            </a:r>
            <a:r>
              <a:rPr lang="ru-RU" sz="2400" b="1" dirty="0">
                <a:solidFill>
                  <a:srgbClr val="2E7641"/>
                </a:solidFill>
                <a:latin typeface="Helvetica Neue" charset="0"/>
                <a:ea typeface="Helvetica Neue" charset="0"/>
                <a:cs typeface="Helvetica Neue" charset="0"/>
              </a:rPr>
              <a:t>при болезни мочевыделительной системы.</a:t>
            </a:r>
          </a:p>
          <a:p>
            <a:pPr marL="0" lvl="0" indent="0">
              <a:buNone/>
            </a:pPr>
            <a:r>
              <a:rPr lang="ru-RU" sz="2400" b="1" dirty="0" smtClean="0">
                <a:solidFill>
                  <a:srgbClr val="2E7641"/>
                </a:solidFill>
                <a:latin typeface="Helvetica Neue" charset="0"/>
                <a:ea typeface="Helvetica Neue" charset="0"/>
                <a:cs typeface="Helvetica Neue" charset="0"/>
              </a:rPr>
              <a:t>9. Динамические </a:t>
            </a:r>
            <a:r>
              <a:rPr lang="ru-RU" sz="2400" b="1" dirty="0">
                <a:solidFill>
                  <a:srgbClr val="2E7641"/>
                </a:solidFill>
                <a:latin typeface="Helvetica Neue" charset="0"/>
                <a:ea typeface="Helvetica Neue" charset="0"/>
                <a:cs typeface="Helvetica Neue" charset="0"/>
              </a:rPr>
              <a:t>ПРО.</a:t>
            </a:r>
          </a:p>
          <a:p>
            <a:pPr marL="0" lvl="0" indent="0">
              <a:buNone/>
            </a:pPr>
            <a:r>
              <a:rPr lang="ru-RU" sz="2400" b="1" dirty="0" smtClean="0">
                <a:solidFill>
                  <a:srgbClr val="2E7641"/>
                </a:solidFill>
                <a:latin typeface="Helvetica Neue" charset="0"/>
                <a:ea typeface="Helvetica Neue" charset="0"/>
                <a:cs typeface="Helvetica Neue" charset="0"/>
              </a:rPr>
              <a:t>10. Дыхательные </a:t>
            </a:r>
            <a:r>
              <a:rPr lang="ru-RU" sz="2400" b="1" dirty="0">
                <a:solidFill>
                  <a:srgbClr val="2E7641"/>
                </a:solidFill>
                <a:latin typeface="Helvetica Neue" charset="0"/>
                <a:ea typeface="Helvetica Neue" charset="0"/>
                <a:cs typeface="Helvetica Neue" charset="0"/>
              </a:rPr>
              <a:t>ПРО.</a:t>
            </a:r>
          </a:p>
          <a:p>
            <a:pPr marL="0" lvl="0" indent="0">
              <a:buNone/>
            </a:pPr>
            <a:r>
              <a:rPr lang="ru-RU" sz="2400" b="1" dirty="0" smtClean="0">
                <a:solidFill>
                  <a:srgbClr val="2E7641"/>
                </a:solidFill>
                <a:latin typeface="Helvetica Neue" charset="0"/>
                <a:ea typeface="Helvetica Neue" charset="0"/>
                <a:cs typeface="Helvetica Neue" charset="0"/>
              </a:rPr>
              <a:t>11. </a:t>
            </a:r>
            <a:r>
              <a:rPr lang="ru-RU" sz="2400" b="1" dirty="0">
                <a:solidFill>
                  <a:srgbClr val="2E7641"/>
                </a:solidFill>
                <a:latin typeface="Helvetica Neue" charset="0"/>
                <a:ea typeface="Helvetica Neue" charset="0"/>
                <a:cs typeface="Helvetica Neue" charset="0"/>
              </a:rPr>
              <a:t>И т.п</a:t>
            </a:r>
            <a:r>
              <a:rPr lang="ru-RU" sz="2400" b="1" dirty="0" smtClean="0">
                <a:solidFill>
                  <a:srgbClr val="2E7641"/>
                </a:solidFill>
                <a:latin typeface="Helvetica Neue" charset="0"/>
                <a:ea typeface="Helvetica Neue" charset="0"/>
                <a:cs typeface="Helvetica Neue" charset="0"/>
              </a:rPr>
              <a:t>.</a:t>
            </a:r>
            <a:endParaRPr lang="ru-RU" sz="2400" b="1" dirty="0">
              <a:solidFill>
                <a:srgbClr val="2E764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99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833696" y="112383"/>
            <a:ext cx="10207106" cy="934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197395"/>
            <a:ext cx="12192000" cy="1012874"/>
          </a:xfrm>
          <a:prstGeom prst="rect">
            <a:avLst/>
          </a:prstGeom>
          <a:solidFill>
            <a:srgbClr val="588725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          </a:t>
            </a:r>
            <a:endParaRPr lang="ru-RU" sz="32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68813" y="338708"/>
            <a:ext cx="484539" cy="484539"/>
          </a:xfrm>
          <a:prstGeom prst="rect">
            <a:avLst/>
          </a:prstGeom>
        </p:spPr>
      </p:pic>
      <p:sp>
        <p:nvSpPr>
          <p:cNvPr id="16" name="Объект 2"/>
          <p:cNvSpPr txBox="1">
            <a:spLocks/>
          </p:cNvSpPr>
          <p:nvPr/>
        </p:nvSpPr>
        <p:spPr>
          <a:xfrm>
            <a:off x="3016712" y="354104"/>
            <a:ext cx="6856337" cy="8390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ЦЕНТР        СТЕОКИНЕЗИСА</a:t>
            </a:r>
            <a:endParaRPr lang="ru-RU" b="1" dirty="0">
              <a:solidFill>
                <a:schemeClr val="bg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058005" y="864020"/>
            <a:ext cx="5825954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50" b="1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ПОДГОТОВКА СПЕЦИАЛИСТОВ ПО ОЗДОРОВЛЕНИЮ</a:t>
            </a:r>
            <a:endParaRPr lang="ru-RU" sz="1650" b="1" dirty="0">
              <a:solidFill>
                <a:schemeClr val="bg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67669" y="1556961"/>
            <a:ext cx="3177337" cy="36836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pic>
        <p:nvPicPr>
          <p:cNvPr id="12" name="Объект 11" descr="C:\Users\User\Desktop\новый сайт 16г\для димы на сайт отправить\фото михаил рекл1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" y="1811412"/>
            <a:ext cx="3535680" cy="44827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0" name="Прямоугольник 19"/>
          <p:cNvSpPr/>
          <p:nvPr/>
        </p:nvSpPr>
        <p:spPr>
          <a:xfrm>
            <a:off x="4419600" y="1828801"/>
            <a:ext cx="7421880" cy="4900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latin typeface="Helvetica Neue" charset="0"/>
                <a:ea typeface="Helvetica Neue" charset="0"/>
                <a:cs typeface="Helvetica Neue" charset="0"/>
              </a:rPr>
              <a:t>ОСТЕОКИНЕЗИС</a:t>
            </a:r>
            <a:r>
              <a:rPr lang="ru-RU" sz="2400" dirty="0"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r>
              <a:rPr lang="ru-RU" sz="2400" dirty="0" smtClean="0">
                <a:latin typeface="Helvetica Neue Light" charset="0"/>
                <a:ea typeface="Helvetica Neue Light" charset="0"/>
                <a:cs typeface="Helvetica Neue Light" charset="0"/>
              </a:rPr>
              <a:t> -  </a:t>
            </a:r>
          </a:p>
          <a:p>
            <a:pPr indent="449580"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latin typeface="Helvetica Neue Light" charset="0"/>
                <a:ea typeface="Helvetica Neue Light" charset="0"/>
                <a:cs typeface="Helvetica Neue Light" charset="0"/>
              </a:rPr>
              <a:t>прикладной</a:t>
            </a:r>
            <a:r>
              <a:rPr lang="en-US" sz="2400" b="1" dirty="0" smtClean="0"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r>
              <a:rPr lang="ru-RU" sz="2400" b="1" dirty="0" smtClean="0">
                <a:latin typeface="Helvetica Neue Light" charset="0"/>
                <a:ea typeface="Helvetica Neue Light" charset="0"/>
                <a:cs typeface="Helvetica Neue Light" charset="0"/>
              </a:rPr>
              <a:t>оздоровительный метод остеокинезиологии </a:t>
            </a:r>
          </a:p>
          <a:p>
            <a:pPr indent="449580" algn="ctr">
              <a:lnSpc>
                <a:spcPct val="107000"/>
              </a:lnSpc>
              <a:spcAft>
                <a:spcPts val="0"/>
              </a:spcAft>
            </a:pPr>
            <a:endParaRPr lang="ru-RU" sz="2000" dirty="0" smtClean="0"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indent="449580" algn="ctr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latin typeface="Helvetica Neue Light" charset="0"/>
                <a:ea typeface="Helvetica Neue Light" charset="0"/>
                <a:cs typeface="Helvetica Neue Light" charset="0"/>
              </a:rPr>
              <a:t>Признан </a:t>
            </a:r>
            <a:r>
              <a:rPr lang="ru-RU" sz="2000" dirty="0">
                <a:latin typeface="Helvetica Neue Light" charset="0"/>
                <a:ea typeface="Helvetica Neue Light" charset="0"/>
                <a:cs typeface="Helvetica Neue Light" charset="0"/>
              </a:rPr>
              <a:t>и </a:t>
            </a:r>
            <a:r>
              <a:rPr lang="ru-RU" sz="2000" dirty="0" smtClean="0">
                <a:latin typeface="Helvetica Neue Light" charset="0"/>
                <a:ea typeface="Helvetica Neue Light" charset="0"/>
                <a:cs typeface="Helvetica Neue Light" charset="0"/>
              </a:rPr>
              <a:t>рекомендован</a:t>
            </a:r>
          </a:p>
          <a:p>
            <a:pPr indent="449580" algn="ctr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r>
              <a:rPr lang="ru-RU" sz="2000" b="1" dirty="0">
                <a:solidFill>
                  <a:srgbClr val="E96717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РОССИЙСКОЙ ПРОФЕССИОНАЛЬНОЙ МЕДИЦИНСКОЙ АССОЦИАЦИЕЙ СПЕЦИАЛИСТОВ ТРАДИЦИОННОЙ И НАРОДНОЙ МЕДИЦИНЫ (РАНМ</a:t>
            </a:r>
            <a:r>
              <a:rPr lang="ru-RU" sz="2000" b="1" dirty="0" smtClean="0">
                <a:solidFill>
                  <a:srgbClr val="E96717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)</a:t>
            </a:r>
          </a:p>
          <a:p>
            <a:pPr indent="449580" algn="ctr">
              <a:lnSpc>
                <a:spcPct val="107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E96717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r>
              <a:rPr lang="ru-RU" sz="2000" dirty="0">
                <a:latin typeface="Helvetica Neue Light" charset="0"/>
                <a:ea typeface="Helvetica Neue Light" charset="0"/>
                <a:cs typeface="Helvetica Neue Light" charset="0"/>
              </a:rPr>
              <a:t>как дополнительное образование в сфере народной и альтернативной </a:t>
            </a:r>
            <a:r>
              <a:rPr lang="ru-RU" sz="2000" dirty="0" smtClean="0">
                <a:latin typeface="Helvetica Neue Light" charset="0"/>
                <a:ea typeface="Helvetica Neue Light" charset="0"/>
                <a:cs typeface="Helvetica Neue Light" charset="0"/>
              </a:rPr>
              <a:t>медицины</a:t>
            </a:r>
            <a:endParaRPr lang="en-US" sz="2000" dirty="0" smtClean="0"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indent="449580">
              <a:lnSpc>
                <a:spcPct val="107000"/>
              </a:lnSpc>
              <a:spcAft>
                <a:spcPts val="0"/>
              </a:spcAft>
            </a:pPr>
            <a:endParaRPr lang="en-US" sz="2000" dirty="0"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indent="449580" algn="r">
              <a:lnSpc>
                <a:spcPct val="107000"/>
              </a:lnSpc>
            </a:pPr>
            <a:r>
              <a:rPr lang="ru-RU" sz="2000" dirty="0">
                <a:latin typeface="Helvetica Neue" charset="0"/>
                <a:ea typeface="Helvetica Neue" charset="0"/>
                <a:cs typeface="Helvetica Neue" charset="0"/>
              </a:rPr>
              <a:t>Автор метода: </a:t>
            </a:r>
            <a:r>
              <a:rPr lang="ru-RU" sz="2000" b="1" dirty="0">
                <a:latin typeface="Helvetica Neue Light" charset="0"/>
                <a:ea typeface="Helvetica Neue Light" charset="0"/>
                <a:cs typeface="Helvetica Neue Light" charset="0"/>
              </a:rPr>
              <a:t>Михаил Витольдович Ивашкевич </a:t>
            </a:r>
            <a:r>
              <a:rPr lang="ru-RU" sz="2000" dirty="0">
                <a:latin typeface="Helvetica Neue Light" charset="0"/>
                <a:ea typeface="Helvetica Neue Light" charset="0"/>
                <a:cs typeface="Helvetica Neue Light" charset="0"/>
              </a:rPr>
              <a:t>психолог, </a:t>
            </a:r>
            <a:r>
              <a:rPr lang="ru-RU" sz="2000" dirty="0" err="1" smtClean="0">
                <a:latin typeface="Helvetica Neue Light" charset="0"/>
                <a:ea typeface="Helvetica Neue Light" charset="0"/>
                <a:cs typeface="Helvetica Neue Light" charset="0"/>
              </a:rPr>
              <a:t>остеокинезиолог</a:t>
            </a:r>
            <a:endParaRPr lang="ru-RU" sz="2000" dirty="0"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indent="449580">
              <a:lnSpc>
                <a:spcPct val="107000"/>
              </a:lnSpc>
              <a:spcAft>
                <a:spcPts val="0"/>
              </a:spcAft>
            </a:pPr>
            <a:endParaRPr lang="ru-RU" sz="20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96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017" y="-229413"/>
            <a:ext cx="12085983" cy="1174409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Оздоровительный тренинг лаборатории-студии ОСТЕОКИНЕЗИС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2050" name="Picture 2" descr="image-18-02-16-21-58-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4" t="27413" r="10797" b="-138"/>
          <a:stretch/>
        </p:blipFill>
        <p:spPr bwMode="auto">
          <a:xfrm>
            <a:off x="293974" y="4479578"/>
            <a:ext cx="3260035" cy="23784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8" t="21847"/>
          <a:stretch/>
        </p:blipFill>
        <p:spPr>
          <a:xfrm>
            <a:off x="5473205" y="4704723"/>
            <a:ext cx="3321491" cy="21796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48" t="37541"/>
          <a:stretch/>
        </p:blipFill>
        <p:spPr>
          <a:xfrm>
            <a:off x="2219797" y="2924493"/>
            <a:ext cx="3638260" cy="16783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02" t="22981" r="-146" b="10216"/>
          <a:stretch/>
        </p:blipFill>
        <p:spPr>
          <a:xfrm>
            <a:off x="4470327" y="931979"/>
            <a:ext cx="3691813" cy="18268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4" t="4086" r="10698" b="2975"/>
          <a:stretch/>
        </p:blipFill>
        <p:spPr>
          <a:xfrm rot="5400000">
            <a:off x="182313" y="2830572"/>
            <a:ext cx="1855306" cy="16167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55" t="7328" r="1367" b="16773"/>
          <a:stretch/>
        </p:blipFill>
        <p:spPr>
          <a:xfrm>
            <a:off x="7825465" y="1023556"/>
            <a:ext cx="2438399" cy="13649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67447" y="2801781"/>
            <a:ext cx="2261704" cy="16962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5" t="20205" r="14202" b="-1132"/>
          <a:stretch/>
        </p:blipFill>
        <p:spPr>
          <a:xfrm>
            <a:off x="3558784" y="4962939"/>
            <a:ext cx="2067339" cy="18950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6" t="29952" r="7681" b="13623"/>
          <a:stretch/>
        </p:blipFill>
        <p:spPr>
          <a:xfrm>
            <a:off x="7753782" y="2572438"/>
            <a:ext cx="4213919" cy="24413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67" r="15667"/>
          <a:stretch/>
        </p:blipFill>
        <p:spPr>
          <a:xfrm>
            <a:off x="8801788" y="4941580"/>
            <a:ext cx="3153524" cy="19164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7" t="9043" r="8762" b="4174"/>
          <a:stretch/>
        </p:blipFill>
        <p:spPr>
          <a:xfrm>
            <a:off x="9796315" y="846138"/>
            <a:ext cx="2219957" cy="16950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" t="39334" r="3666" b="5000"/>
          <a:stretch/>
        </p:blipFill>
        <p:spPr>
          <a:xfrm>
            <a:off x="215399" y="919352"/>
            <a:ext cx="4250820" cy="18879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2267989" y="2250016"/>
            <a:ext cx="1518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Минск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9503023" y="6005956"/>
            <a:ext cx="15183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Минск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813584" y="2071783"/>
            <a:ext cx="31070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Санкт </a:t>
            </a:r>
            <a:r>
              <a:rPr lang="ru-RU" sz="3200" b="1" dirty="0">
                <a:solidFill>
                  <a:srgbClr val="FF0000"/>
                </a:solidFill>
              </a:rPr>
              <a:t>П</a:t>
            </a:r>
            <a:r>
              <a:rPr lang="ru-RU" sz="3200" b="1" dirty="0" smtClean="0">
                <a:solidFill>
                  <a:srgbClr val="FF0000"/>
                </a:solidFill>
              </a:rPr>
              <a:t>етербург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081800" y="1939443"/>
            <a:ext cx="19309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Челябинск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670876" y="4210433"/>
            <a:ext cx="23188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Челябинск</a:t>
            </a:r>
            <a:endParaRPr lang="ru-RU" sz="36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7261272" y="6007198"/>
            <a:ext cx="11283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Рига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4575562" y="5807606"/>
            <a:ext cx="12182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Рига</a:t>
            </a:r>
            <a:r>
              <a:rPr lang="ru-RU" dirty="0"/>
              <a:t> 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6474916" y="4078808"/>
            <a:ext cx="11796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Рига</a:t>
            </a:r>
            <a:r>
              <a:rPr lang="ru-RU" sz="3600" dirty="0"/>
              <a:t>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436584" y="3814988"/>
            <a:ext cx="21071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Стокгольм</a:t>
            </a:r>
            <a:r>
              <a:rPr lang="ru-RU" b="1" dirty="0" smtClean="0"/>
              <a:t> </a:t>
            </a:r>
            <a:endParaRPr lang="ru-RU" b="1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473828" y="5870759"/>
            <a:ext cx="34683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Санкт Петербург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39053" y="4210433"/>
            <a:ext cx="15985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Москва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068642" y="2041004"/>
            <a:ext cx="17139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М</a:t>
            </a:r>
            <a:r>
              <a:rPr lang="ru-RU" sz="3600" b="1" dirty="0" smtClean="0">
                <a:solidFill>
                  <a:srgbClr val="FF0000"/>
                </a:solidFill>
              </a:rPr>
              <a:t>осква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06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8360" y="197485"/>
            <a:ext cx="9677400" cy="94551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Новый концепт энергетической тренировки по методу </a:t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 err="1" smtClean="0">
                <a:solidFill>
                  <a:srgbClr val="FF0000"/>
                </a:solidFill>
              </a:rPr>
              <a:t>Цигун-Остеокинезис</a:t>
            </a:r>
            <a:r>
              <a:rPr lang="ru-RU" sz="3200" b="1" dirty="0" smtClean="0">
                <a:solidFill>
                  <a:srgbClr val="FF0000"/>
                </a:solidFill>
              </a:rPr>
              <a:t>.  ПРИМЕР1.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 rotWithShape="1">
          <a:blip r:embed="rId2" cstate="print"/>
          <a:srcRect l="21166" t="13403" r="18546" b="19867"/>
          <a:stretch/>
        </p:blipFill>
        <p:spPr bwMode="auto">
          <a:xfrm>
            <a:off x="2432999" y="1249680"/>
            <a:ext cx="2820981" cy="24841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 cstate="print"/>
          <a:srcRect l="37459" t="18854" r="25923" b="4468"/>
          <a:stretch/>
        </p:blipFill>
        <p:spPr bwMode="auto">
          <a:xfrm>
            <a:off x="2956560" y="3825832"/>
            <a:ext cx="2696419" cy="28340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4" cstate="print"/>
          <a:srcRect l="26618" t="5131" r="36504" b="31521"/>
          <a:stretch/>
        </p:blipFill>
        <p:spPr bwMode="auto">
          <a:xfrm>
            <a:off x="5638800" y="1234441"/>
            <a:ext cx="3032760" cy="24516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5" cstate="print"/>
          <a:srcRect l="14270" t="20523" r="41797" b="8414"/>
          <a:stretch/>
        </p:blipFill>
        <p:spPr bwMode="auto">
          <a:xfrm>
            <a:off x="8983332" y="1188720"/>
            <a:ext cx="3025788" cy="2667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6" cstate="print"/>
          <a:srcRect l="41295" t="29758" r="16701" b="10305"/>
          <a:stretch/>
        </p:blipFill>
        <p:spPr bwMode="auto">
          <a:xfrm>
            <a:off x="182880" y="4053841"/>
            <a:ext cx="2428461" cy="26060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7" cstate="print"/>
          <a:srcRect l="65585" t="15113" r="13897" b="6105"/>
          <a:stretch/>
        </p:blipFill>
        <p:spPr bwMode="auto">
          <a:xfrm>
            <a:off x="5943600" y="3732191"/>
            <a:ext cx="1828800" cy="29250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8" cstate="print"/>
          <a:srcRect l="29972" t="26356" r="49812" b="6105"/>
          <a:stretch/>
        </p:blipFill>
        <p:spPr bwMode="auto">
          <a:xfrm>
            <a:off x="8107680" y="3770340"/>
            <a:ext cx="1724112" cy="29047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/>
          <p:cNvPicPr/>
          <p:nvPr/>
        </p:nvPicPr>
        <p:blipFill rotWithShape="1">
          <a:blip r:embed="rId9" cstate="print"/>
          <a:srcRect l="35174" t="5214" r="38725" b="38033"/>
          <a:stretch/>
        </p:blipFill>
        <p:spPr bwMode="auto">
          <a:xfrm>
            <a:off x="10044426" y="4020273"/>
            <a:ext cx="1903733" cy="25877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Рисунок 18"/>
          <p:cNvPicPr/>
          <p:nvPr/>
        </p:nvPicPr>
        <p:blipFill rotWithShape="1">
          <a:blip r:embed="rId10" cstate="print"/>
          <a:srcRect l="46626" t="4859" r="35973" b="36633"/>
          <a:stretch/>
        </p:blipFill>
        <p:spPr bwMode="auto">
          <a:xfrm>
            <a:off x="198120" y="320040"/>
            <a:ext cx="1889760" cy="35220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697113" y="3422734"/>
            <a:ext cx="899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B0F0"/>
                </a:solidFill>
              </a:rPr>
              <a:t>ЗАХВАТ</a:t>
            </a:r>
            <a:endParaRPr lang="ru-RU" dirty="0">
              <a:solidFill>
                <a:srgbClr val="00B0F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962784" y="3275463"/>
            <a:ext cx="1700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B0F0"/>
                </a:solidFill>
              </a:rPr>
              <a:t>УПРАЖНЕНИЕ 1</a:t>
            </a:r>
            <a:endParaRPr lang="ru-RU" dirty="0">
              <a:solidFill>
                <a:srgbClr val="00B0F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156627" y="3230727"/>
            <a:ext cx="17006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B0F0"/>
                </a:solidFill>
              </a:rPr>
              <a:t>УПРАЖНЕНИЕ 1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9869847" y="3386812"/>
            <a:ext cx="17006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B0F0"/>
                </a:solidFill>
              </a:rPr>
              <a:t>УПРАЖНЕНИЕ </a:t>
            </a:r>
            <a:r>
              <a:rPr lang="ru-RU" dirty="0" smtClean="0">
                <a:solidFill>
                  <a:srgbClr val="00B0F0"/>
                </a:solidFill>
              </a:rPr>
              <a:t>2</a:t>
            </a:r>
            <a:endParaRPr lang="ru-RU" dirty="0">
              <a:solidFill>
                <a:srgbClr val="00B0F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 rot="10800000" flipH="1" flipV="1">
            <a:off x="418205" y="6229588"/>
            <a:ext cx="17596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B0F0"/>
                </a:solidFill>
              </a:rPr>
              <a:t>УПРАЖНЕНИЕ </a:t>
            </a:r>
            <a:r>
              <a:rPr lang="ru-RU" dirty="0" smtClean="0">
                <a:solidFill>
                  <a:srgbClr val="00B0F0"/>
                </a:solidFill>
              </a:rPr>
              <a:t>3</a:t>
            </a:r>
            <a:endParaRPr lang="ru-RU" dirty="0">
              <a:solidFill>
                <a:srgbClr val="00B0F0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391073" y="6229878"/>
            <a:ext cx="17006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B0F0"/>
                </a:solidFill>
              </a:rPr>
              <a:t>УПРАЖНЕНИЕ </a:t>
            </a:r>
            <a:r>
              <a:rPr lang="ru-RU" dirty="0" smtClean="0">
                <a:solidFill>
                  <a:srgbClr val="00B0F0"/>
                </a:solidFill>
              </a:rPr>
              <a:t>4</a:t>
            </a:r>
            <a:endParaRPr lang="ru-RU" dirty="0">
              <a:solidFill>
                <a:srgbClr val="00B0F0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946711" y="6201476"/>
            <a:ext cx="17006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B0F0"/>
                </a:solidFill>
              </a:rPr>
              <a:t>УПРАЖНЕНИЕ </a:t>
            </a:r>
            <a:r>
              <a:rPr lang="ru-RU" dirty="0" smtClean="0">
                <a:solidFill>
                  <a:srgbClr val="00B0F0"/>
                </a:solidFill>
              </a:rPr>
              <a:t>5</a:t>
            </a:r>
            <a:endParaRPr lang="ru-RU" dirty="0">
              <a:solidFill>
                <a:srgbClr val="00B0F0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8081783" y="6222405"/>
            <a:ext cx="17006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B0F0"/>
                </a:solidFill>
              </a:rPr>
              <a:t>УПРАЖНЕНИЕ </a:t>
            </a:r>
            <a:r>
              <a:rPr lang="ru-RU" dirty="0" smtClean="0">
                <a:solidFill>
                  <a:srgbClr val="00B0F0"/>
                </a:solidFill>
              </a:rPr>
              <a:t>6</a:t>
            </a:r>
            <a:endParaRPr lang="ru-RU" dirty="0">
              <a:solidFill>
                <a:srgbClr val="00B0F0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0035547" y="6198906"/>
            <a:ext cx="17006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B0F0"/>
                </a:solidFill>
              </a:rPr>
              <a:t>УПРАЖНЕНИЕ 7</a:t>
            </a:r>
            <a:endParaRPr lang="ru-RU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79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212725"/>
            <a:ext cx="10515600" cy="88455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Новый </a:t>
            </a:r>
            <a:r>
              <a:rPr lang="ru-RU" sz="2800" b="1" dirty="0">
                <a:solidFill>
                  <a:srgbClr val="FF0000"/>
                </a:solidFill>
              </a:rPr>
              <a:t>концепт энергетической тренировки по методу </a:t>
            </a:r>
            <a:r>
              <a:rPr lang="ru-RU" sz="2800" b="1" dirty="0" err="1" smtClean="0">
                <a:solidFill>
                  <a:srgbClr val="FF0000"/>
                </a:solidFill>
              </a:rPr>
              <a:t>Цигун-Остеокинезис</a:t>
            </a:r>
            <a:r>
              <a:rPr lang="ru-RU" sz="2800" b="1" dirty="0" smtClean="0">
                <a:solidFill>
                  <a:srgbClr val="FF0000"/>
                </a:solidFill>
              </a:rPr>
              <a:t>. Продолжение. ПРИМЕР1.</a:t>
            </a:r>
            <a:endParaRPr lang="ru-RU" sz="2800"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2" cstate="print"/>
          <a:srcRect l="25495" t="11691" r="28968" b="13594"/>
          <a:stretch/>
        </p:blipFill>
        <p:spPr bwMode="auto">
          <a:xfrm>
            <a:off x="274320" y="4179570"/>
            <a:ext cx="2904313" cy="24955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 cstate="print"/>
          <a:srcRect l="33511" t="4562" r="26243" b="5038"/>
          <a:stretch/>
        </p:blipFill>
        <p:spPr bwMode="auto">
          <a:xfrm>
            <a:off x="9399430" y="1237037"/>
            <a:ext cx="2189955" cy="28220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4" cstate="print"/>
          <a:srcRect l="25655" t="12833" r="25922" b="4467"/>
          <a:stretch/>
        </p:blipFill>
        <p:spPr bwMode="auto">
          <a:xfrm>
            <a:off x="8814142" y="4277069"/>
            <a:ext cx="2688761" cy="23980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5" cstate="print"/>
          <a:srcRect l="22448" t="4277" r="27205" b="3327"/>
          <a:stretch/>
        </p:blipFill>
        <p:spPr bwMode="auto">
          <a:xfrm>
            <a:off x="6166356" y="1356361"/>
            <a:ext cx="2157046" cy="26753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6" cstate="print"/>
          <a:srcRect l="39923" t="4618" r="41635" b="5956"/>
          <a:stretch/>
        </p:blipFill>
        <p:spPr bwMode="auto">
          <a:xfrm>
            <a:off x="3474720" y="1439418"/>
            <a:ext cx="1539241" cy="27100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7" cstate="print"/>
          <a:srcRect l="43131" t="34550" r="32328" b="6558"/>
          <a:stretch/>
        </p:blipFill>
        <p:spPr bwMode="auto">
          <a:xfrm>
            <a:off x="524709" y="1475182"/>
            <a:ext cx="1819012" cy="25481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8" cstate="print"/>
          <a:srcRect l="3528" t="34634" r="36665" b="6875"/>
          <a:stretch/>
        </p:blipFill>
        <p:spPr bwMode="auto">
          <a:xfrm>
            <a:off x="4203547" y="4498498"/>
            <a:ext cx="3552825" cy="21717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72143" y="3561724"/>
            <a:ext cx="17006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B0F0"/>
                </a:solidFill>
              </a:rPr>
              <a:t>УПРАЖНЕНИЕ </a:t>
            </a:r>
            <a:r>
              <a:rPr lang="ru-RU" dirty="0" smtClean="0">
                <a:solidFill>
                  <a:srgbClr val="00B0F0"/>
                </a:solidFill>
              </a:rPr>
              <a:t>8</a:t>
            </a:r>
            <a:endParaRPr lang="ru-RU" dirty="0">
              <a:solidFill>
                <a:srgbClr val="00B0F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83860" y="3834444"/>
            <a:ext cx="17006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B0F0"/>
                </a:solidFill>
              </a:rPr>
              <a:t>УПРАЖНЕНИЕ </a:t>
            </a:r>
            <a:r>
              <a:rPr lang="ru-RU" dirty="0" smtClean="0">
                <a:solidFill>
                  <a:srgbClr val="00B0F0"/>
                </a:solidFill>
              </a:rPr>
              <a:t>9</a:t>
            </a:r>
            <a:endParaRPr lang="ru-RU" dirty="0">
              <a:solidFill>
                <a:srgbClr val="00B0F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087505" y="3688447"/>
            <a:ext cx="1817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B0F0"/>
                </a:solidFill>
              </a:rPr>
              <a:t>УПРАЖНЕНИЕ </a:t>
            </a:r>
            <a:r>
              <a:rPr lang="ru-RU" dirty="0" smtClean="0">
                <a:solidFill>
                  <a:srgbClr val="00B0F0"/>
                </a:solidFill>
              </a:rPr>
              <a:t>10</a:t>
            </a:r>
            <a:endParaRPr lang="ru-RU" dirty="0">
              <a:solidFill>
                <a:srgbClr val="00B0F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655850" y="3695498"/>
            <a:ext cx="1817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B0F0"/>
                </a:solidFill>
              </a:rPr>
              <a:t>УПРАЖНЕНИЕ </a:t>
            </a:r>
            <a:r>
              <a:rPr lang="ru-RU" dirty="0" smtClean="0">
                <a:solidFill>
                  <a:srgbClr val="00B0F0"/>
                </a:solidFill>
              </a:rPr>
              <a:t>11</a:t>
            </a:r>
            <a:endParaRPr lang="ru-RU" dirty="0">
              <a:solidFill>
                <a:srgbClr val="00B0F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743157" y="6274769"/>
            <a:ext cx="1817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B0F0"/>
                </a:solidFill>
              </a:rPr>
              <a:t>УПРАЖНЕНИЕ </a:t>
            </a:r>
            <a:r>
              <a:rPr lang="ru-RU" dirty="0" smtClean="0">
                <a:solidFill>
                  <a:srgbClr val="00B0F0"/>
                </a:solidFill>
              </a:rPr>
              <a:t>12</a:t>
            </a:r>
            <a:endParaRPr lang="ru-RU" dirty="0">
              <a:solidFill>
                <a:srgbClr val="00B0F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83581" y="6290548"/>
            <a:ext cx="1817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B0F0"/>
                </a:solidFill>
              </a:rPr>
              <a:t>УПРАЖНЕНИЕ 12</a:t>
            </a:r>
            <a:endParaRPr lang="ru-RU" dirty="0">
              <a:solidFill>
                <a:srgbClr val="00B0F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9255435" y="6260068"/>
            <a:ext cx="1753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B0F0"/>
                </a:solidFill>
              </a:rPr>
              <a:t>УПРАЖНЕНИЕ </a:t>
            </a:r>
            <a:r>
              <a:rPr lang="ru-RU" dirty="0" smtClean="0">
                <a:solidFill>
                  <a:srgbClr val="00B0F0"/>
                </a:solidFill>
              </a:rPr>
              <a:t>1 </a:t>
            </a:r>
            <a:endParaRPr lang="ru-RU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38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0040" y="1680498"/>
            <a:ext cx="11567159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b="1" i="1" dirty="0" smtClean="0">
                <a:solidFill>
                  <a:srgbClr val="E96717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Приёмы </a:t>
            </a:r>
            <a:r>
              <a:rPr lang="ru-RU" sz="2000" b="1" i="1" dirty="0">
                <a:solidFill>
                  <a:srgbClr val="E96717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резонансного остеокинезиса </a:t>
            </a:r>
            <a:r>
              <a:rPr lang="ru-RU" sz="2000" b="1" i="1" dirty="0" smtClean="0">
                <a:solidFill>
                  <a:srgbClr val="E96717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(ПРО) </a:t>
            </a:r>
            <a:r>
              <a:rPr lang="ru-RU" sz="2000" b="1" i="1" dirty="0">
                <a:solidFill>
                  <a:srgbClr val="E96717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для </a:t>
            </a:r>
            <a:endParaRPr lang="ru-RU" sz="2000" b="1" i="1" dirty="0" smtClean="0">
              <a:solidFill>
                <a:srgbClr val="E96717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b="1" i="1" dirty="0" smtClean="0">
                <a:solidFill>
                  <a:srgbClr val="E96717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тектонического </a:t>
            </a:r>
            <a:r>
              <a:rPr lang="ru-RU" sz="2000" b="1" i="1" dirty="0">
                <a:solidFill>
                  <a:srgbClr val="E96717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обновления </a:t>
            </a:r>
            <a:r>
              <a:rPr lang="ru-RU" sz="2000" b="1" i="1" dirty="0" smtClean="0">
                <a:solidFill>
                  <a:srgbClr val="E96717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(ТО) </a:t>
            </a:r>
            <a:r>
              <a:rPr lang="ru-RU" sz="2000" b="1" i="1" dirty="0">
                <a:solidFill>
                  <a:srgbClr val="E96717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тела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74320" y="2571032"/>
            <a:ext cx="11719560" cy="356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b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Система </a:t>
            </a:r>
            <a:r>
              <a:rPr lang="ru-RU" sz="2000" b="1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«УТРО» использует универсальные </a:t>
            </a:r>
            <a:r>
              <a:rPr lang="ru-RU" sz="2000" b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приёмы </a:t>
            </a:r>
            <a:r>
              <a:rPr lang="ru-RU" sz="2000" b="1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резонансного </a:t>
            </a:r>
            <a:r>
              <a:rPr lang="ru-RU" sz="2000" b="1" dirty="0" err="1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остеокинезиса</a:t>
            </a:r>
            <a:r>
              <a:rPr lang="ru-RU" sz="2000" b="1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(ПРО) – в целях оздоровления, для создания естественного «тектонического обновления» (ТО) тела, сокращенно «ПРО-ТО гимнастика». </a:t>
            </a:r>
            <a:endParaRPr lang="ru-RU" sz="2000" b="1" dirty="0" smtClean="0">
              <a:solidFill>
                <a:srgbClr val="2E764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algn="just">
              <a:spcAft>
                <a:spcPts val="0"/>
              </a:spcAft>
            </a:pPr>
            <a:endParaRPr lang="ru-RU" sz="2000" b="1" dirty="0" smtClean="0">
              <a:solidFill>
                <a:srgbClr val="2E764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algn="just">
              <a:spcAft>
                <a:spcPts val="0"/>
              </a:spcAft>
            </a:pPr>
            <a:r>
              <a:rPr lang="ru-RU" sz="2000" b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На </a:t>
            </a:r>
            <a:r>
              <a:rPr lang="ru-RU" sz="2000" b="1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сегодняшний день является инновацией в области оздоровления. Новое направление комплементарной медицины на стыке нескольких наук о теле и телодвижениях. </a:t>
            </a:r>
            <a:endParaRPr lang="ru-RU" sz="2000" b="1" dirty="0" smtClean="0">
              <a:solidFill>
                <a:srgbClr val="2E764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algn="just">
              <a:spcAft>
                <a:spcPts val="0"/>
              </a:spcAft>
            </a:pPr>
            <a:endParaRPr lang="ru-RU" sz="2000" b="1" dirty="0">
              <a:solidFill>
                <a:srgbClr val="2E764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indent="228600"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ПРО-ТО гимнастика оздоровительной системы «УТРО» - эффективный инструмент </a:t>
            </a:r>
            <a:r>
              <a:rPr lang="ru-RU" sz="2000" b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для</a:t>
            </a:r>
          </a:p>
          <a:p>
            <a:pPr indent="228600" algn="just">
              <a:lnSpc>
                <a:spcPct val="107000"/>
              </a:lnSpc>
              <a:spcAft>
                <a:spcPts val="0"/>
              </a:spcAft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 сохранения </a:t>
            </a:r>
            <a:r>
              <a:rPr lang="ru-RU" sz="2000" b="1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и восстановления здоровья, </a:t>
            </a:r>
            <a:endParaRPr lang="ru-RU" sz="2000" b="1" dirty="0" smtClean="0">
              <a:solidFill>
                <a:srgbClr val="2E764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indent="228600" algn="just">
              <a:lnSpc>
                <a:spcPct val="107000"/>
              </a:lnSpc>
              <a:spcAft>
                <a:spcPts val="0"/>
              </a:spcAft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 повышения </a:t>
            </a:r>
            <a:r>
              <a:rPr lang="ru-RU" sz="2000" b="1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качества жизни и долголетия, </a:t>
            </a:r>
            <a:endParaRPr lang="ru-RU" sz="2000" b="1" dirty="0" smtClean="0">
              <a:solidFill>
                <a:srgbClr val="2E764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indent="228600" algn="just">
              <a:lnSpc>
                <a:spcPct val="107000"/>
              </a:lnSpc>
              <a:spcAft>
                <a:spcPts val="0"/>
              </a:spcAft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 удобный </a:t>
            </a:r>
            <a:r>
              <a:rPr lang="ru-RU" sz="2000" b="1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для самостоятельного ежедневного применения в домашних условиях.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243840"/>
            <a:ext cx="12192000" cy="1036320"/>
          </a:xfrm>
          <a:prstGeom prst="rect">
            <a:avLst/>
          </a:prstGeom>
          <a:solidFill>
            <a:srgbClr val="588725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          </a:t>
            </a:r>
            <a:endParaRPr lang="ru-RU" sz="32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3058" y="355140"/>
            <a:ext cx="810846" cy="810846"/>
          </a:xfrm>
          <a:prstGeom prst="rect">
            <a:avLst/>
          </a:prstGeom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1371601" y="182880"/>
            <a:ext cx="10784114" cy="13106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None/>
            </a:pPr>
            <a:endParaRPr lang="ru-RU" sz="24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773680" y="365760"/>
            <a:ext cx="7711440" cy="984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Оздоровительная система «УТРО»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ПРО-ТО ГИМНАСТИКА</a:t>
            </a:r>
            <a:endParaRPr lang="ru-RU" sz="2800" b="1" dirty="0">
              <a:solidFill>
                <a:schemeClr val="bg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31323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82880"/>
            <a:ext cx="12192000" cy="899160"/>
          </a:xfrm>
          <a:prstGeom prst="rect">
            <a:avLst/>
          </a:prstGeom>
          <a:solidFill>
            <a:srgbClr val="588725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          </a:t>
            </a:r>
            <a:endParaRPr lang="ru-RU" sz="32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50520" y="243841"/>
            <a:ext cx="1135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ПРО-ТО гимнастика оздоровительной системы «УТРО</a:t>
            </a:r>
            <a:r>
              <a:rPr lang="ru-RU" sz="24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» - </a:t>
            </a:r>
            <a:endParaRPr lang="ru-RU" sz="24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прикладное направление </a:t>
            </a:r>
            <a:r>
              <a:rPr lang="ru-RU" sz="24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остеокинезиологии</a:t>
            </a:r>
            <a:endParaRPr lang="ru-RU" sz="24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2880" y="1502037"/>
            <a:ext cx="11704320" cy="5173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000" dirty="0" smtClean="0">
                <a:solidFill>
                  <a:srgbClr val="2E74B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	</a:t>
            </a:r>
            <a:r>
              <a:rPr lang="ru-RU" sz="2000" b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Остеокинезиология</a:t>
            </a:r>
            <a:r>
              <a:rPr lang="ru-RU" sz="20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r>
              <a:rPr lang="ru-RU" sz="200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является одним из новых научных направлений в мануальной </a:t>
            </a:r>
            <a:r>
              <a:rPr lang="ru-RU" sz="20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медицине. Она </a:t>
            </a:r>
            <a:r>
              <a:rPr lang="ru-RU" sz="200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изучает естественные способы оздоровления на основе соединительнотканной интеграции тектонического обновления тела и оптимальной саморегуляции мотовисцеральных процессов. </a:t>
            </a:r>
            <a:endParaRPr lang="ru-RU" sz="2000" dirty="0" smtClean="0">
              <a:solidFill>
                <a:srgbClr val="2E764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marL="457200" indent="-4572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endParaRPr lang="ru-RU" sz="800" dirty="0">
              <a:solidFill>
                <a:srgbClr val="2E764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marL="457200" indent="-457200" algn="just">
              <a:spcAft>
                <a:spcPts val="0"/>
              </a:spcAft>
              <a:buFont typeface="+mj-lt"/>
              <a:buAutoNum type="arabicPeriod"/>
            </a:pPr>
            <a:r>
              <a:rPr lang="en-US" sz="20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	</a:t>
            </a:r>
            <a:r>
              <a:rPr lang="ru-RU" sz="20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В </a:t>
            </a:r>
            <a:r>
              <a:rPr lang="ru-RU" sz="200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процессе изучения оздоровительных возможностей </a:t>
            </a:r>
            <a:r>
              <a:rPr lang="ru-RU" sz="20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остеокинезиологии разработана </a:t>
            </a:r>
            <a:r>
              <a:rPr lang="ru-RU" sz="200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методика применения </a:t>
            </a:r>
            <a:r>
              <a:rPr lang="ru-RU" sz="20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приёма </a:t>
            </a:r>
            <a:r>
              <a:rPr lang="ru-RU" sz="200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резонансного остеокинезиса (</a:t>
            </a:r>
            <a:r>
              <a:rPr lang="ru-RU" sz="2000" b="1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ПРО</a:t>
            </a:r>
            <a:r>
              <a:rPr lang="ru-RU" sz="200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). </a:t>
            </a:r>
            <a:endParaRPr lang="ru-RU" sz="2000" dirty="0" smtClean="0">
              <a:solidFill>
                <a:srgbClr val="2E764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marL="457200" indent="-457200" algn="just">
              <a:spcAft>
                <a:spcPts val="0"/>
              </a:spcAft>
              <a:buFont typeface="+mj-lt"/>
              <a:buAutoNum type="arabicPeriod"/>
            </a:pPr>
            <a:endParaRPr lang="ru-RU" sz="800" dirty="0" smtClean="0">
              <a:solidFill>
                <a:srgbClr val="2E764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marL="457200" indent="-457200" algn="just">
              <a:spcAft>
                <a:spcPts val="0"/>
              </a:spcAft>
              <a:buFont typeface="+mj-lt"/>
              <a:buAutoNum type="arabicPeriod"/>
            </a:pPr>
            <a:r>
              <a:rPr lang="ru-RU" sz="20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На </a:t>
            </a:r>
            <a:r>
              <a:rPr lang="ru-RU" sz="200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основе </a:t>
            </a:r>
            <a:r>
              <a:rPr lang="ru-RU" sz="2000" b="1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ПРО</a:t>
            </a:r>
            <a:r>
              <a:rPr lang="ru-RU" sz="200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r>
              <a:rPr lang="ru-RU" sz="20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разработаны </a:t>
            </a:r>
            <a:r>
              <a:rPr lang="ru-RU" sz="200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и внедрены </a:t>
            </a:r>
            <a:r>
              <a:rPr lang="ru-RU" sz="20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оздоровительно-профилактические приёмы индивидуального применения, которые названы - </a:t>
            </a:r>
            <a:r>
              <a:rPr lang="ru-RU" sz="2000" b="1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метод «лечебной резонансной тренировки» (ЛРТ</a:t>
            </a:r>
            <a:r>
              <a:rPr lang="ru-RU" sz="2000" b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) </a:t>
            </a:r>
            <a:r>
              <a:rPr lang="ru-RU" sz="20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или</a:t>
            </a:r>
            <a:r>
              <a:rPr lang="ru-RU" sz="2000" b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«Вантовой тренировки остеокинезиса».</a:t>
            </a:r>
          </a:p>
          <a:p>
            <a:pPr marL="457200" indent="-457200" algn="just">
              <a:spcAft>
                <a:spcPts val="0"/>
              </a:spcAft>
              <a:buFont typeface="+mj-lt"/>
              <a:buAutoNum type="arabicPeriod"/>
            </a:pPr>
            <a:endParaRPr lang="ru-RU" sz="800" b="1" dirty="0">
              <a:solidFill>
                <a:srgbClr val="2E764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marL="457200" indent="-457200" algn="just">
              <a:spcAft>
                <a:spcPts val="0"/>
              </a:spcAft>
              <a:buFont typeface="+mj-lt"/>
              <a:buAutoNum type="arabicPeriod"/>
            </a:pPr>
            <a:r>
              <a:rPr lang="en-US" sz="20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	</a:t>
            </a:r>
            <a:r>
              <a:rPr lang="ru-RU" sz="20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Специальные </a:t>
            </a:r>
            <a:r>
              <a:rPr lang="ru-RU" sz="200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комплексы </a:t>
            </a:r>
            <a:r>
              <a:rPr lang="ru-RU" sz="20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приёмов ЛРТ получили </a:t>
            </a:r>
            <a:r>
              <a:rPr lang="ru-RU" sz="200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единое системное </a:t>
            </a:r>
            <a:r>
              <a:rPr lang="ru-RU" sz="20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обоснование и </a:t>
            </a:r>
            <a:r>
              <a:rPr lang="ru-RU" sz="200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составили основу </a:t>
            </a:r>
            <a:r>
              <a:rPr lang="ru-RU" sz="2000" b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оздоровительной </a:t>
            </a:r>
            <a:r>
              <a:rPr lang="ru-RU" sz="2000" b="1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системы «УТРО</a:t>
            </a:r>
            <a:r>
              <a:rPr lang="ru-RU" sz="2000" b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».</a:t>
            </a:r>
          </a:p>
          <a:p>
            <a:pPr marL="457200" indent="-457200" algn="just">
              <a:spcAft>
                <a:spcPts val="0"/>
              </a:spcAft>
              <a:buFont typeface="+mj-lt"/>
              <a:buAutoNum type="arabicPeriod"/>
            </a:pPr>
            <a:endParaRPr lang="ru-RU" sz="800" b="1" dirty="0">
              <a:solidFill>
                <a:srgbClr val="2E764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marL="457200" indent="-457200" algn="just">
              <a:spcAft>
                <a:spcPts val="0"/>
              </a:spcAft>
              <a:buFont typeface="+mj-lt"/>
              <a:buAutoNum type="arabicPeriod"/>
            </a:pPr>
            <a:r>
              <a:rPr lang="en-US" sz="20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	</a:t>
            </a:r>
            <a:r>
              <a:rPr lang="ru-RU" sz="20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Система </a:t>
            </a:r>
            <a:r>
              <a:rPr lang="ru-RU" sz="200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«</a:t>
            </a:r>
            <a:r>
              <a:rPr lang="ru-RU" sz="2000" b="1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УТРО</a:t>
            </a:r>
            <a:r>
              <a:rPr lang="ru-RU" sz="20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» стала </a:t>
            </a:r>
            <a:r>
              <a:rPr lang="ru-RU" sz="200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основой для создания новой </a:t>
            </a:r>
            <a:r>
              <a:rPr lang="ru-RU" sz="2000" b="1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системы </a:t>
            </a:r>
            <a:r>
              <a:rPr lang="ru-RU" sz="2000" b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оздоровительных </a:t>
            </a:r>
            <a:r>
              <a:rPr lang="ru-RU" sz="2000" b="1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гимнастик </a:t>
            </a:r>
            <a:r>
              <a:rPr lang="ru-RU" sz="2000" b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ПРО-ТО</a:t>
            </a:r>
            <a:r>
              <a:rPr lang="ru-RU" sz="200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, направленных на самостоятельное интерактивное оздоровление при решении различных проблем со </a:t>
            </a:r>
            <a:r>
              <a:rPr lang="ru-RU" sz="20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здоровьем.</a:t>
            </a:r>
            <a:endParaRPr lang="ru-RU" sz="2000" dirty="0">
              <a:solidFill>
                <a:srgbClr val="2E764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04570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3361" y="2583368"/>
            <a:ext cx="11765279" cy="4274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ctr">
              <a:lnSpc>
                <a:spcPct val="107000"/>
              </a:lnSpc>
              <a:spcAft>
                <a:spcPts val="0"/>
              </a:spcAft>
            </a:pPr>
            <a:r>
              <a:rPr lang="ru-RU" sz="2000" b="1" i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Соединительнотканные болезнетворные нарушения влияют </a:t>
            </a:r>
          </a:p>
          <a:p>
            <a:pPr indent="228600" algn="ctr">
              <a:lnSpc>
                <a:spcPct val="107000"/>
              </a:lnSpc>
              <a:spcAft>
                <a:spcPts val="0"/>
              </a:spcAft>
            </a:pPr>
            <a:r>
              <a:rPr lang="ru-RU" sz="2000" b="1" i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на течение 23 000 болезней. </a:t>
            </a:r>
          </a:p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Питающую </a:t>
            </a:r>
            <a:r>
              <a:rPr lang="ru-RU" sz="200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и очищающую </a:t>
            </a:r>
            <a:r>
              <a:rPr lang="ru-RU" sz="20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основу органов </a:t>
            </a:r>
            <a:r>
              <a:rPr lang="ru-RU" sz="200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и живого организма </a:t>
            </a:r>
            <a:r>
              <a:rPr lang="ru-RU" sz="20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(скелет) составляет </a:t>
            </a:r>
            <a:r>
              <a:rPr lang="ru-RU" sz="200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именно соединительная ткань. </a:t>
            </a:r>
            <a:r>
              <a:rPr lang="ru-RU" sz="20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Поэтому так важна коррекция и восстановление соединительнотканных составляющих. </a:t>
            </a:r>
          </a:p>
          <a:p>
            <a:pPr indent="228600">
              <a:lnSpc>
                <a:spcPct val="107000"/>
              </a:lnSpc>
              <a:spcAft>
                <a:spcPts val="0"/>
              </a:spcAft>
            </a:pPr>
            <a:endParaRPr lang="ru-RU" sz="2000" dirty="0" smtClean="0">
              <a:solidFill>
                <a:srgbClr val="2E764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indent="228600" algn="ctr">
              <a:lnSpc>
                <a:spcPct val="107000"/>
              </a:lnSpc>
              <a:spcAft>
                <a:spcPts val="0"/>
              </a:spcAft>
            </a:pPr>
            <a:r>
              <a:rPr lang="ru-RU" sz="2000" b="1" i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Организм </a:t>
            </a:r>
            <a:r>
              <a:rPr lang="ru-RU" sz="2000" b="1" i="1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человека способен за </a:t>
            </a:r>
            <a:r>
              <a:rPr lang="ru-RU" sz="2000" b="1" i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счёт </a:t>
            </a:r>
            <a:r>
              <a:rPr lang="ru-RU" sz="2000" b="1" i="1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соединительной ткани </a:t>
            </a:r>
            <a:endParaRPr lang="ru-RU" sz="2000" b="1" i="1" dirty="0" smtClean="0">
              <a:solidFill>
                <a:srgbClr val="2E764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indent="228600" algn="ctr">
              <a:lnSpc>
                <a:spcPct val="107000"/>
              </a:lnSpc>
              <a:spcAft>
                <a:spcPts val="0"/>
              </a:spcAft>
            </a:pPr>
            <a:r>
              <a:rPr lang="ru-RU" sz="2000" b="1" i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«</a:t>
            </a:r>
            <a:r>
              <a:rPr lang="ru-RU" sz="2000" b="1" i="1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обновить» себя на 90-95</a:t>
            </a:r>
            <a:r>
              <a:rPr lang="ru-RU" sz="2000" b="1" i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%</a:t>
            </a:r>
            <a:r>
              <a:rPr lang="ru-RU" sz="2000" b="1" i="1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.</a:t>
            </a:r>
            <a:r>
              <a:rPr lang="ru-RU" sz="2000" b="1" i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</a:p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Это даёт </a:t>
            </a:r>
            <a:r>
              <a:rPr lang="ru-RU" sz="200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возможность искоренить </a:t>
            </a:r>
            <a:r>
              <a:rPr lang="ru-RU" sz="20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болезни </a:t>
            </a:r>
            <a:r>
              <a:rPr lang="ru-RU" sz="200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опорно-двигательного аппарата, </a:t>
            </a:r>
            <a:r>
              <a:rPr lang="ru-RU" sz="20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атеросклероз</a:t>
            </a:r>
            <a:r>
              <a:rPr lang="ru-RU" sz="200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, инфаркт, инсульт и многие др</a:t>
            </a:r>
            <a:r>
              <a:rPr lang="ru-RU" sz="20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.</a:t>
            </a:r>
          </a:p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i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r>
              <a:rPr lang="ru-RU" i="1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(Алексеев А. Л., Ларионова И. С., Дудина Н.А. </a:t>
            </a:r>
            <a:r>
              <a:rPr lang="ru-RU" b="1" i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«Системная медицина» </a:t>
            </a:r>
            <a:r>
              <a:rPr lang="ru-RU" i="1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(От чего погибнет </a:t>
            </a:r>
            <a:r>
              <a:rPr lang="ru-RU" i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человечество</a:t>
            </a:r>
            <a:r>
              <a:rPr lang="ru-RU" i="1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?) </a:t>
            </a:r>
            <a:r>
              <a:rPr lang="ru-RU" i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/ </a:t>
            </a:r>
            <a:r>
              <a:rPr lang="ru-RU" i="1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Пер. с английского/ Издание 3-е, дополненное, переработанное. - М.: </a:t>
            </a:r>
            <a:r>
              <a:rPr lang="ru-RU" i="1" dirty="0" err="1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Эдиториал</a:t>
            </a:r>
            <a:r>
              <a:rPr lang="ru-RU" i="1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УРСС, 2000. - 568с. )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12192000" cy="792480"/>
          </a:xfrm>
          <a:prstGeom prst="rect">
            <a:avLst/>
          </a:prstGeom>
          <a:solidFill>
            <a:srgbClr val="588725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          </a:t>
            </a:r>
            <a:endParaRPr lang="ru-RU" sz="32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02079" y="182880"/>
            <a:ext cx="9997441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ctr">
              <a:lnSpc>
                <a:spcPct val="107000"/>
              </a:lnSpc>
              <a:spcAft>
                <a:spcPts val="0"/>
              </a:spcAft>
            </a:pPr>
            <a:r>
              <a:rPr lang="ru-RU" sz="32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ОБЩАЯ  ХАРАКТЕРИСТИКА  </a:t>
            </a:r>
            <a:r>
              <a:rPr lang="ru-RU" sz="32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МЕТОДА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59308" y="1021080"/>
            <a:ext cx="11700082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ctr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FF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Главным объектом воздействия </a:t>
            </a:r>
            <a:r>
              <a:rPr lang="ru-RU" sz="2000" b="1" dirty="0">
                <a:solidFill>
                  <a:srgbClr val="FF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ПРО-ТО </a:t>
            </a:r>
            <a:r>
              <a:rPr lang="ru-RU" sz="2000" b="1" dirty="0" smtClean="0">
                <a:solidFill>
                  <a:srgbClr val="FF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гимнастики или </a:t>
            </a:r>
            <a:r>
              <a:rPr lang="ru-RU" sz="2000" b="1" dirty="0">
                <a:solidFill>
                  <a:srgbClr val="FF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«Вантовой тренировки </a:t>
            </a:r>
            <a:r>
              <a:rPr lang="ru-RU" sz="2000" b="1" dirty="0" err="1">
                <a:solidFill>
                  <a:srgbClr val="FF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остеокинезиса</a:t>
            </a:r>
            <a:r>
              <a:rPr lang="ru-RU" sz="2000" b="1" dirty="0" smtClean="0">
                <a:solidFill>
                  <a:srgbClr val="FF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» </a:t>
            </a:r>
            <a:r>
              <a:rPr lang="ru-RU" sz="2000" dirty="0">
                <a:solidFill>
                  <a:srgbClr val="FF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является костно-мышечная система.  </a:t>
            </a:r>
            <a:endParaRPr lang="ru-RU" sz="2000" dirty="0" smtClean="0">
              <a:solidFill>
                <a:srgbClr val="FF0000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indent="228600" algn="ctr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FF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Основная </a:t>
            </a:r>
            <a:r>
              <a:rPr lang="ru-RU" sz="2000" dirty="0">
                <a:solidFill>
                  <a:srgbClr val="FF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задача используемых приёмов резонансного </a:t>
            </a:r>
            <a:r>
              <a:rPr lang="ru-RU" sz="2000" dirty="0" err="1">
                <a:solidFill>
                  <a:srgbClr val="FF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остеокинезиса</a:t>
            </a:r>
            <a:r>
              <a:rPr lang="ru-RU" sz="2000" dirty="0">
                <a:solidFill>
                  <a:srgbClr val="FF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(ПРО</a:t>
            </a:r>
            <a:r>
              <a:rPr lang="ru-RU" sz="2000" dirty="0" smtClean="0">
                <a:solidFill>
                  <a:srgbClr val="FF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) – </a:t>
            </a:r>
          </a:p>
          <a:p>
            <a:pPr indent="228600" algn="ctr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FF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приведение </a:t>
            </a:r>
            <a:r>
              <a:rPr lang="ru-RU" sz="2000" dirty="0">
                <a:solidFill>
                  <a:srgbClr val="FF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в порядок обменных процессов в соединительной ткани. </a:t>
            </a:r>
          </a:p>
        </p:txBody>
      </p:sp>
    </p:spTree>
    <p:extLst>
      <p:ext uri="{BB962C8B-B14F-4D97-AF65-F5344CB8AC3E}">
        <p14:creationId xmlns:p14="http://schemas.microsoft.com/office/powerpoint/2010/main" val="815848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9080" y="4234458"/>
            <a:ext cx="11704319" cy="239757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Основой процесса остеокинезиса </a:t>
            </a:r>
            <a:r>
              <a:rPr lang="ru-RU" sz="200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является превращение статической энергии механических сил, прилагаемых определённым способом на </a:t>
            </a:r>
            <a:r>
              <a:rPr lang="ru-RU" sz="20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зоны </a:t>
            </a:r>
            <a:r>
              <a:rPr lang="ru-RU" sz="200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скелета, в кинетическую энергию за </a:t>
            </a:r>
            <a:r>
              <a:rPr lang="ru-RU" sz="20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счёт </a:t>
            </a:r>
            <a:r>
              <a:rPr lang="ru-RU" sz="200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колебаний, возникающих от напряжения в </a:t>
            </a:r>
            <a:r>
              <a:rPr lang="ru-RU" sz="20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определённых </a:t>
            </a:r>
            <a:r>
              <a:rPr lang="ru-RU" sz="200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участках скелетных мышц в биомеханическом звене </a:t>
            </a:r>
            <a:r>
              <a:rPr lang="ru-RU" sz="2000" b="1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«сустав-кость».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Костный </a:t>
            </a:r>
            <a:r>
              <a:rPr lang="ru-RU" sz="200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мозг приходит в естественное резонансное колебание, что улучшает в </a:t>
            </a:r>
            <a:r>
              <a:rPr lang="ru-RU" sz="20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нём </a:t>
            </a:r>
            <a:r>
              <a:rPr lang="ru-RU" sz="200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микроциркуляцию и активирует выработку стволовых клеток, а также нормализует его работу по выработке форменных элементов крови: эритроцитов, лейкоцитов и тромбоцитов.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28600" y="1923749"/>
            <a:ext cx="11780520" cy="206825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.</a:t>
            </a:r>
            <a:r>
              <a:rPr lang="ru-RU" sz="2000" b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В </a:t>
            </a:r>
            <a:r>
              <a:rPr lang="ru-RU" sz="2000" b="1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результате происходит </a:t>
            </a:r>
            <a:r>
              <a:rPr lang="ru-RU" sz="200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стимуляция регенерации соединительной ткани и восстановление её функциональности через интеграцию и естественное взаимодействие опорно-двигательного аппарата через </a:t>
            </a:r>
            <a:r>
              <a:rPr lang="ru-RU" sz="2000" dirty="0" err="1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мотовисциральные</a:t>
            </a:r>
            <a:r>
              <a:rPr lang="ru-RU" sz="200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процессы с внутренними органами и другими системами организма человека. 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Глубинный эффект по этой методике начинает проявляться, когда процессы регенерации и омоложения запускаются через многоуровневой процесс </a:t>
            </a:r>
            <a:r>
              <a:rPr lang="ru-RU" sz="2000" dirty="0" err="1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остеокинезиса</a:t>
            </a:r>
            <a:r>
              <a:rPr lang="ru-RU" sz="200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28600" y="289560"/>
            <a:ext cx="11750040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Процедуры </a:t>
            </a:r>
            <a:r>
              <a:rPr lang="ru-RU" sz="2000" b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ПРО-ТО гимнастики </a:t>
            </a:r>
            <a:r>
              <a:rPr lang="ru-RU" sz="20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направлены на улучшение кровоснабжения и ускорение обмена веществ в суставах и окружающих мышцах. Как следствие, они способствуют активной выработке внутрисуставной (синовиальной) жидкости и улучшению питания внутрисуставных хрящей, являющихся соединительнотканными образованиями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51754968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9080" y="182880"/>
            <a:ext cx="11719560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ru-RU" sz="20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Стволовые клетки в условиях остеокинезиса мобилизуются в своих костных депо, выходят из костного мозга и включаются в процесс микроциркуляции, дальше они успешно без задержек по кровеносному руслу направляются туда, где они необходимы.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В </a:t>
            </a:r>
            <a:r>
              <a:rPr lang="ru-RU" sz="200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процессе тренировки специальная нагрузка </a:t>
            </a:r>
            <a:r>
              <a:rPr lang="ru-RU" sz="20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указывает </a:t>
            </a:r>
            <a:r>
              <a:rPr lang="ru-RU" sz="200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мишень, в которую они и попадают. </a:t>
            </a:r>
            <a:endParaRPr lang="ru-RU" sz="2000" dirty="0" smtClean="0">
              <a:solidFill>
                <a:srgbClr val="2E764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2000" dirty="0">
              <a:solidFill>
                <a:srgbClr val="2E764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Резонансные процессы, возникающие при </a:t>
            </a:r>
            <a:r>
              <a:rPr lang="ru-RU" sz="2000" dirty="0" err="1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остеокинезисе</a:t>
            </a:r>
            <a:r>
              <a:rPr lang="ru-RU" sz="200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, активно помогают сохранять здоровье позвоночника, суставов, мышц, фасций</a:t>
            </a:r>
            <a:r>
              <a:rPr lang="ru-RU" sz="2000" baseline="3000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r>
              <a:rPr lang="ru-RU" sz="200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и сосудов, укреплять сухожильно-мышечный корсет, восстанавливать и улучшать работу внутренних </a:t>
            </a:r>
            <a:r>
              <a:rPr lang="ru-RU" sz="20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органов.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en-US" sz="2000" dirty="0" smtClean="0">
              <a:solidFill>
                <a:srgbClr val="2E764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Метод эффективен при работе </a:t>
            </a:r>
            <a:r>
              <a:rPr lang="ru-RU" sz="200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с последствиями </a:t>
            </a:r>
            <a:r>
              <a:rPr lang="ru-RU" sz="20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спортивных травм</a:t>
            </a:r>
            <a:r>
              <a:rPr lang="ru-RU" sz="200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, </a:t>
            </a:r>
            <a:r>
              <a:rPr lang="ru-RU" sz="20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помогает </a:t>
            </a:r>
            <a:r>
              <a:rPr lang="ru-RU" sz="200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повысить спортивные достижения.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После </a:t>
            </a:r>
            <a:r>
              <a:rPr lang="ru-RU" sz="20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тренировок наблюдается </a:t>
            </a:r>
            <a:r>
              <a:rPr lang="ru-RU" sz="200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улучшение общего состояния, так как снижается и приходит в норму гипертонус мышц, на компенсацию напряжения </a:t>
            </a:r>
            <a:r>
              <a:rPr lang="ru-RU" sz="20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которых, </a:t>
            </a:r>
            <a:r>
              <a:rPr lang="ru-RU" sz="200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в обычных </a:t>
            </a:r>
            <a:r>
              <a:rPr lang="ru-RU" sz="20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условиях, </a:t>
            </a:r>
            <a:r>
              <a:rPr lang="ru-RU" sz="200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может уходить до </a:t>
            </a:r>
            <a:r>
              <a:rPr lang="ru-RU" sz="2000" b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60%</a:t>
            </a:r>
            <a:r>
              <a:rPr lang="ru-RU" sz="20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энергии </a:t>
            </a:r>
            <a:r>
              <a:rPr lang="ru-RU" sz="200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организма. Одновременно с восстановлением нормального тонуса скелетных мышц, восстанавливается тонус внутренних органов, проходит их атония</a:t>
            </a:r>
            <a:r>
              <a:rPr lang="ru-RU" sz="2000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2000" dirty="0">
              <a:solidFill>
                <a:srgbClr val="2E764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indent="270510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В итоге, процесс остеокинезиса приводит в действие механизм саморегуляции организма, то есть «внутреннего врача» и помогает человеку восстанавливать и сохранять своё здоровье.</a:t>
            </a:r>
          </a:p>
          <a:p>
            <a:pPr indent="270510" algn="ctr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Потенциал метода ПРО-ТО гимнастики (резонансного остеокинезиса) для включения в работу системы самовосстановления организма огромен. </a:t>
            </a:r>
          </a:p>
        </p:txBody>
      </p:sp>
    </p:spTree>
    <p:extLst>
      <p:ext uri="{BB962C8B-B14F-4D97-AF65-F5344CB8AC3E}">
        <p14:creationId xmlns:p14="http://schemas.microsoft.com/office/powerpoint/2010/main" val="43956147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02752" y="5430071"/>
            <a:ext cx="42308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0000"/>
                </a:solidFill>
              </a:rPr>
              <a:t>     </a:t>
            </a:r>
            <a:r>
              <a:rPr lang="en-US" sz="2400" b="1" dirty="0">
                <a:solidFill>
                  <a:srgbClr val="000000"/>
                </a:solidFill>
              </a:rPr>
              <a:t>m_ivashkevich@mail.ru</a:t>
            </a:r>
            <a:endParaRPr lang="ru-RU" sz="2400" b="1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909708" y="4232799"/>
            <a:ext cx="56726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i="1" kern="0" dirty="0" smtClean="0">
                <a:solidFill>
                  <a:srgbClr val="2E7641"/>
                </a:solidFill>
                <a:ea typeface="Microsoft YaHei" pitchFamily="2"/>
                <a:cs typeface="Lucida Sans" pitchFamily="2"/>
              </a:rPr>
              <a:t> Автор </a:t>
            </a:r>
            <a:r>
              <a:rPr lang="ru-RU" sz="2400" i="1" kern="0" dirty="0">
                <a:solidFill>
                  <a:srgbClr val="2E7641"/>
                </a:solidFill>
                <a:ea typeface="Microsoft YaHei" pitchFamily="2"/>
                <a:cs typeface="Lucida Sans" pitchFamily="2"/>
              </a:rPr>
              <a:t>метода</a:t>
            </a: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i="1" kern="0" dirty="0">
                <a:solidFill>
                  <a:srgbClr val="E96717"/>
                </a:solidFill>
                <a:ea typeface="Microsoft YaHei" pitchFamily="2"/>
                <a:cs typeface="Lucida Sans" pitchFamily="2"/>
              </a:rPr>
              <a:t>Михаил  Витольдович  Ивашкевич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879228" y="5042782"/>
            <a:ext cx="35238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http://osteokinesis.ru/</a:t>
            </a:r>
            <a:endParaRPr lang="ru-RU" sz="2400" b="1" dirty="0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955520" y="5935186"/>
            <a:ext cx="23936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prstClr val="black"/>
                </a:solidFill>
              </a:rPr>
              <a:t>+ 7 910 404 47 42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50520" y="323503"/>
            <a:ext cx="11445240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 algn="ctr">
              <a:lnSpc>
                <a:spcPct val="107000"/>
              </a:lnSpc>
              <a:spcAft>
                <a:spcPts val="0"/>
              </a:spcAft>
            </a:pPr>
            <a:r>
              <a:rPr lang="ru-RU" sz="2000" b="1" i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Поэтому </a:t>
            </a:r>
            <a:r>
              <a:rPr lang="ru-RU" sz="2000" b="1" i="1" dirty="0" err="1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микродвигательное</a:t>
            </a:r>
            <a:r>
              <a:rPr lang="ru-RU" sz="2000" b="1" i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воздействие на суставы, </a:t>
            </a:r>
          </a:p>
          <a:p>
            <a:pPr indent="270510" algn="ctr">
              <a:lnSpc>
                <a:spcPct val="107000"/>
              </a:lnSpc>
              <a:spcAft>
                <a:spcPts val="0"/>
              </a:spcAft>
            </a:pPr>
            <a:r>
              <a:rPr lang="ru-RU" sz="2000" b="1" i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применяемое в ПРО-ТО гимнастике, возможно использовать</a:t>
            </a:r>
          </a:p>
          <a:p>
            <a:pPr indent="270510" algn="ctr">
              <a:lnSpc>
                <a:spcPct val="107000"/>
              </a:lnSpc>
              <a:spcAft>
                <a:spcPts val="0"/>
              </a:spcAft>
            </a:pPr>
            <a:r>
              <a:rPr lang="ru-RU" sz="2000" b="1" i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и для оздоровления, </a:t>
            </a:r>
          </a:p>
          <a:p>
            <a:pPr indent="270510" algn="ctr">
              <a:lnSpc>
                <a:spcPct val="107000"/>
              </a:lnSpc>
              <a:spcAft>
                <a:spcPts val="0"/>
              </a:spcAft>
            </a:pPr>
            <a:r>
              <a:rPr lang="ru-RU" sz="2000" b="1" i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и для повышения качества жизни. </a:t>
            </a:r>
          </a:p>
          <a:p>
            <a:pPr indent="270510" algn="just">
              <a:lnSpc>
                <a:spcPct val="107000"/>
              </a:lnSpc>
              <a:spcAft>
                <a:spcPts val="0"/>
              </a:spcAft>
            </a:pPr>
            <a:endParaRPr lang="ru-RU" sz="2000" dirty="0" smtClean="0">
              <a:solidFill>
                <a:srgbClr val="2E764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indent="270510" algn="ctr">
              <a:lnSpc>
                <a:spcPct val="107000"/>
              </a:lnSpc>
              <a:spcAft>
                <a:spcPts val="0"/>
              </a:spcAft>
            </a:pPr>
            <a:r>
              <a:rPr lang="ru-RU" sz="2000" b="1" i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При выборе оптимальной стратегии оздоровления необходимо овладеть основными комплексами по системе «УТРО». </a:t>
            </a:r>
          </a:p>
          <a:p>
            <a:pPr indent="270510" algn="just">
              <a:lnSpc>
                <a:spcPct val="107000"/>
              </a:lnSpc>
              <a:spcAft>
                <a:spcPts val="0"/>
              </a:spcAft>
            </a:pPr>
            <a:endParaRPr lang="ru-RU" sz="2000" dirty="0" smtClean="0">
              <a:solidFill>
                <a:srgbClr val="2E764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indent="450215" algn="ctr">
              <a:lnSpc>
                <a:spcPct val="107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2E764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На базе которых, с целью направленного оздоровления выполняются различные комплексы специальных упражнений ПРО-ТО гимнастики.</a:t>
            </a:r>
            <a:endParaRPr lang="ru-RU" sz="2000" b="1" dirty="0">
              <a:solidFill>
                <a:srgbClr val="2E764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30056" y="3982093"/>
            <a:ext cx="2613522" cy="2613522"/>
          </a:xfrm>
          <a:prstGeom prst="rect">
            <a:avLst/>
          </a:prstGeom>
          <a:effectLst>
            <a:outerShdw dist="50800" dir="5400000" algn="ctr" rotWithShape="0">
              <a:srgbClr val="000000">
                <a:alpha val="4313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7911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76400" y="1584960"/>
            <a:ext cx="9509760" cy="4937759"/>
          </a:xfrm>
        </p:spPr>
        <p:txBody>
          <a:bodyPr>
            <a:normAutofit fontScale="92500" lnSpcReduction="10000"/>
          </a:bodyPr>
          <a:lstStyle/>
          <a:p>
            <a:r>
              <a:rPr lang="ru-RU" sz="2800" b="1" dirty="0" smtClean="0">
                <a:solidFill>
                  <a:srgbClr val="58872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Мануальных </a:t>
            </a:r>
            <a:r>
              <a:rPr lang="ru-RU" sz="2800" b="1" dirty="0">
                <a:solidFill>
                  <a:srgbClr val="58872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терапевтов;</a:t>
            </a:r>
          </a:p>
          <a:p>
            <a:pPr lvl="0"/>
            <a:r>
              <a:rPr lang="ru-RU" sz="2800" b="1" dirty="0" smtClean="0">
                <a:solidFill>
                  <a:srgbClr val="58872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Неврологов</a:t>
            </a:r>
            <a:r>
              <a:rPr lang="ru-RU" sz="2800" b="1" dirty="0">
                <a:solidFill>
                  <a:srgbClr val="58872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;</a:t>
            </a:r>
          </a:p>
          <a:p>
            <a:pPr lvl="0"/>
            <a:r>
              <a:rPr lang="ru-RU" sz="2800" b="1" dirty="0" smtClean="0">
                <a:solidFill>
                  <a:srgbClr val="58872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Врачей </a:t>
            </a:r>
            <a:r>
              <a:rPr lang="ru-RU" sz="2800" b="1" dirty="0">
                <a:solidFill>
                  <a:srgbClr val="58872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и костоправов, работающих по проблемам множественных грыж дисков;</a:t>
            </a:r>
          </a:p>
          <a:p>
            <a:pPr lvl="0"/>
            <a:r>
              <a:rPr lang="ru-RU" sz="2800" b="1" dirty="0" smtClean="0">
                <a:solidFill>
                  <a:srgbClr val="58872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Массажистов </a:t>
            </a:r>
            <a:r>
              <a:rPr lang="ru-RU" sz="2800" b="1" dirty="0">
                <a:solidFill>
                  <a:srgbClr val="58872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всех категорий; </a:t>
            </a:r>
          </a:p>
          <a:p>
            <a:pPr lvl="0"/>
            <a:r>
              <a:rPr lang="ru-RU" sz="2800" b="1" dirty="0" smtClean="0">
                <a:solidFill>
                  <a:srgbClr val="58872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Тренеров любых видов спорта;</a:t>
            </a:r>
            <a:endParaRPr lang="ru-RU" sz="2800" b="1" dirty="0">
              <a:solidFill>
                <a:srgbClr val="588725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lvl="0"/>
            <a:r>
              <a:rPr lang="ru-RU" sz="2800" b="1" dirty="0" smtClean="0">
                <a:solidFill>
                  <a:srgbClr val="58872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Педагогов различных </a:t>
            </a:r>
            <a:r>
              <a:rPr lang="ru-RU" sz="2800" b="1" dirty="0">
                <a:solidFill>
                  <a:srgbClr val="58872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танцевальных направлений;</a:t>
            </a:r>
          </a:p>
          <a:p>
            <a:pPr lvl="0"/>
            <a:r>
              <a:rPr lang="ru-RU" sz="2800" b="1" dirty="0" smtClean="0">
                <a:solidFill>
                  <a:srgbClr val="58872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Профессиональных </a:t>
            </a:r>
            <a:r>
              <a:rPr lang="ru-RU" sz="2800" b="1" dirty="0">
                <a:solidFill>
                  <a:srgbClr val="58872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спортсменов и танцоров;</a:t>
            </a:r>
          </a:p>
          <a:p>
            <a:pPr lvl="0"/>
            <a:r>
              <a:rPr lang="ru-RU" sz="2800" b="1" dirty="0" smtClean="0">
                <a:solidFill>
                  <a:srgbClr val="58872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Любителей </a:t>
            </a:r>
            <a:r>
              <a:rPr lang="ru-RU" sz="2800" b="1" dirty="0">
                <a:solidFill>
                  <a:srgbClr val="58872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и адептов традиционных гимнастик и всем, кто занимается </a:t>
            </a:r>
            <a:r>
              <a:rPr lang="ru-RU" sz="2800" b="1" dirty="0" err="1">
                <a:solidFill>
                  <a:srgbClr val="58872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самооздоровлением</a:t>
            </a:r>
            <a:r>
              <a:rPr lang="ru-RU" sz="2800" b="1" dirty="0">
                <a:solidFill>
                  <a:srgbClr val="58872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;</a:t>
            </a:r>
          </a:p>
          <a:p>
            <a:pPr lvl="0"/>
            <a:r>
              <a:rPr lang="ru-RU" sz="2800" b="1" dirty="0" smtClean="0">
                <a:solidFill>
                  <a:srgbClr val="58872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Обычных </a:t>
            </a:r>
            <a:r>
              <a:rPr lang="ru-RU" sz="2800" b="1" dirty="0">
                <a:solidFill>
                  <a:srgbClr val="58872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людей для внутрисемейного применения.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267287"/>
            <a:ext cx="12192000" cy="1012874"/>
          </a:xfrm>
          <a:prstGeom prst="rect">
            <a:avLst/>
          </a:prstGeom>
          <a:solidFill>
            <a:srgbClr val="588725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          </a:t>
            </a:r>
            <a:endParaRPr lang="ru-RU" sz="32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3973599" y="543114"/>
            <a:ext cx="8668045" cy="6652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МЕТОД ПРЕДНАЗНАЧЕН ДЛЯ</a:t>
            </a:r>
            <a:r>
              <a:rPr lang="ru-RU" sz="24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:</a:t>
            </a:r>
            <a:endParaRPr lang="ru-RU" sz="2400" spc="3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1258" y="368301"/>
            <a:ext cx="810846" cy="81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57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5310</TotalTime>
  <Words>3527</Words>
  <Application>Microsoft Office PowerPoint</Application>
  <PresentationFormat>Широкоэкранный</PresentationFormat>
  <Paragraphs>804</Paragraphs>
  <Slides>88</Slides>
  <Notes>36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88</vt:i4>
      </vt:variant>
    </vt:vector>
  </HeadingPairs>
  <TitlesOfParts>
    <vt:vector size="104" baseType="lpstr">
      <vt:lpstr>Arial Unicode MS</vt:lpstr>
      <vt:lpstr>Microsoft YaHei</vt:lpstr>
      <vt:lpstr>Arial</vt:lpstr>
      <vt:lpstr>Calibri</vt:lpstr>
      <vt:lpstr>Calibri Light</vt:lpstr>
      <vt:lpstr>Candara</vt:lpstr>
      <vt:lpstr>Helvetica Neue</vt:lpstr>
      <vt:lpstr>Helvetica Neue Light</vt:lpstr>
      <vt:lpstr>Helvetica Neue Medium</vt:lpstr>
      <vt:lpstr>Helvetica Neue Thin</vt:lpstr>
      <vt:lpstr>Lucida Sans</vt:lpstr>
      <vt:lpstr>Tahoma</vt:lpstr>
      <vt:lpstr>Times New Roman</vt:lpstr>
      <vt:lpstr>Verdana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Возможные дисфункции и компенсации при нарушении сбалансированного сжатия-натяжения тенсегрити в костно-мышечной системе человека</vt:lpstr>
      <vt:lpstr>Смещение элементов нарушает геометрию тела, влияет на эмоциональное состояние и циркуляцию жизненной силы</vt:lpstr>
      <vt:lpstr>Презентация PowerPoint</vt:lpstr>
      <vt:lpstr>Сегментарный принцип чувствительной иннервации человеческого тела  в зависимости от нарушений в позвоночнике</vt:lpstr>
      <vt:lpstr>Презентация PowerPoint</vt:lpstr>
      <vt:lpstr>Презентация PowerPoint</vt:lpstr>
      <vt:lpstr> Зоны отражённой боли при раздражении рецепторов различных шейных межпозвонковых дисков </vt:lpstr>
      <vt:lpstr>Применение модели работы стержне-вантовой системы  Использование специального приёма внешнего натяжения с помощью дополнительного ванта </vt:lpstr>
      <vt:lpstr>Презентация PowerPoint</vt:lpstr>
      <vt:lpstr>Презентация PowerPoint</vt:lpstr>
      <vt:lpstr>            ВАЖНЫЕ БОНУСЫ:   Применяемые приёмы остеокинеза  запускают правильное функциональное движение  мышц  -  гиперкинез (тремор), что оказывает мощное капилляроукрепляющее  действие  и улучшает гемодинамику мышц, сухожилий и костей напрямую воздействуя на гомеостаз.</vt:lpstr>
      <vt:lpstr>это даёт – «возможность» обратимой деформации хряща за счёт внеклеточного матрикса</vt:lpstr>
      <vt:lpstr>   Укрепление костей за счет организованного пьезоэлектрического эффекта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ОБЫЧНЫЕ МАНИПУЛЯЦИИ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РАБОТА С ПЕЧЕНЬЮ</vt:lpstr>
      <vt:lpstr>Презентация PowerPoint</vt:lpstr>
      <vt:lpstr>Презентация PowerPoint</vt:lpstr>
      <vt:lpstr>Презентация PowerPoint</vt:lpstr>
      <vt:lpstr>Оздоровительный тренинг лаборатории-студии ОСТЕОКИНЕЗИС</vt:lpstr>
      <vt:lpstr>Новый концепт энергетической тренировки по методу  Цигун-Остеокинезис.  ПРИМЕР1.</vt:lpstr>
      <vt:lpstr>Новый концепт энергетической тренировки по методу Цигун-Остеокинезис. Продолжение. ПРИМЕР1.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</cp:lastModifiedBy>
  <cp:revision>791</cp:revision>
  <cp:lastPrinted>2016-02-20T15:19:29Z</cp:lastPrinted>
  <dcterms:created xsi:type="dcterms:W3CDTF">2016-02-02T08:51:10Z</dcterms:created>
  <dcterms:modified xsi:type="dcterms:W3CDTF">2017-01-16T08:22:26Z</dcterms:modified>
</cp:coreProperties>
</file>